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7" r:id="rId2"/>
    <p:sldMasterId id="2147483713" r:id="rId3"/>
  </p:sldMasterIdLst>
  <p:notesMasterIdLst>
    <p:notesMasterId r:id="rId46"/>
  </p:notesMasterIdLst>
  <p:sldIdLst>
    <p:sldId id="1115" r:id="rId4"/>
    <p:sldId id="1116" r:id="rId5"/>
    <p:sldId id="1117" r:id="rId6"/>
    <p:sldId id="1118" r:id="rId7"/>
    <p:sldId id="1119" r:id="rId8"/>
    <p:sldId id="1120" r:id="rId9"/>
    <p:sldId id="1121" r:id="rId10"/>
    <p:sldId id="1122" r:id="rId11"/>
    <p:sldId id="1074" r:id="rId12"/>
    <p:sldId id="1123" r:id="rId13"/>
    <p:sldId id="1124" r:id="rId14"/>
    <p:sldId id="1125" r:id="rId15"/>
    <p:sldId id="1126" r:id="rId16"/>
    <p:sldId id="1127" r:id="rId17"/>
    <p:sldId id="1128" r:id="rId18"/>
    <p:sldId id="1129" r:id="rId19"/>
    <p:sldId id="1130" r:id="rId20"/>
    <p:sldId id="1131" r:id="rId21"/>
    <p:sldId id="1132" r:id="rId22"/>
    <p:sldId id="1133" r:id="rId23"/>
    <p:sldId id="1134" r:id="rId24"/>
    <p:sldId id="1135" r:id="rId25"/>
    <p:sldId id="1136" r:id="rId26"/>
    <p:sldId id="1137" r:id="rId27"/>
    <p:sldId id="1138" r:id="rId28"/>
    <p:sldId id="1139" r:id="rId29"/>
    <p:sldId id="1140" r:id="rId30"/>
    <p:sldId id="1141" r:id="rId31"/>
    <p:sldId id="1142" r:id="rId32"/>
    <p:sldId id="1143" r:id="rId33"/>
    <p:sldId id="1144" r:id="rId34"/>
    <p:sldId id="1145" r:id="rId35"/>
    <p:sldId id="1146" r:id="rId36"/>
    <p:sldId id="1147" r:id="rId37"/>
    <p:sldId id="1148" r:id="rId38"/>
    <p:sldId id="1149" r:id="rId39"/>
    <p:sldId id="1150" r:id="rId40"/>
    <p:sldId id="1151" r:id="rId41"/>
    <p:sldId id="1152" r:id="rId42"/>
    <p:sldId id="283" r:id="rId43"/>
    <p:sldId id="1153" r:id="rId44"/>
    <p:sldId id="80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541F9-CBC2-417B-8D9C-FA20A1373D6C}" v="14" dt="2024-12-02T15:18:43.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ffey, Chelsea" userId="cc0e9cf1-2976-4afb-8153-ebfa3e243497" providerId="ADAL" clId="{387541F9-CBC2-417B-8D9C-FA20A1373D6C}"/>
    <pc:docChg chg="custSel addSld modSld">
      <pc:chgData name="Gaffey, Chelsea" userId="cc0e9cf1-2976-4afb-8153-ebfa3e243497" providerId="ADAL" clId="{387541F9-CBC2-417B-8D9C-FA20A1373D6C}" dt="2024-12-02T15:18:48.711" v="254" actId="113"/>
      <pc:docMkLst>
        <pc:docMk/>
      </pc:docMkLst>
      <pc:sldChg chg="modSp mod">
        <pc:chgData name="Gaffey, Chelsea" userId="cc0e9cf1-2976-4afb-8153-ebfa3e243497" providerId="ADAL" clId="{387541F9-CBC2-417B-8D9C-FA20A1373D6C}" dt="2024-12-02T15:15:19.448" v="118" actId="2711"/>
        <pc:sldMkLst>
          <pc:docMk/>
          <pc:sldMk cId="346100183" sldId="803"/>
        </pc:sldMkLst>
        <pc:spChg chg="mod">
          <ac:chgData name="Gaffey, Chelsea" userId="cc0e9cf1-2976-4afb-8153-ebfa3e243497" providerId="ADAL" clId="{387541F9-CBC2-417B-8D9C-FA20A1373D6C}" dt="2024-12-02T15:15:19.448" v="118" actId="2711"/>
          <ac:spMkLst>
            <pc:docMk/>
            <pc:sldMk cId="346100183" sldId="803"/>
            <ac:spMk id="5" creationId="{00000000-0000-0000-0000-000000000000}"/>
          </ac:spMkLst>
        </pc:spChg>
      </pc:sldChg>
      <pc:sldChg chg="modSp mod">
        <pc:chgData name="Gaffey, Chelsea" userId="cc0e9cf1-2976-4afb-8153-ebfa3e243497" providerId="ADAL" clId="{387541F9-CBC2-417B-8D9C-FA20A1373D6C}" dt="2024-12-02T15:13:34.344" v="113" actId="114"/>
        <pc:sldMkLst>
          <pc:docMk/>
          <pc:sldMk cId="1843520723" sldId="1115"/>
        </pc:sldMkLst>
        <pc:spChg chg="mod">
          <ac:chgData name="Gaffey, Chelsea" userId="cc0e9cf1-2976-4afb-8153-ebfa3e243497" providerId="ADAL" clId="{387541F9-CBC2-417B-8D9C-FA20A1373D6C}" dt="2024-12-02T15:13:34.344" v="113" actId="114"/>
          <ac:spMkLst>
            <pc:docMk/>
            <pc:sldMk cId="1843520723" sldId="1115"/>
            <ac:spMk id="3" creationId="{00000000-0000-0000-0000-000000000000}"/>
          </ac:spMkLst>
        </pc:spChg>
      </pc:sldChg>
      <pc:sldChg chg="addSp delSp modSp new mod">
        <pc:chgData name="Gaffey, Chelsea" userId="cc0e9cf1-2976-4afb-8153-ebfa3e243497" providerId="ADAL" clId="{387541F9-CBC2-417B-8D9C-FA20A1373D6C}" dt="2024-12-02T15:18:48.711" v="254" actId="113"/>
        <pc:sldMkLst>
          <pc:docMk/>
          <pc:sldMk cId="1423473163" sldId="1153"/>
        </pc:sldMkLst>
        <pc:spChg chg="del">
          <ac:chgData name="Gaffey, Chelsea" userId="cc0e9cf1-2976-4afb-8153-ebfa3e243497" providerId="ADAL" clId="{387541F9-CBC2-417B-8D9C-FA20A1373D6C}" dt="2024-12-02T15:17:10.073" v="124" actId="478"/>
          <ac:spMkLst>
            <pc:docMk/>
            <pc:sldMk cId="1423473163" sldId="1153"/>
            <ac:spMk id="2" creationId="{67348425-2D4C-A8FD-C6C2-926CF2749522}"/>
          </ac:spMkLst>
        </pc:spChg>
        <pc:spChg chg="del mod">
          <ac:chgData name="Gaffey, Chelsea" userId="cc0e9cf1-2976-4afb-8153-ebfa3e243497" providerId="ADAL" clId="{387541F9-CBC2-417B-8D9C-FA20A1373D6C}" dt="2024-12-02T15:16:33.625" v="122" actId="478"/>
          <ac:spMkLst>
            <pc:docMk/>
            <pc:sldMk cId="1423473163" sldId="1153"/>
            <ac:spMk id="3" creationId="{67C762BA-5199-8107-1720-42ABEC733764}"/>
          </ac:spMkLst>
        </pc:spChg>
        <pc:spChg chg="add mod">
          <ac:chgData name="Gaffey, Chelsea" userId="cc0e9cf1-2976-4afb-8153-ebfa3e243497" providerId="ADAL" clId="{387541F9-CBC2-417B-8D9C-FA20A1373D6C}" dt="2024-12-02T15:18:48.711" v="254" actId="113"/>
          <ac:spMkLst>
            <pc:docMk/>
            <pc:sldMk cId="1423473163" sldId="1153"/>
            <ac:spMk id="5" creationId="{5B8EC4D7-48C4-24DF-3708-DDEC6A291FA4}"/>
          </ac:spMkLst>
        </pc:spChg>
        <pc:spChg chg="add mod">
          <ac:chgData name="Gaffey, Chelsea" userId="cc0e9cf1-2976-4afb-8153-ebfa3e243497" providerId="ADAL" clId="{387541F9-CBC2-417B-8D9C-FA20A1373D6C}" dt="2024-12-02T15:16:27.868" v="121" actId="1076"/>
          <ac:spMkLst>
            <pc:docMk/>
            <pc:sldMk cId="1423473163" sldId="1153"/>
            <ac:spMk id="6" creationId="{CEB7C01D-81DF-464D-330F-0FBF638BD870}"/>
          </ac:spMkLst>
        </pc:spChg>
        <pc:picChg chg="add mod">
          <ac:chgData name="Gaffey, Chelsea" userId="cc0e9cf1-2976-4afb-8153-ebfa3e243497" providerId="ADAL" clId="{387541F9-CBC2-417B-8D9C-FA20A1373D6C}" dt="2024-12-02T15:18:43.215" v="253" actId="1076"/>
          <ac:picMkLst>
            <pc:docMk/>
            <pc:sldMk cId="1423473163" sldId="1153"/>
            <ac:picMk id="1025" creationId="{8ADF479E-8E68-0711-F644-491BECA0C20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5F4CC-208C-4C90-9408-517AD103AE9E}"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67FF3E79-D2AD-4A2E-B8BB-407BA4B2A140}">
      <dgm:prSet/>
      <dgm:spPr/>
      <dgm:t>
        <a:bodyPr/>
        <a:lstStyle/>
        <a:p>
          <a:pPr>
            <a:lnSpc>
              <a:spcPct val="100000"/>
            </a:lnSpc>
          </a:pPr>
          <a:r>
            <a:rPr lang="en-US" dirty="0"/>
            <a:t>Terminology used during this presentation</a:t>
          </a:r>
        </a:p>
      </dgm:t>
    </dgm:pt>
    <dgm:pt modelId="{88737335-A69D-43EA-A287-6FCD7F9F220D}" type="parTrans" cxnId="{9B798B66-7F93-4DB4-B401-44F144A80C99}">
      <dgm:prSet/>
      <dgm:spPr/>
      <dgm:t>
        <a:bodyPr/>
        <a:lstStyle/>
        <a:p>
          <a:endParaRPr lang="en-US"/>
        </a:p>
      </dgm:t>
    </dgm:pt>
    <dgm:pt modelId="{6BA1DD20-7F8D-4698-8501-6D3DEA7BFE04}" type="sibTrans" cxnId="{9B798B66-7F93-4DB4-B401-44F144A80C99}">
      <dgm:prSet/>
      <dgm:spPr/>
      <dgm:t>
        <a:bodyPr/>
        <a:lstStyle/>
        <a:p>
          <a:endParaRPr lang="en-US"/>
        </a:p>
      </dgm:t>
    </dgm:pt>
    <dgm:pt modelId="{AAA4CF90-2892-4D16-AE10-E25A57955F33}">
      <dgm:prSet/>
      <dgm:spPr/>
      <dgm:t>
        <a:bodyPr/>
        <a:lstStyle/>
        <a:p>
          <a:pPr>
            <a:lnSpc>
              <a:spcPct val="100000"/>
            </a:lnSpc>
          </a:pPr>
          <a:r>
            <a:rPr lang="en-US"/>
            <a:t>Note on self care</a:t>
          </a:r>
        </a:p>
      </dgm:t>
    </dgm:pt>
    <dgm:pt modelId="{F4A376ED-5533-49B4-8729-395B8CD7FFD6}" type="parTrans" cxnId="{DB49D35C-20A5-4F5A-B4EE-677D3A9B24A6}">
      <dgm:prSet/>
      <dgm:spPr/>
      <dgm:t>
        <a:bodyPr/>
        <a:lstStyle/>
        <a:p>
          <a:endParaRPr lang="en-US"/>
        </a:p>
      </dgm:t>
    </dgm:pt>
    <dgm:pt modelId="{E0301178-71AF-4C72-9B35-9F105D524A0A}" type="sibTrans" cxnId="{DB49D35C-20A5-4F5A-B4EE-677D3A9B24A6}">
      <dgm:prSet/>
      <dgm:spPr/>
      <dgm:t>
        <a:bodyPr/>
        <a:lstStyle/>
        <a:p>
          <a:endParaRPr lang="en-US"/>
        </a:p>
      </dgm:t>
    </dgm:pt>
    <dgm:pt modelId="{4F8E946D-FD10-404F-B7A1-D3D62B7CDEE6}">
      <dgm:prSet/>
      <dgm:spPr/>
      <dgm:t>
        <a:bodyPr/>
        <a:lstStyle/>
        <a:p>
          <a:pPr>
            <a:lnSpc>
              <a:spcPct val="100000"/>
            </a:lnSpc>
          </a:pPr>
          <a:r>
            <a:rPr lang="en-US"/>
            <a:t>Questions</a:t>
          </a:r>
        </a:p>
      </dgm:t>
    </dgm:pt>
    <dgm:pt modelId="{B527D21D-94CC-4422-82A9-29FFA609E81D}" type="parTrans" cxnId="{920C524C-6709-43DE-BD52-D77C710EC59A}">
      <dgm:prSet/>
      <dgm:spPr/>
      <dgm:t>
        <a:bodyPr/>
        <a:lstStyle/>
        <a:p>
          <a:endParaRPr lang="en-US"/>
        </a:p>
      </dgm:t>
    </dgm:pt>
    <dgm:pt modelId="{59B68281-1774-45AB-880B-4E312A0AB57A}" type="sibTrans" cxnId="{920C524C-6709-43DE-BD52-D77C710EC59A}">
      <dgm:prSet/>
      <dgm:spPr/>
      <dgm:t>
        <a:bodyPr/>
        <a:lstStyle/>
        <a:p>
          <a:endParaRPr lang="en-US"/>
        </a:p>
      </dgm:t>
    </dgm:pt>
    <dgm:pt modelId="{C2BC7217-0A40-48AA-BE79-AAE738460496}" type="pres">
      <dgm:prSet presAssocID="{C085F4CC-208C-4C90-9408-517AD103AE9E}" presName="root" presStyleCnt="0">
        <dgm:presLayoutVars>
          <dgm:dir/>
          <dgm:resizeHandles val="exact"/>
        </dgm:presLayoutVars>
      </dgm:prSet>
      <dgm:spPr/>
    </dgm:pt>
    <dgm:pt modelId="{101D4C11-432D-437B-B1BA-E7037DC739D8}" type="pres">
      <dgm:prSet presAssocID="{67FF3E79-D2AD-4A2E-B8BB-407BA4B2A140}" presName="compNode" presStyleCnt="0"/>
      <dgm:spPr/>
    </dgm:pt>
    <dgm:pt modelId="{5563E8C9-6759-4B1A-A7C7-3304C5C58C69}" type="pres">
      <dgm:prSet presAssocID="{67FF3E79-D2AD-4A2E-B8BB-407BA4B2A140}" presName="bgRect" presStyleLbl="bgShp" presStyleIdx="0" presStyleCnt="3" custLinFactNeighborX="112" custLinFactNeighborY="-43"/>
      <dgm:spPr/>
    </dgm:pt>
    <dgm:pt modelId="{92B92B95-8AB5-4272-8A48-02F4FB8E3E5F}" type="pres">
      <dgm:prSet presAssocID="{67FF3E79-D2AD-4A2E-B8BB-407BA4B2A1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A7B3298C-003F-41ED-830D-F8FFCBD97433}" type="pres">
      <dgm:prSet presAssocID="{67FF3E79-D2AD-4A2E-B8BB-407BA4B2A140}" presName="spaceRect" presStyleCnt="0"/>
      <dgm:spPr/>
    </dgm:pt>
    <dgm:pt modelId="{F8F5C3D5-E4F0-43F6-AB43-C77A54648412}" type="pres">
      <dgm:prSet presAssocID="{67FF3E79-D2AD-4A2E-B8BB-407BA4B2A140}" presName="parTx" presStyleLbl="revTx" presStyleIdx="0" presStyleCnt="3">
        <dgm:presLayoutVars>
          <dgm:chMax val="0"/>
          <dgm:chPref val="0"/>
        </dgm:presLayoutVars>
      </dgm:prSet>
      <dgm:spPr/>
    </dgm:pt>
    <dgm:pt modelId="{9A7E29FD-BC93-49DB-AB42-8D9458590BB3}" type="pres">
      <dgm:prSet presAssocID="{6BA1DD20-7F8D-4698-8501-6D3DEA7BFE04}" presName="sibTrans" presStyleCnt="0"/>
      <dgm:spPr/>
    </dgm:pt>
    <dgm:pt modelId="{3B77EB5C-05C6-4603-A5CD-01A7B373D98F}" type="pres">
      <dgm:prSet presAssocID="{AAA4CF90-2892-4D16-AE10-E25A57955F33}" presName="compNode" presStyleCnt="0"/>
      <dgm:spPr/>
    </dgm:pt>
    <dgm:pt modelId="{5CC76146-C3AB-41A5-A358-B49F29D1A456}" type="pres">
      <dgm:prSet presAssocID="{AAA4CF90-2892-4D16-AE10-E25A57955F33}" presName="bgRect" presStyleLbl="bgShp" presStyleIdx="1" presStyleCnt="3"/>
      <dgm:spPr/>
    </dgm:pt>
    <dgm:pt modelId="{8820EBF5-7900-4A93-9161-BABD9FE9656C}" type="pres">
      <dgm:prSet presAssocID="{AAA4CF90-2892-4D16-AE10-E25A57955F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5328F15E-3F05-494E-B74D-7E7F14D1F257}" type="pres">
      <dgm:prSet presAssocID="{AAA4CF90-2892-4D16-AE10-E25A57955F33}" presName="spaceRect" presStyleCnt="0"/>
      <dgm:spPr/>
    </dgm:pt>
    <dgm:pt modelId="{DB2E30FF-7AFF-42F7-9AF7-E97E8580849A}" type="pres">
      <dgm:prSet presAssocID="{AAA4CF90-2892-4D16-AE10-E25A57955F33}" presName="parTx" presStyleLbl="revTx" presStyleIdx="1" presStyleCnt="3">
        <dgm:presLayoutVars>
          <dgm:chMax val="0"/>
          <dgm:chPref val="0"/>
        </dgm:presLayoutVars>
      </dgm:prSet>
      <dgm:spPr/>
    </dgm:pt>
    <dgm:pt modelId="{86762C39-F98F-470F-9DE8-7ED8CBABDB6A}" type="pres">
      <dgm:prSet presAssocID="{E0301178-71AF-4C72-9B35-9F105D524A0A}" presName="sibTrans" presStyleCnt="0"/>
      <dgm:spPr/>
    </dgm:pt>
    <dgm:pt modelId="{3F703FE5-74E3-432D-8792-61F73A56DCFD}" type="pres">
      <dgm:prSet presAssocID="{4F8E946D-FD10-404F-B7A1-D3D62B7CDEE6}" presName="compNode" presStyleCnt="0"/>
      <dgm:spPr/>
    </dgm:pt>
    <dgm:pt modelId="{152C938F-D733-49D4-B787-2E172EAD373A}" type="pres">
      <dgm:prSet presAssocID="{4F8E946D-FD10-404F-B7A1-D3D62B7CDEE6}" presName="bgRect" presStyleLbl="bgShp" presStyleIdx="2" presStyleCnt="3"/>
      <dgm:spPr/>
    </dgm:pt>
    <dgm:pt modelId="{ED89BE79-C5F2-4609-92AC-4167108DDD36}" type="pres">
      <dgm:prSet presAssocID="{4F8E946D-FD10-404F-B7A1-D3D62B7CDE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lp"/>
        </a:ext>
      </dgm:extLst>
    </dgm:pt>
    <dgm:pt modelId="{780AE600-4AA4-4B76-B875-A98C94DF4D18}" type="pres">
      <dgm:prSet presAssocID="{4F8E946D-FD10-404F-B7A1-D3D62B7CDEE6}" presName="spaceRect" presStyleCnt="0"/>
      <dgm:spPr/>
    </dgm:pt>
    <dgm:pt modelId="{385CE0F8-0956-4294-B5A2-03E69B4A0C1E}" type="pres">
      <dgm:prSet presAssocID="{4F8E946D-FD10-404F-B7A1-D3D62B7CDEE6}" presName="parTx" presStyleLbl="revTx" presStyleIdx="2" presStyleCnt="3">
        <dgm:presLayoutVars>
          <dgm:chMax val="0"/>
          <dgm:chPref val="0"/>
        </dgm:presLayoutVars>
      </dgm:prSet>
      <dgm:spPr/>
    </dgm:pt>
  </dgm:ptLst>
  <dgm:cxnLst>
    <dgm:cxn modelId="{C40DB333-24CF-428E-A57B-C4F4053F6299}" type="presOf" srcId="{AAA4CF90-2892-4D16-AE10-E25A57955F33}" destId="{DB2E30FF-7AFF-42F7-9AF7-E97E8580849A}" srcOrd="0" destOrd="0" presId="urn:microsoft.com/office/officeart/2018/2/layout/IconVerticalSolidList"/>
    <dgm:cxn modelId="{DB49D35C-20A5-4F5A-B4EE-677D3A9B24A6}" srcId="{C085F4CC-208C-4C90-9408-517AD103AE9E}" destId="{AAA4CF90-2892-4D16-AE10-E25A57955F33}" srcOrd="1" destOrd="0" parTransId="{F4A376ED-5533-49B4-8729-395B8CD7FFD6}" sibTransId="{E0301178-71AF-4C72-9B35-9F105D524A0A}"/>
    <dgm:cxn modelId="{8533BD42-39C0-4B07-80A6-EB8248697C48}" type="presOf" srcId="{C085F4CC-208C-4C90-9408-517AD103AE9E}" destId="{C2BC7217-0A40-48AA-BE79-AAE738460496}" srcOrd="0" destOrd="0" presId="urn:microsoft.com/office/officeart/2018/2/layout/IconVerticalSolidList"/>
    <dgm:cxn modelId="{9B798B66-7F93-4DB4-B401-44F144A80C99}" srcId="{C085F4CC-208C-4C90-9408-517AD103AE9E}" destId="{67FF3E79-D2AD-4A2E-B8BB-407BA4B2A140}" srcOrd="0" destOrd="0" parTransId="{88737335-A69D-43EA-A287-6FCD7F9F220D}" sibTransId="{6BA1DD20-7F8D-4698-8501-6D3DEA7BFE04}"/>
    <dgm:cxn modelId="{920C524C-6709-43DE-BD52-D77C710EC59A}" srcId="{C085F4CC-208C-4C90-9408-517AD103AE9E}" destId="{4F8E946D-FD10-404F-B7A1-D3D62B7CDEE6}" srcOrd="2" destOrd="0" parTransId="{B527D21D-94CC-4422-82A9-29FFA609E81D}" sibTransId="{59B68281-1774-45AB-880B-4E312A0AB57A}"/>
    <dgm:cxn modelId="{B720119F-4F0E-412F-939C-CED13FEBB5EA}" type="presOf" srcId="{4F8E946D-FD10-404F-B7A1-D3D62B7CDEE6}" destId="{385CE0F8-0956-4294-B5A2-03E69B4A0C1E}" srcOrd="0" destOrd="0" presId="urn:microsoft.com/office/officeart/2018/2/layout/IconVerticalSolidList"/>
    <dgm:cxn modelId="{7FD75BDE-F4ED-490C-8E54-D1A3941FD993}" type="presOf" srcId="{67FF3E79-D2AD-4A2E-B8BB-407BA4B2A140}" destId="{F8F5C3D5-E4F0-43F6-AB43-C77A54648412}" srcOrd="0" destOrd="0" presId="urn:microsoft.com/office/officeart/2018/2/layout/IconVerticalSolidList"/>
    <dgm:cxn modelId="{7F7E8F41-7B91-45D1-8FD2-6F51DA350A7D}" type="presParOf" srcId="{C2BC7217-0A40-48AA-BE79-AAE738460496}" destId="{101D4C11-432D-437B-B1BA-E7037DC739D8}" srcOrd="0" destOrd="0" presId="urn:microsoft.com/office/officeart/2018/2/layout/IconVerticalSolidList"/>
    <dgm:cxn modelId="{CF93E53B-AF15-4F45-A781-CD815E112FC1}" type="presParOf" srcId="{101D4C11-432D-437B-B1BA-E7037DC739D8}" destId="{5563E8C9-6759-4B1A-A7C7-3304C5C58C69}" srcOrd="0" destOrd="0" presId="urn:microsoft.com/office/officeart/2018/2/layout/IconVerticalSolidList"/>
    <dgm:cxn modelId="{246A2685-D2C8-4AA9-8626-BD8E5F7DCAFF}" type="presParOf" srcId="{101D4C11-432D-437B-B1BA-E7037DC739D8}" destId="{92B92B95-8AB5-4272-8A48-02F4FB8E3E5F}" srcOrd="1" destOrd="0" presId="urn:microsoft.com/office/officeart/2018/2/layout/IconVerticalSolidList"/>
    <dgm:cxn modelId="{5EBE47B8-23D9-4A45-8CBB-5B32475E813B}" type="presParOf" srcId="{101D4C11-432D-437B-B1BA-E7037DC739D8}" destId="{A7B3298C-003F-41ED-830D-F8FFCBD97433}" srcOrd="2" destOrd="0" presId="urn:microsoft.com/office/officeart/2018/2/layout/IconVerticalSolidList"/>
    <dgm:cxn modelId="{36D80D0F-C9A7-4334-97C2-558AD88BD829}" type="presParOf" srcId="{101D4C11-432D-437B-B1BA-E7037DC739D8}" destId="{F8F5C3D5-E4F0-43F6-AB43-C77A54648412}" srcOrd="3" destOrd="0" presId="urn:microsoft.com/office/officeart/2018/2/layout/IconVerticalSolidList"/>
    <dgm:cxn modelId="{64E36FC3-CD12-408B-856E-4CD5EDB99B43}" type="presParOf" srcId="{C2BC7217-0A40-48AA-BE79-AAE738460496}" destId="{9A7E29FD-BC93-49DB-AB42-8D9458590BB3}" srcOrd="1" destOrd="0" presId="urn:microsoft.com/office/officeart/2018/2/layout/IconVerticalSolidList"/>
    <dgm:cxn modelId="{FED3FE1D-2588-4448-8164-2B220E10BF3C}" type="presParOf" srcId="{C2BC7217-0A40-48AA-BE79-AAE738460496}" destId="{3B77EB5C-05C6-4603-A5CD-01A7B373D98F}" srcOrd="2" destOrd="0" presId="urn:microsoft.com/office/officeart/2018/2/layout/IconVerticalSolidList"/>
    <dgm:cxn modelId="{1CE4A928-D774-4312-8544-94DE5662D9C5}" type="presParOf" srcId="{3B77EB5C-05C6-4603-A5CD-01A7B373D98F}" destId="{5CC76146-C3AB-41A5-A358-B49F29D1A456}" srcOrd="0" destOrd="0" presId="urn:microsoft.com/office/officeart/2018/2/layout/IconVerticalSolidList"/>
    <dgm:cxn modelId="{83459DBE-64D3-4AEE-9EB4-CA7535705686}" type="presParOf" srcId="{3B77EB5C-05C6-4603-A5CD-01A7B373D98F}" destId="{8820EBF5-7900-4A93-9161-BABD9FE9656C}" srcOrd="1" destOrd="0" presId="urn:microsoft.com/office/officeart/2018/2/layout/IconVerticalSolidList"/>
    <dgm:cxn modelId="{346DF529-EABB-4E40-B9CC-12F57151CBEC}" type="presParOf" srcId="{3B77EB5C-05C6-4603-A5CD-01A7B373D98F}" destId="{5328F15E-3F05-494E-B74D-7E7F14D1F257}" srcOrd="2" destOrd="0" presId="urn:microsoft.com/office/officeart/2018/2/layout/IconVerticalSolidList"/>
    <dgm:cxn modelId="{6B4EFE3C-04F8-49BC-AE9F-BE2BB80DC5D7}" type="presParOf" srcId="{3B77EB5C-05C6-4603-A5CD-01A7B373D98F}" destId="{DB2E30FF-7AFF-42F7-9AF7-E97E8580849A}" srcOrd="3" destOrd="0" presId="urn:microsoft.com/office/officeart/2018/2/layout/IconVerticalSolidList"/>
    <dgm:cxn modelId="{07F2E7D2-C163-4744-BA45-0F73DAC0381E}" type="presParOf" srcId="{C2BC7217-0A40-48AA-BE79-AAE738460496}" destId="{86762C39-F98F-470F-9DE8-7ED8CBABDB6A}" srcOrd="3" destOrd="0" presId="urn:microsoft.com/office/officeart/2018/2/layout/IconVerticalSolidList"/>
    <dgm:cxn modelId="{4FF9E7D5-E967-4F9D-BCBF-1D24759FF101}" type="presParOf" srcId="{C2BC7217-0A40-48AA-BE79-AAE738460496}" destId="{3F703FE5-74E3-432D-8792-61F73A56DCFD}" srcOrd="4" destOrd="0" presId="urn:microsoft.com/office/officeart/2018/2/layout/IconVerticalSolidList"/>
    <dgm:cxn modelId="{0AA7B7FD-356E-4707-B684-D26529B1E64E}" type="presParOf" srcId="{3F703FE5-74E3-432D-8792-61F73A56DCFD}" destId="{152C938F-D733-49D4-B787-2E172EAD373A}" srcOrd="0" destOrd="0" presId="urn:microsoft.com/office/officeart/2018/2/layout/IconVerticalSolidList"/>
    <dgm:cxn modelId="{3F235E45-54B7-4210-9272-58B15AFF5980}" type="presParOf" srcId="{3F703FE5-74E3-432D-8792-61F73A56DCFD}" destId="{ED89BE79-C5F2-4609-92AC-4167108DDD36}" srcOrd="1" destOrd="0" presId="urn:microsoft.com/office/officeart/2018/2/layout/IconVerticalSolidList"/>
    <dgm:cxn modelId="{18C6F32C-DB80-4EAE-A795-8D8A8676B93B}" type="presParOf" srcId="{3F703FE5-74E3-432D-8792-61F73A56DCFD}" destId="{780AE600-4AA4-4B76-B875-A98C94DF4D18}" srcOrd="2" destOrd="0" presId="urn:microsoft.com/office/officeart/2018/2/layout/IconVerticalSolidList"/>
    <dgm:cxn modelId="{4C65E40E-1D03-4208-8CF7-6E71DAD84F5B}" type="presParOf" srcId="{3F703FE5-74E3-432D-8792-61F73A56DCFD}" destId="{385CE0F8-0956-4294-B5A2-03E69B4A0C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8F4A1-82B9-44D5-98BC-CE7CF00B7C5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7780ED73-12B8-4C0A-AAE5-A5B556FAD984}">
      <dgm:prSet phldrT="[Text]" custT="1"/>
      <dgm:spPr/>
      <dgm:t>
        <a:bodyPr/>
        <a:lstStyle/>
        <a:p>
          <a:r>
            <a:rPr lang="en-US" sz="1800" dirty="0"/>
            <a:t>Force: </a:t>
          </a:r>
          <a:r>
            <a:rPr lang="en-US" sz="1800" i="1" dirty="0"/>
            <a:t>Physical assault, sexual assault, confinement </a:t>
          </a:r>
        </a:p>
      </dgm:t>
    </dgm:pt>
    <dgm:pt modelId="{B4D2CDD8-9E61-4FD0-A6F7-E698CBBD3684}" type="parTrans" cxnId="{4BEA7501-A7D4-4005-8707-E2EF79608D7C}">
      <dgm:prSet/>
      <dgm:spPr/>
      <dgm:t>
        <a:bodyPr/>
        <a:lstStyle/>
        <a:p>
          <a:endParaRPr lang="en-US"/>
        </a:p>
      </dgm:t>
    </dgm:pt>
    <dgm:pt modelId="{716F2043-3959-412D-9A13-DF398BFB2635}" type="sibTrans" cxnId="{4BEA7501-A7D4-4005-8707-E2EF79608D7C}">
      <dgm:prSet/>
      <dgm:spPr/>
      <dgm:t>
        <a:bodyPr/>
        <a:lstStyle/>
        <a:p>
          <a:endParaRPr lang="en-US"/>
        </a:p>
      </dgm:t>
    </dgm:pt>
    <dgm:pt modelId="{C064A02D-47FF-474A-8DAE-FA258A42EC27}">
      <dgm:prSet phldrT="[Text]" custT="1"/>
      <dgm:spPr/>
      <dgm:t>
        <a:bodyPr/>
        <a:lstStyle/>
        <a:p>
          <a:r>
            <a:rPr lang="en-US" sz="1800" dirty="0"/>
            <a:t>Fraud: </a:t>
          </a:r>
          <a:r>
            <a:rPr lang="en-US" sz="1800" i="1" dirty="0"/>
            <a:t>An act of deception with criminal intent </a:t>
          </a:r>
        </a:p>
      </dgm:t>
    </dgm:pt>
    <dgm:pt modelId="{215029C6-7E8D-44C4-9AA3-ED8001D5E1F0}" type="parTrans" cxnId="{B65BEE64-2C77-4448-9AE1-6133E309DB6F}">
      <dgm:prSet/>
      <dgm:spPr/>
      <dgm:t>
        <a:bodyPr/>
        <a:lstStyle/>
        <a:p>
          <a:endParaRPr lang="en-US"/>
        </a:p>
      </dgm:t>
    </dgm:pt>
    <dgm:pt modelId="{567D9B6B-FBB7-45D3-9A1F-A49199255C44}" type="sibTrans" cxnId="{B65BEE64-2C77-4448-9AE1-6133E309DB6F}">
      <dgm:prSet/>
      <dgm:spPr/>
      <dgm:t>
        <a:bodyPr/>
        <a:lstStyle/>
        <a:p>
          <a:endParaRPr lang="en-US"/>
        </a:p>
      </dgm:t>
    </dgm:pt>
    <dgm:pt modelId="{62A93356-90B6-4AF0-9236-1567B618F2BF}">
      <dgm:prSet phldrT="[Text]" custT="1"/>
      <dgm:spPr/>
      <dgm:t>
        <a:bodyPr/>
        <a:lstStyle/>
        <a:p>
          <a:r>
            <a:rPr lang="en-US" sz="1600" dirty="0"/>
            <a:t>Coercion: </a:t>
          </a:r>
          <a:r>
            <a:rPr lang="en-US" sz="1600" i="1" dirty="0"/>
            <a:t>Threats of serious harm against any person; the abuse or threatened abuse of the legal process </a:t>
          </a:r>
        </a:p>
      </dgm:t>
    </dgm:pt>
    <dgm:pt modelId="{8AD799CF-6B30-48E1-A048-7A5617793969}" type="parTrans" cxnId="{44A78F54-A6B3-4471-9D69-EC3B7E1D656C}">
      <dgm:prSet/>
      <dgm:spPr/>
      <dgm:t>
        <a:bodyPr/>
        <a:lstStyle/>
        <a:p>
          <a:endParaRPr lang="en-US"/>
        </a:p>
      </dgm:t>
    </dgm:pt>
    <dgm:pt modelId="{02A88757-2744-4833-BBA1-DD029783B82D}" type="sibTrans" cxnId="{44A78F54-A6B3-4471-9D69-EC3B7E1D656C}">
      <dgm:prSet/>
      <dgm:spPr/>
      <dgm:t>
        <a:bodyPr/>
        <a:lstStyle/>
        <a:p>
          <a:endParaRPr lang="en-US"/>
        </a:p>
      </dgm:t>
    </dgm:pt>
    <dgm:pt modelId="{49E1398B-C80F-41C8-B30B-6C579BD5141A}" type="pres">
      <dgm:prSet presAssocID="{B668F4A1-82B9-44D5-98BC-CE7CF00B7C58}" presName="linear" presStyleCnt="0">
        <dgm:presLayoutVars>
          <dgm:dir/>
          <dgm:animLvl val="lvl"/>
          <dgm:resizeHandles val="exact"/>
        </dgm:presLayoutVars>
      </dgm:prSet>
      <dgm:spPr/>
    </dgm:pt>
    <dgm:pt modelId="{E58CFAE8-CF23-4044-91DC-14EED04B2807}" type="pres">
      <dgm:prSet presAssocID="{7780ED73-12B8-4C0A-AAE5-A5B556FAD984}" presName="parentLin" presStyleCnt="0"/>
      <dgm:spPr/>
    </dgm:pt>
    <dgm:pt modelId="{0AE7EA0D-B1E6-49EE-AF49-7C53B4982254}" type="pres">
      <dgm:prSet presAssocID="{7780ED73-12B8-4C0A-AAE5-A5B556FAD984}" presName="parentLeftMargin" presStyleLbl="node1" presStyleIdx="0" presStyleCnt="3"/>
      <dgm:spPr/>
    </dgm:pt>
    <dgm:pt modelId="{56EED1D8-EF7E-422A-B6E3-9B07929FD49E}" type="pres">
      <dgm:prSet presAssocID="{7780ED73-12B8-4C0A-AAE5-A5B556FAD984}" presName="parentText" presStyleLbl="node1" presStyleIdx="0" presStyleCnt="3" custScaleX="100225" custScaleY="353892">
        <dgm:presLayoutVars>
          <dgm:chMax val="0"/>
          <dgm:bulletEnabled val="1"/>
        </dgm:presLayoutVars>
      </dgm:prSet>
      <dgm:spPr/>
    </dgm:pt>
    <dgm:pt modelId="{4930EF39-B9D3-473C-9F8F-88F4425E94C1}" type="pres">
      <dgm:prSet presAssocID="{7780ED73-12B8-4C0A-AAE5-A5B556FAD984}" presName="negativeSpace" presStyleCnt="0"/>
      <dgm:spPr/>
    </dgm:pt>
    <dgm:pt modelId="{CCE3305F-DF1F-471D-A912-6FD0D8A17ACF}" type="pres">
      <dgm:prSet presAssocID="{7780ED73-12B8-4C0A-AAE5-A5B556FAD984}" presName="childText" presStyleLbl="conFgAcc1" presStyleIdx="0" presStyleCnt="3">
        <dgm:presLayoutVars>
          <dgm:bulletEnabled val="1"/>
        </dgm:presLayoutVars>
      </dgm:prSet>
      <dgm:spPr/>
    </dgm:pt>
    <dgm:pt modelId="{77D617EB-9B5E-4C45-93B1-22121ABB0ED4}" type="pres">
      <dgm:prSet presAssocID="{716F2043-3959-412D-9A13-DF398BFB2635}" presName="spaceBetweenRectangles" presStyleCnt="0"/>
      <dgm:spPr/>
    </dgm:pt>
    <dgm:pt modelId="{A20ED277-5DFD-4682-9003-A11CD4994615}" type="pres">
      <dgm:prSet presAssocID="{C064A02D-47FF-474A-8DAE-FA258A42EC27}" presName="parentLin" presStyleCnt="0"/>
      <dgm:spPr/>
    </dgm:pt>
    <dgm:pt modelId="{290C4CA3-D84F-4508-AE84-60956292F483}" type="pres">
      <dgm:prSet presAssocID="{C064A02D-47FF-474A-8DAE-FA258A42EC27}" presName="parentLeftMargin" presStyleLbl="node1" presStyleIdx="0" presStyleCnt="3"/>
      <dgm:spPr/>
    </dgm:pt>
    <dgm:pt modelId="{C4A401A7-2475-40D9-902E-9C7DD850D42D}" type="pres">
      <dgm:prSet presAssocID="{C064A02D-47FF-474A-8DAE-FA258A42EC27}" presName="parentText" presStyleLbl="node1" presStyleIdx="1" presStyleCnt="3" custScaleX="100001" custScaleY="319224">
        <dgm:presLayoutVars>
          <dgm:chMax val="0"/>
          <dgm:bulletEnabled val="1"/>
        </dgm:presLayoutVars>
      </dgm:prSet>
      <dgm:spPr/>
    </dgm:pt>
    <dgm:pt modelId="{82A7EF39-A3E5-4509-AAC1-D8CB306A0397}" type="pres">
      <dgm:prSet presAssocID="{C064A02D-47FF-474A-8DAE-FA258A42EC27}" presName="negativeSpace" presStyleCnt="0"/>
      <dgm:spPr/>
    </dgm:pt>
    <dgm:pt modelId="{F70C39BC-DD62-4CC7-9402-F2C07E6E1D98}" type="pres">
      <dgm:prSet presAssocID="{C064A02D-47FF-474A-8DAE-FA258A42EC27}" presName="childText" presStyleLbl="conFgAcc1" presStyleIdx="1" presStyleCnt="3">
        <dgm:presLayoutVars>
          <dgm:bulletEnabled val="1"/>
        </dgm:presLayoutVars>
      </dgm:prSet>
      <dgm:spPr/>
    </dgm:pt>
    <dgm:pt modelId="{218D27D6-7A77-49F0-811B-2EF3ADE91336}" type="pres">
      <dgm:prSet presAssocID="{567D9B6B-FBB7-45D3-9A1F-A49199255C44}" presName="spaceBetweenRectangles" presStyleCnt="0"/>
      <dgm:spPr/>
    </dgm:pt>
    <dgm:pt modelId="{147F8B75-2277-4E90-B257-FD172F9D6D20}" type="pres">
      <dgm:prSet presAssocID="{62A93356-90B6-4AF0-9236-1567B618F2BF}" presName="parentLin" presStyleCnt="0"/>
      <dgm:spPr/>
    </dgm:pt>
    <dgm:pt modelId="{E9471051-797A-4BF7-9588-475A69483D96}" type="pres">
      <dgm:prSet presAssocID="{62A93356-90B6-4AF0-9236-1567B618F2BF}" presName="parentLeftMargin" presStyleLbl="node1" presStyleIdx="1" presStyleCnt="3"/>
      <dgm:spPr/>
    </dgm:pt>
    <dgm:pt modelId="{8982D75D-09FF-4406-B145-AEAC709F2787}" type="pres">
      <dgm:prSet presAssocID="{62A93356-90B6-4AF0-9236-1567B618F2BF}" presName="parentText" presStyleLbl="node1" presStyleIdx="2" presStyleCnt="3" custScaleX="100000" custScaleY="338094">
        <dgm:presLayoutVars>
          <dgm:chMax val="0"/>
          <dgm:bulletEnabled val="1"/>
        </dgm:presLayoutVars>
      </dgm:prSet>
      <dgm:spPr/>
    </dgm:pt>
    <dgm:pt modelId="{AE9BDE65-468D-4940-8B45-711811191510}" type="pres">
      <dgm:prSet presAssocID="{62A93356-90B6-4AF0-9236-1567B618F2BF}" presName="negativeSpace" presStyleCnt="0"/>
      <dgm:spPr/>
    </dgm:pt>
    <dgm:pt modelId="{595DD101-9746-4B8F-BB3C-9878F4CFFC13}" type="pres">
      <dgm:prSet presAssocID="{62A93356-90B6-4AF0-9236-1567B618F2BF}" presName="childText" presStyleLbl="conFgAcc1" presStyleIdx="2" presStyleCnt="3">
        <dgm:presLayoutVars>
          <dgm:bulletEnabled val="1"/>
        </dgm:presLayoutVars>
      </dgm:prSet>
      <dgm:spPr/>
    </dgm:pt>
  </dgm:ptLst>
  <dgm:cxnLst>
    <dgm:cxn modelId="{4BEA7501-A7D4-4005-8707-E2EF79608D7C}" srcId="{B668F4A1-82B9-44D5-98BC-CE7CF00B7C58}" destId="{7780ED73-12B8-4C0A-AAE5-A5B556FAD984}" srcOrd="0" destOrd="0" parTransId="{B4D2CDD8-9E61-4FD0-A6F7-E698CBBD3684}" sibTransId="{716F2043-3959-412D-9A13-DF398BFB2635}"/>
    <dgm:cxn modelId="{0789E90F-3C1C-4D6B-9F44-89D68922FF55}" type="presOf" srcId="{7780ED73-12B8-4C0A-AAE5-A5B556FAD984}" destId="{0AE7EA0D-B1E6-49EE-AF49-7C53B4982254}" srcOrd="0" destOrd="0" presId="urn:microsoft.com/office/officeart/2005/8/layout/list1"/>
    <dgm:cxn modelId="{B65BEE64-2C77-4448-9AE1-6133E309DB6F}" srcId="{B668F4A1-82B9-44D5-98BC-CE7CF00B7C58}" destId="{C064A02D-47FF-474A-8DAE-FA258A42EC27}" srcOrd="1" destOrd="0" parTransId="{215029C6-7E8D-44C4-9AA3-ED8001D5E1F0}" sibTransId="{567D9B6B-FBB7-45D3-9A1F-A49199255C44}"/>
    <dgm:cxn modelId="{D69CB945-EA43-493F-9868-73111BFE3CC4}" type="presOf" srcId="{7780ED73-12B8-4C0A-AAE5-A5B556FAD984}" destId="{56EED1D8-EF7E-422A-B6E3-9B07929FD49E}" srcOrd="1" destOrd="0" presId="urn:microsoft.com/office/officeart/2005/8/layout/list1"/>
    <dgm:cxn modelId="{C7D0ED45-A29E-48F2-B50D-AD54DFADEA61}" type="presOf" srcId="{62A93356-90B6-4AF0-9236-1567B618F2BF}" destId="{8982D75D-09FF-4406-B145-AEAC709F2787}" srcOrd="1" destOrd="0" presId="urn:microsoft.com/office/officeart/2005/8/layout/list1"/>
    <dgm:cxn modelId="{44A78F54-A6B3-4471-9D69-EC3B7E1D656C}" srcId="{B668F4A1-82B9-44D5-98BC-CE7CF00B7C58}" destId="{62A93356-90B6-4AF0-9236-1567B618F2BF}" srcOrd="2" destOrd="0" parTransId="{8AD799CF-6B30-48E1-A048-7A5617793969}" sibTransId="{02A88757-2744-4833-BBA1-DD029783B82D}"/>
    <dgm:cxn modelId="{270F0BB0-D665-4602-91DC-BA9108E23EB6}" type="presOf" srcId="{62A93356-90B6-4AF0-9236-1567B618F2BF}" destId="{E9471051-797A-4BF7-9588-475A69483D96}" srcOrd="0" destOrd="0" presId="urn:microsoft.com/office/officeart/2005/8/layout/list1"/>
    <dgm:cxn modelId="{CEBE19B9-7D9C-4533-BF89-E5C0CF7CAAC7}" type="presOf" srcId="{B668F4A1-82B9-44D5-98BC-CE7CF00B7C58}" destId="{49E1398B-C80F-41C8-B30B-6C579BD5141A}" srcOrd="0" destOrd="0" presId="urn:microsoft.com/office/officeart/2005/8/layout/list1"/>
    <dgm:cxn modelId="{64D36AD8-DAD9-4A35-A6EB-335E4E5A6C25}" type="presOf" srcId="{C064A02D-47FF-474A-8DAE-FA258A42EC27}" destId="{C4A401A7-2475-40D9-902E-9C7DD850D42D}" srcOrd="1" destOrd="0" presId="urn:microsoft.com/office/officeart/2005/8/layout/list1"/>
    <dgm:cxn modelId="{5475A0DA-49EE-4DCF-B394-FD9A7F7C8305}" type="presOf" srcId="{C064A02D-47FF-474A-8DAE-FA258A42EC27}" destId="{290C4CA3-D84F-4508-AE84-60956292F483}" srcOrd="0" destOrd="0" presId="urn:microsoft.com/office/officeart/2005/8/layout/list1"/>
    <dgm:cxn modelId="{B9EF2069-D40E-420B-9321-D426AF01D632}" type="presParOf" srcId="{49E1398B-C80F-41C8-B30B-6C579BD5141A}" destId="{E58CFAE8-CF23-4044-91DC-14EED04B2807}" srcOrd="0" destOrd="0" presId="urn:microsoft.com/office/officeart/2005/8/layout/list1"/>
    <dgm:cxn modelId="{1AE0CC32-039D-4D04-98F2-35B0A028F92F}" type="presParOf" srcId="{E58CFAE8-CF23-4044-91DC-14EED04B2807}" destId="{0AE7EA0D-B1E6-49EE-AF49-7C53B4982254}" srcOrd="0" destOrd="0" presId="urn:microsoft.com/office/officeart/2005/8/layout/list1"/>
    <dgm:cxn modelId="{4D76D171-992D-4B03-8442-98A84FDD21D1}" type="presParOf" srcId="{E58CFAE8-CF23-4044-91DC-14EED04B2807}" destId="{56EED1D8-EF7E-422A-B6E3-9B07929FD49E}" srcOrd="1" destOrd="0" presId="urn:microsoft.com/office/officeart/2005/8/layout/list1"/>
    <dgm:cxn modelId="{76CB2310-565E-439A-9406-3012C1C08F08}" type="presParOf" srcId="{49E1398B-C80F-41C8-B30B-6C579BD5141A}" destId="{4930EF39-B9D3-473C-9F8F-88F4425E94C1}" srcOrd="1" destOrd="0" presId="urn:microsoft.com/office/officeart/2005/8/layout/list1"/>
    <dgm:cxn modelId="{BCFAD326-2FAA-4E52-BB39-4CC309B306C8}" type="presParOf" srcId="{49E1398B-C80F-41C8-B30B-6C579BD5141A}" destId="{CCE3305F-DF1F-471D-A912-6FD0D8A17ACF}" srcOrd="2" destOrd="0" presId="urn:microsoft.com/office/officeart/2005/8/layout/list1"/>
    <dgm:cxn modelId="{C3FCD87B-8D57-4B94-936F-AE491A26A858}" type="presParOf" srcId="{49E1398B-C80F-41C8-B30B-6C579BD5141A}" destId="{77D617EB-9B5E-4C45-93B1-22121ABB0ED4}" srcOrd="3" destOrd="0" presId="urn:microsoft.com/office/officeart/2005/8/layout/list1"/>
    <dgm:cxn modelId="{018ED8FD-80BC-4461-80D1-79BF2A480A98}" type="presParOf" srcId="{49E1398B-C80F-41C8-B30B-6C579BD5141A}" destId="{A20ED277-5DFD-4682-9003-A11CD4994615}" srcOrd="4" destOrd="0" presId="urn:microsoft.com/office/officeart/2005/8/layout/list1"/>
    <dgm:cxn modelId="{FE26AF97-2C6A-46BA-A715-26A0F62B0EA8}" type="presParOf" srcId="{A20ED277-5DFD-4682-9003-A11CD4994615}" destId="{290C4CA3-D84F-4508-AE84-60956292F483}" srcOrd="0" destOrd="0" presId="urn:microsoft.com/office/officeart/2005/8/layout/list1"/>
    <dgm:cxn modelId="{BF039FC3-B360-4A10-8E3C-79BEFF120BBE}" type="presParOf" srcId="{A20ED277-5DFD-4682-9003-A11CD4994615}" destId="{C4A401A7-2475-40D9-902E-9C7DD850D42D}" srcOrd="1" destOrd="0" presId="urn:microsoft.com/office/officeart/2005/8/layout/list1"/>
    <dgm:cxn modelId="{984AB2E3-8195-478E-ACBB-30C6545E1236}" type="presParOf" srcId="{49E1398B-C80F-41C8-B30B-6C579BD5141A}" destId="{82A7EF39-A3E5-4509-AAC1-D8CB306A0397}" srcOrd="5" destOrd="0" presId="urn:microsoft.com/office/officeart/2005/8/layout/list1"/>
    <dgm:cxn modelId="{C5104A00-B287-4074-97D4-44371F793B96}" type="presParOf" srcId="{49E1398B-C80F-41C8-B30B-6C579BD5141A}" destId="{F70C39BC-DD62-4CC7-9402-F2C07E6E1D98}" srcOrd="6" destOrd="0" presId="urn:microsoft.com/office/officeart/2005/8/layout/list1"/>
    <dgm:cxn modelId="{CC0795E9-A1BC-4FB7-904E-816DE8E36A6E}" type="presParOf" srcId="{49E1398B-C80F-41C8-B30B-6C579BD5141A}" destId="{218D27D6-7A77-49F0-811B-2EF3ADE91336}" srcOrd="7" destOrd="0" presId="urn:microsoft.com/office/officeart/2005/8/layout/list1"/>
    <dgm:cxn modelId="{9882E697-620C-48D8-BB2B-355565CC7475}" type="presParOf" srcId="{49E1398B-C80F-41C8-B30B-6C579BD5141A}" destId="{147F8B75-2277-4E90-B257-FD172F9D6D20}" srcOrd="8" destOrd="0" presId="urn:microsoft.com/office/officeart/2005/8/layout/list1"/>
    <dgm:cxn modelId="{C42CEB83-8087-451D-927E-97B8DD7489B2}" type="presParOf" srcId="{147F8B75-2277-4E90-B257-FD172F9D6D20}" destId="{E9471051-797A-4BF7-9588-475A69483D96}" srcOrd="0" destOrd="0" presId="urn:microsoft.com/office/officeart/2005/8/layout/list1"/>
    <dgm:cxn modelId="{5E45A980-5804-471D-B7A6-644B33E27AFA}" type="presParOf" srcId="{147F8B75-2277-4E90-B257-FD172F9D6D20}" destId="{8982D75D-09FF-4406-B145-AEAC709F2787}" srcOrd="1" destOrd="0" presId="urn:microsoft.com/office/officeart/2005/8/layout/list1"/>
    <dgm:cxn modelId="{21F98F91-006E-47C0-9536-19F8A2AC6D75}" type="presParOf" srcId="{49E1398B-C80F-41C8-B30B-6C579BD5141A}" destId="{AE9BDE65-468D-4940-8B45-711811191510}" srcOrd="9" destOrd="0" presId="urn:microsoft.com/office/officeart/2005/8/layout/list1"/>
    <dgm:cxn modelId="{FEF351A4-5090-49BA-850A-0D6726B1935C}" type="presParOf" srcId="{49E1398B-C80F-41C8-B30B-6C579BD5141A}" destId="{595DD101-9746-4B8F-BB3C-9878F4CFFC1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EB9B7E-185F-4760-B1B9-A5475989AAA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D5FBEDF-0178-42E4-9B40-861E0E8ECD0E}">
      <dgm:prSet custT="1"/>
      <dgm:spPr/>
      <dgm:t>
        <a:bodyPr/>
        <a:lstStyle/>
        <a:p>
          <a:pPr>
            <a:defRPr cap="all"/>
          </a:pPr>
          <a:r>
            <a:rPr lang="en-US" sz="2000" dirty="0"/>
            <a:t>Provides technical assistance to Juvenile Courts</a:t>
          </a:r>
        </a:p>
      </dgm:t>
    </dgm:pt>
    <dgm:pt modelId="{707F8979-EF96-40EF-954E-B4869869046C}" type="parTrans" cxnId="{033BE2EB-2DFA-4AF8-B058-67051B7F5B6A}">
      <dgm:prSet/>
      <dgm:spPr/>
      <dgm:t>
        <a:bodyPr/>
        <a:lstStyle/>
        <a:p>
          <a:endParaRPr lang="en-US"/>
        </a:p>
      </dgm:t>
    </dgm:pt>
    <dgm:pt modelId="{DAD7A64E-30F3-4769-A554-0263E40AA157}" type="sibTrans" cxnId="{033BE2EB-2DFA-4AF8-B058-67051B7F5B6A}">
      <dgm:prSet/>
      <dgm:spPr/>
      <dgm:t>
        <a:bodyPr/>
        <a:lstStyle/>
        <a:p>
          <a:endParaRPr lang="en-US"/>
        </a:p>
      </dgm:t>
    </dgm:pt>
    <dgm:pt modelId="{A5EBD77A-7A05-44D9-8245-440CC84EDBCA}">
      <dgm:prSet/>
      <dgm:spPr/>
      <dgm:t>
        <a:bodyPr/>
        <a:lstStyle/>
        <a:p>
          <a:pPr>
            <a:defRPr cap="all"/>
          </a:pPr>
          <a:r>
            <a:rPr lang="en-US" dirty="0"/>
            <a:t>Offers trainings- Identifying and Responding, HT201, ODYS HTST </a:t>
          </a:r>
        </a:p>
      </dgm:t>
    </dgm:pt>
    <dgm:pt modelId="{C1B4D3D7-62AA-40ED-8335-87CA967CD00B}" type="parTrans" cxnId="{EDA20A84-AEED-420A-8A4A-F2BCD433FFE2}">
      <dgm:prSet/>
      <dgm:spPr/>
      <dgm:t>
        <a:bodyPr/>
        <a:lstStyle/>
        <a:p>
          <a:endParaRPr lang="en-US"/>
        </a:p>
      </dgm:t>
    </dgm:pt>
    <dgm:pt modelId="{B7F62D69-4C7A-4059-A011-2950A89AED8C}" type="sibTrans" cxnId="{EDA20A84-AEED-420A-8A4A-F2BCD433FFE2}">
      <dgm:prSet/>
      <dgm:spPr/>
      <dgm:t>
        <a:bodyPr/>
        <a:lstStyle/>
        <a:p>
          <a:endParaRPr lang="en-US"/>
        </a:p>
      </dgm:t>
    </dgm:pt>
    <dgm:pt modelId="{BEFC779F-3F00-41AD-89DF-B07846309BA7}" type="pres">
      <dgm:prSet presAssocID="{E5EB9B7E-185F-4760-B1B9-A5475989AAAE}" presName="root" presStyleCnt="0">
        <dgm:presLayoutVars>
          <dgm:dir/>
          <dgm:resizeHandles val="exact"/>
        </dgm:presLayoutVars>
      </dgm:prSet>
      <dgm:spPr/>
    </dgm:pt>
    <dgm:pt modelId="{FB7B2061-662C-4C03-A781-35D698079D4C}" type="pres">
      <dgm:prSet presAssocID="{7D5FBEDF-0178-42E4-9B40-861E0E8ECD0E}" presName="compNode" presStyleCnt="0"/>
      <dgm:spPr/>
    </dgm:pt>
    <dgm:pt modelId="{9DD6A858-CA0F-4830-AFE9-86B06E222ABF}" type="pres">
      <dgm:prSet presAssocID="{7D5FBEDF-0178-42E4-9B40-861E0E8ECD0E}" presName="iconBgRect" presStyleLbl="bgShp" presStyleIdx="0" presStyleCnt="2" custScaleX="147432" custScaleY="144681"/>
      <dgm:spPr>
        <a:solidFill>
          <a:srgbClr val="002060"/>
        </a:solidFill>
      </dgm:spPr>
    </dgm:pt>
    <dgm:pt modelId="{6098DB44-8E8D-426D-B9EE-F95C76B681B5}" type="pres">
      <dgm:prSet presAssocID="{7D5FBEDF-0178-42E4-9B40-861E0E8ECD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CCABB52C-287A-40F3-B69B-4BBAC526553E}" type="pres">
      <dgm:prSet presAssocID="{7D5FBEDF-0178-42E4-9B40-861E0E8ECD0E}" presName="spaceRect" presStyleCnt="0"/>
      <dgm:spPr/>
    </dgm:pt>
    <dgm:pt modelId="{01D17217-D027-4684-9D99-57CF5E5F0CB2}" type="pres">
      <dgm:prSet presAssocID="{7D5FBEDF-0178-42E4-9B40-861E0E8ECD0E}" presName="textRect" presStyleLbl="revTx" presStyleIdx="0" presStyleCnt="2">
        <dgm:presLayoutVars>
          <dgm:chMax val="1"/>
          <dgm:chPref val="1"/>
        </dgm:presLayoutVars>
      </dgm:prSet>
      <dgm:spPr/>
    </dgm:pt>
    <dgm:pt modelId="{9A57F1ED-1DF2-41FD-91A1-85DF7548A81C}" type="pres">
      <dgm:prSet presAssocID="{DAD7A64E-30F3-4769-A554-0263E40AA157}" presName="sibTrans" presStyleCnt="0"/>
      <dgm:spPr/>
    </dgm:pt>
    <dgm:pt modelId="{67FA4411-784B-4F0E-9643-D1F66998D11A}" type="pres">
      <dgm:prSet presAssocID="{A5EBD77A-7A05-44D9-8245-440CC84EDBCA}" presName="compNode" presStyleCnt="0"/>
      <dgm:spPr/>
    </dgm:pt>
    <dgm:pt modelId="{7642C4E7-6463-4495-83C4-16F04E5898A3}" type="pres">
      <dgm:prSet presAssocID="{A5EBD77A-7A05-44D9-8245-440CC84EDBCA}" presName="iconBgRect" presStyleLbl="bgShp" presStyleIdx="1" presStyleCnt="2" custScaleX="148208" custScaleY="144183"/>
      <dgm:spPr>
        <a:solidFill>
          <a:schemeClr val="accent5">
            <a:lumMod val="50000"/>
          </a:schemeClr>
        </a:solidFill>
      </dgm:spPr>
    </dgm:pt>
    <dgm:pt modelId="{12459A0C-2FB7-4C71-A967-4B89CA44117A}" type="pres">
      <dgm:prSet presAssocID="{A5EBD77A-7A05-44D9-8245-440CC84EDBCA}" presName="iconRect" presStyleLbl="node1" presStyleIdx="1" presStyleCnt="2" custScaleX="128743" custScaleY="11372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tecting Hand"/>
        </a:ext>
      </dgm:extLst>
    </dgm:pt>
    <dgm:pt modelId="{2532AB63-2FE0-48DF-B904-8349B19D6289}" type="pres">
      <dgm:prSet presAssocID="{A5EBD77A-7A05-44D9-8245-440CC84EDBCA}" presName="spaceRect" presStyleCnt="0"/>
      <dgm:spPr/>
    </dgm:pt>
    <dgm:pt modelId="{52559801-B545-4AFC-B68E-BF0D3AD1AE58}" type="pres">
      <dgm:prSet presAssocID="{A5EBD77A-7A05-44D9-8245-440CC84EDBCA}" presName="textRect" presStyleLbl="revTx" presStyleIdx="1" presStyleCnt="2">
        <dgm:presLayoutVars>
          <dgm:chMax val="1"/>
          <dgm:chPref val="1"/>
        </dgm:presLayoutVars>
      </dgm:prSet>
      <dgm:spPr/>
    </dgm:pt>
  </dgm:ptLst>
  <dgm:cxnLst>
    <dgm:cxn modelId="{00280B72-6ADA-4337-B0B1-B751733A489A}" type="presOf" srcId="{E5EB9B7E-185F-4760-B1B9-A5475989AAAE}" destId="{BEFC779F-3F00-41AD-89DF-B07846309BA7}" srcOrd="0" destOrd="0" presId="urn:microsoft.com/office/officeart/2018/5/layout/IconCircleLabelList"/>
    <dgm:cxn modelId="{EDA20A84-AEED-420A-8A4A-F2BCD433FFE2}" srcId="{E5EB9B7E-185F-4760-B1B9-A5475989AAAE}" destId="{A5EBD77A-7A05-44D9-8245-440CC84EDBCA}" srcOrd="1" destOrd="0" parTransId="{C1B4D3D7-62AA-40ED-8335-87CA967CD00B}" sibTransId="{B7F62D69-4C7A-4059-A011-2950A89AED8C}"/>
    <dgm:cxn modelId="{1EAB1D9E-5336-434F-B69A-BB54521CCA78}" type="presOf" srcId="{A5EBD77A-7A05-44D9-8245-440CC84EDBCA}" destId="{52559801-B545-4AFC-B68E-BF0D3AD1AE58}" srcOrd="0" destOrd="0" presId="urn:microsoft.com/office/officeart/2018/5/layout/IconCircleLabelList"/>
    <dgm:cxn modelId="{0E7834B2-5C12-489A-B4A0-5BF53035F839}" type="presOf" srcId="{7D5FBEDF-0178-42E4-9B40-861E0E8ECD0E}" destId="{01D17217-D027-4684-9D99-57CF5E5F0CB2}" srcOrd="0" destOrd="0" presId="urn:microsoft.com/office/officeart/2018/5/layout/IconCircleLabelList"/>
    <dgm:cxn modelId="{033BE2EB-2DFA-4AF8-B058-67051B7F5B6A}" srcId="{E5EB9B7E-185F-4760-B1B9-A5475989AAAE}" destId="{7D5FBEDF-0178-42E4-9B40-861E0E8ECD0E}" srcOrd="0" destOrd="0" parTransId="{707F8979-EF96-40EF-954E-B4869869046C}" sibTransId="{DAD7A64E-30F3-4769-A554-0263E40AA157}"/>
    <dgm:cxn modelId="{92E25B61-0A23-434A-AF73-F0F49B826B09}" type="presParOf" srcId="{BEFC779F-3F00-41AD-89DF-B07846309BA7}" destId="{FB7B2061-662C-4C03-A781-35D698079D4C}" srcOrd="0" destOrd="0" presId="urn:microsoft.com/office/officeart/2018/5/layout/IconCircleLabelList"/>
    <dgm:cxn modelId="{75508972-FA9B-4DB4-B77E-083EEC603F5B}" type="presParOf" srcId="{FB7B2061-662C-4C03-A781-35D698079D4C}" destId="{9DD6A858-CA0F-4830-AFE9-86B06E222ABF}" srcOrd="0" destOrd="0" presId="urn:microsoft.com/office/officeart/2018/5/layout/IconCircleLabelList"/>
    <dgm:cxn modelId="{DE1E993D-0004-4F14-8ED7-7796E38291F4}" type="presParOf" srcId="{FB7B2061-662C-4C03-A781-35D698079D4C}" destId="{6098DB44-8E8D-426D-B9EE-F95C76B681B5}" srcOrd="1" destOrd="0" presId="urn:microsoft.com/office/officeart/2018/5/layout/IconCircleLabelList"/>
    <dgm:cxn modelId="{CCCE607B-5EAE-4196-A5E5-578FC59CD0F4}" type="presParOf" srcId="{FB7B2061-662C-4C03-A781-35D698079D4C}" destId="{CCABB52C-287A-40F3-B69B-4BBAC526553E}" srcOrd="2" destOrd="0" presId="urn:microsoft.com/office/officeart/2018/5/layout/IconCircleLabelList"/>
    <dgm:cxn modelId="{F81D4F69-E98D-4E2B-9F9B-9F493E359131}" type="presParOf" srcId="{FB7B2061-662C-4C03-A781-35D698079D4C}" destId="{01D17217-D027-4684-9D99-57CF5E5F0CB2}" srcOrd="3" destOrd="0" presId="urn:microsoft.com/office/officeart/2018/5/layout/IconCircleLabelList"/>
    <dgm:cxn modelId="{AEB00D63-F0CC-40A9-BA64-1C42DEDD30DA}" type="presParOf" srcId="{BEFC779F-3F00-41AD-89DF-B07846309BA7}" destId="{9A57F1ED-1DF2-41FD-91A1-85DF7548A81C}" srcOrd="1" destOrd="0" presId="urn:microsoft.com/office/officeart/2018/5/layout/IconCircleLabelList"/>
    <dgm:cxn modelId="{ECCD0EA7-8B45-4D0A-9B5C-59120DCC8B8C}" type="presParOf" srcId="{BEFC779F-3F00-41AD-89DF-B07846309BA7}" destId="{67FA4411-784B-4F0E-9643-D1F66998D11A}" srcOrd="2" destOrd="0" presId="urn:microsoft.com/office/officeart/2018/5/layout/IconCircleLabelList"/>
    <dgm:cxn modelId="{F638E372-D67D-4065-BD74-2AC01F18BBBC}" type="presParOf" srcId="{67FA4411-784B-4F0E-9643-D1F66998D11A}" destId="{7642C4E7-6463-4495-83C4-16F04E5898A3}" srcOrd="0" destOrd="0" presId="urn:microsoft.com/office/officeart/2018/5/layout/IconCircleLabelList"/>
    <dgm:cxn modelId="{6F869961-70FE-4534-96E6-017D4EB05311}" type="presParOf" srcId="{67FA4411-784B-4F0E-9643-D1F66998D11A}" destId="{12459A0C-2FB7-4C71-A967-4B89CA44117A}" srcOrd="1" destOrd="0" presId="urn:microsoft.com/office/officeart/2018/5/layout/IconCircleLabelList"/>
    <dgm:cxn modelId="{6C784570-8854-4021-BE31-614F37B6D9CC}" type="presParOf" srcId="{67FA4411-784B-4F0E-9643-D1F66998D11A}" destId="{2532AB63-2FE0-48DF-B904-8349B19D6289}" srcOrd="2" destOrd="0" presId="urn:microsoft.com/office/officeart/2018/5/layout/IconCircleLabelList"/>
    <dgm:cxn modelId="{4B8EF7BD-0E6D-4CBE-B652-5D310254E01B}" type="presParOf" srcId="{67FA4411-784B-4F0E-9643-D1F66998D11A}" destId="{52559801-B545-4AFC-B68E-BF0D3AD1AE5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3E8C9-6759-4B1A-A7C7-3304C5C58C69}">
      <dsp:nvSpPr>
        <dsp:cNvPr id="0" name=""/>
        <dsp:cNvSpPr/>
      </dsp:nvSpPr>
      <dsp:spPr>
        <a:xfrm>
          <a:off x="0" y="0"/>
          <a:ext cx="7498830" cy="117841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B92B95-8AB5-4272-8A48-02F4FB8E3E5F}">
      <dsp:nvSpPr>
        <dsp:cNvPr id="0" name=""/>
        <dsp:cNvSpPr/>
      </dsp:nvSpPr>
      <dsp:spPr>
        <a:xfrm>
          <a:off x="356471" y="265647"/>
          <a:ext cx="648129" cy="6481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5C3D5-E4F0-43F6-AB43-C77A54648412}">
      <dsp:nvSpPr>
        <dsp:cNvPr id="0" name=""/>
        <dsp:cNvSpPr/>
      </dsp:nvSpPr>
      <dsp:spPr>
        <a:xfrm>
          <a:off x="1361072" y="503"/>
          <a:ext cx="6137757" cy="1178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16" tIns="124716" rIns="124716" bIns="124716" numCol="1" spcCol="1270" anchor="ctr" anchorCtr="0">
          <a:noAutofit/>
        </a:bodyPr>
        <a:lstStyle/>
        <a:p>
          <a:pPr marL="0" lvl="0" indent="0" algn="l" defTabSz="1111250">
            <a:lnSpc>
              <a:spcPct val="100000"/>
            </a:lnSpc>
            <a:spcBef>
              <a:spcPct val="0"/>
            </a:spcBef>
            <a:spcAft>
              <a:spcPct val="35000"/>
            </a:spcAft>
            <a:buNone/>
          </a:pPr>
          <a:r>
            <a:rPr lang="en-US" sz="2500" kern="1200" dirty="0"/>
            <a:t>Terminology used during this presentation</a:t>
          </a:r>
        </a:p>
      </dsp:txBody>
      <dsp:txXfrm>
        <a:off x="1361072" y="503"/>
        <a:ext cx="6137757" cy="1178417"/>
      </dsp:txXfrm>
    </dsp:sp>
    <dsp:sp modelId="{5CC76146-C3AB-41A5-A358-B49F29D1A456}">
      <dsp:nvSpPr>
        <dsp:cNvPr id="0" name=""/>
        <dsp:cNvSpPr/>
      </dsp:nvSpPr>
      <dsp:spPr>
        <a:xfrm>
          <a:off x="0" y="1473526"/>
          <a:ext cx="7498830" cy="117841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0EBF5-7900-4A93-9161-BABD9FE9656C}">
      <dsp:nvSpPr>
        <dsp:cNvPr id="0" name=""/>
        <dsp:cNvSpPr/>
      </dsp:nvSpPr>
      <dsp:spPr>
        <a:xfrm>
          <a:off x="356471" y="1738670"/>
          <a:ext cx="648129" cy="6481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E30FF-7AFF-42F7-9AF7-E97E8580849A}">
      <dsp:nvSpPr>
        <dsp:cNvPr id="0" name=""/>
        <dsp:cNvSpPr/>
      </dsp:nvSpPr>
      <dsp:spPr>
        <a:xfrm>
          <a:off x="1361072" y="1473526"/>
          <a:ext cx="6137757" cy="1178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16" tIns="124716" rIns="124716" bIns="124716" numCol="1" spcCol="1270" anchor="ctr" anchorCtr="0">
          <a:noAutofit/>
        </a:bodyPr>
        <a:lstStyle/>
        <a:p>
          <a:pPr marL="0" lvl="0" indent="0" algn="l" defTabSz="1111250">
            <a:lnSpc>
              <a:spcPct val="100000"/>
            </a:lnSpc>
            <a:spcBef>
              <a:spcPct val="0"/>
            </a:spcBef>
            <a:spcAft>
              <a:spcPct val="35000"/>
            </a:spcAft>
            <a:buNone/>
          </a:pPr>
          <a:r>
            <a:rPr lang="en-US" sz="2500" kern="1200"/>
            <a:t>Note on self care</a:t>
          </a:r>
        </a:p>
      </dsp:txBody>
      <dsp:txXfrm>
        <a:off x="1361072" y="1473526"/>
        <a:ext cx="6137757" cy="1178417"/>
      </dsp:txXfrm>
    </dsp:sp>
    <dsp:sp modelId="{152C938F-D733-49D4-B787-2E172EAD373A}">
      <dsp:nvSpPr>
        <dsp:cNvPr id="0" name=""/>
        <dsp:cNvSpPr/>
      </dsp:nvSpPr>
      <dsp:spPr>
        <a:xfrm>
          <a:off x="0" y="2946548"/>
          <a:ext cx="7498830" cy="117841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89BE79-C5F2-4609-92AC-4167108DDD36}">
      <dsp:nvSpPr>
        <dsp:cNvPr id="0" name=""/>
        <dsp:cNvSpPr/>
      </dsp:nvSpPr>
      <dsp:spPr>
        <a:xfrm>
          <a:off x="356471" y="3211692"/>
          <a:ext cx="648129" cy="6481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5CE0F8-0956-4294-B5A2-03E69B4A0C1E}">
      <dsp:nvSpPr>
        <dsp:cNvPr id="0" name=""/>
        <dsp:cNvSpPr/>
      </dsp:nvSpPr>
      <dsp:spPr>
        <a:xfrm>
          <a:off x="1361072" y="2946548"/>
          <a:ext cx="6137757" cy="1178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16" tIns="124716" rIns="124716" bIns="124716" numCol="1" spcCol="1270" anchor="ctr" anchorCtr="0">
          <a:noAutofit/>
        </a:bodyPr>
        <a:lstStyle/>
        <a:p>
          <a:pPr marL="0" lvl="0" indent="0" algn="l" defTabSz="1111250">
            <a:lnSpc>
              <a:spcPct val="100000"/>
            </a:lnSpc>
            <a:spcBef>
              <a:spcPct val="0"/>
            </a:spcBef>
            <a:spcAft>
              <a:spcPct val="35000"/>
            </a:spcAft>
            <a:buNone/>
          </a:pPr>
          <a:r>
            <a:rPr lang="en-US" sz="2500" kern="1200"/>
            <a:t>Questions</a:t>
          </a:r>
        </a:p>
      </dsp:txBody>
      <dsp:txXfrm>
        <a:off x="1361072" y="2946548"/>
        <a:ext cx="6137757" cy="1178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3305F-DF1F-471D-A912-6FD0D8A17ACF}">
      <dsp:nvSpPr>
        <dsp:cNvPr id="0" name=""/>
        <dsp:cNvSpPr/>
      </dsp:nvSpPr>
      <dsp:spPr>
        <a:xfrm>
          <a:off x="0" y="1054056"/>
          <a:ext cx="6348413" cy="277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ED1D8-EF7E-422A-B6E3-9B07929FD49E}">
      <dsp:nvSpPr>
        <dsp:cNvPr id="0" name=""/>
        <dsp:cNvSpPr/>
      </dsp:nvSpPr>
      <dsp:spPr>
        <a:xfrm>
          <a:off x="317110" y="67258"/>
          <a:ext cx="4449538" cy="114915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968" tIns="0" rIns="167968" bIns="0" numCol="1" spcCol="1270" anchor="ctr" anchorCtr="0">
          <a:noAutofit/>
        </a:bodyPr>
        <a:lstStyle/>
        <a:p>
          <a:pPr marL="0" lvl="0" indent="0" algn="l" defTabSz="800100">
            <a:lnSpc>
              <a:spcPct val="90000"/>
            </a:lnSpc>
            <a:spcBef>
              <a:spcPct val="0"/>
            </a:spcBef>
            <a:spcAft>
              <a:spcPct val="35000"/>
            </a:spcAft>
            <a:buNone/>
          </a:pPr>
          <a:r>
            <a:rPr lang="en-US" sz="1800" kern="1200" dirty="0"/>
            <a:t>Force: </a:t>
          </a:r>
          <a:r>
            <a:rPr lang="en-US" sz="1800" i="1" kern="1200" dirty="0"/>
            <a:t>Physical assault, sexual assault, confinement </a:t>
          </a:r>
        </a:p>
      </dsp:txBody>
      <dsp:txXfrm>
        <a:off x="373207" y="123355"/>
        <a:ext cx="4337344" cy="1036964"/>
      </dsp:txXfrm>
    </dsp:sp>
    <dsp:sp modelId="{F70C39BC-DD62-4CC7-9402-F2C07E6E1D98}">
      <dsp:nvSpPr>
        <dsp:cNvPr id="0" name=""/>
        <dsp:cNvSpPr/>
      </dsp:nvSpPr>
      <dsp:spPr>
        <a:xfrm>
          <a:off x="0" y="2264880"/>
          <a:ext cx="6348413" cy="277200"/>
        </a:xfrm>
        <a:prstGeom prst="rect">
          <a:avLst/>
        </a:prstGeom>
        <a:solidFill>
          <a:schemeClr val="lt1">
            <a:alpha val="90000"/>
            <a:hueOff val="0"/>
            <a:satOff val="0"/>
            <a:lumOff val="0"/>
            <a:alphaOff val="0"/>
          </a:schemeClr>
        </a:solidFill>
        <a:ln w="12700" cap="flat" cmpd="sng" algn="ctr">
          <a:solidFill>
            <a:schemeClr val="accent4">
              <a:hueOff val="3015336"/>
              <a:satOff val="24523"/>
              <a:lumOff val="902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A401A7-2475-40D9-902E-9C7DD850D42D}">
      <dsp:nvSpPr>
        <dsp:cNvPr id="0" name=""/>
        <dsp:cNvSpPr/>
      </dsp:nvSpPr>
      <dsp:spPr>
        <a:xfrm>
          <a:off x="317110" y="1390656"/>
          <a:ext cx="4439593" cy="1036584"/>
        </a:xfrm>
        <a:prstGeom prst="roundRect">
          <a:avLst/>
        </a:prstGeom>
        <a:solidFill>
          <a:schemeClr val="accent4">
            <a:hueOff val="3015336"/>
            <a:satOff val="24523"/>
            <a:lumOff val="9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968" tIns="0" rIns="167968" bIns="0" numCol="1" spcCol="1270" anchor="ctr" anchorCtr="0">
          <a:noAutofit/>
        </a:bodyPr>
        <a:lstStyle/>
        <a:p>
          <a:pPr marL="0" lvl="0" indent="0" algn="l" defTabSz="800100">
            <a:lnSpc>
              <a:spcPct val="90000"/>
            </a:lnSpc>
            <a:spcBef>
              <a:spcPct val="0"/>
            </a:spcBef>
            <a:spcAft>
              <a:spcPct val="35000"/>
            </a:spcAft>
            <a:buNone/>
          </a:pPr>
          <a:r>
            <a:rPr lang="en-US" sz="1800" kern="1200" dirty="0"/>
            <a:t>Fraud: </a:t>
          </a:r>
          <a:r>
            <a:rPr lang="en-US" sz="1800" i="1" kern="1200" dirty="0"/>
            <a:t>An act of deception with criminal intent </a:t>
          </a:r>
        </a:p>
      </dsp:txBody>
      <dsp:txXfrm>
        <a:off x="367712" y="1441258"/>
        <a:ext cx="4338389" cy="935380"/>
      </dsp:txXfrm>
    </dsp:sp>
    <dsp:sp modelId="{595DD101-9746-4B8F-BB3C-9878F4CFFC13}">
      <dsp:nvSpPr>
        <dsp:cNvPr id="0" name=""/>
        <dsp:cNvSpPr/>
      </dsp:nvSpPr>
      <dsp:spPr>
        <a:xfrm>
          <a:off x="0" y="3536979"/>
          <a:ext cx="6348413" cy="277200"/>
        </a:xfrm>
        <a:prstGeom prst="rect">
          <a:avLst/>
        </a:prstGeom>
        <a:solidFill>
          <a:schemeClr val="lt1">
            <a:alpha val="90000"/>
            <a:hueOff val="0"/>
            <a:satOff val="0"/>
            <a:lumOff val="0"/>
            <a:alphaOff val="0"/>
          </a:schemeClr>
        </a:solidFill>
        <a:ln w="12700" cap="flat" cmpd="sng" algn="ctr">
          <a:solidFill>
            <a:schemeClr val="accent4">
              <a:hueOff val="6030673"/>
              <a:satOff val="49045"/>
              <a:lumOff val="18039"/>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2D75D-09FF-4406-B145-AEAC709F2787}">
      <dsp:nvSpPr>
        <dsp:cNvPr id="0" name=""/>
        <dsp:cNvSpPr/>
      </dsp:nvSpPr>
      <dsp:spPr>
        <a:xfrm>
          <a:off x="317110" y="2601480"/>
          <a:ext cx="4439549" cy="1097858"/>
        </a:xfrm>
        <a:prstGeom prst="roundRect">
          <a:avLst/>
        </a:prstGeom>
        <a:solidFill>
          <a:schemeClr val="accent4">
            <a:hueOff val="6030673"/>
            <a:satOff val="49045"/>
            <a:lumOff val="1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968" tIns="0" rIns="167968" bIns="0" numCol="1" spcCol="1270" anchor="ctr" anchorCtr="0">
          <a:noAutofit/>
        </a:bodyPr>
        <a:lstStyle/>
        <a:p>
          <a:pPr marL="0" lvl="0" indent="0" algn="l" defTabSz="711200">
            <a:lnSpc>
              <a:spcPct val="90000"/>
            </a:lnSpc>
            <a:spcBef>
              <a:spcPct val="0"/>
            </a:spcBef>
            <a:spcAft>
              <a:spcPct val="35000"/>
            </a:spcAft>
            <a:buNone/>
          </a:pPr>
          <a:r>
            <a:rPr lang="en-US" sz="1600" kern="1200" dirty="0"/>
            <a:t>Coercion: </a:t>
          </a:r>
          <a:r>
            <a:rPr lang="en-US" sz="1600" i="1" kern="1200" dirty="0"/>
            <a:t>Threats of serious harm against any person; the abuse or threatened abuse of the legal process </a:t>
          </a:r>
        </a:p>
      </dsp:txBody>
      <dsp:txXfrm>
        <a:off x="370703" y="2655073"/>
        <a:ext cx="4332363" cy="990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6A858-CA0F-4830-AFE9-86B06E222ABF}">
      <dsp:nvSpPr>
        <dsp:cNvPr id="0" name=""/>
        <dsp:cNvSpPr/>
      </dsp:nvSpPr>
      <dsp:spPr>
        <a:xfrm>
          <a:off x="1250285" y="1690"/>
          <a:ext cx="3085843" cy="3028263"/>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6098DB44-8E8D-426D-B9EE-F95C76B681B5}">
      <dsp:nvSpPr>
        <dsp:cNvPr id="0" name=""/>
        <dsp:cNvSpPr/>
      </dsp:nvSpPr>
      <dsp:spPr>
        <a:xfrm>
          <a:off x="2192738" y="915353"/>
          <a:ext cx="1200937" cy="1200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D17217-D027-4684-9D99-57CF5E5F0CB2}">
      <dsp:nvSpPr>
        <dsp:cNvPr id="0" name=""/>
        <dsp:cNvSpPr/>
      </dsp:nvSpPr>
      <dsp:spPr>
        <a:xfrm>
          <a:off x="1077582" y="3214291"/>
          <a:ext cx="3431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Provides technical assistance to Juvenile Courts</a:t>
          </a:r>
        </a:p>
      </dsp:txBody>
      <dsp:txXfrm>
        <a:off x="1077582" y="3214291"/>
        <a:ext cx="3431250" cy="877500"/>
      </dsp:txXfrm>
    </dsp:sp>
    <dsp:sp modelId="{7642C4E7-6463-4495-83C4-16F04E5898A3}">
      <dsp:nvSpPr>
        <dsp:cNvPr id="0" name=""/>
        <dsp:cNvSpPr/>
      </dsp:nvSpPr>
      <dsp:spPr>
        <a:xfrm>
          <a:off x="5273882" y="4296"/>
          <a:ext cx="3102086" cy="3017840"/>
        </a:xfrm>
        <a:prstGeom prst="ellipse">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sp>
    <dsp:sp modelId="{12459A0C-2FB7-4C71-A967-4B89CA44117A}">
      <dsp:nvSpPr>
        <dsp:cNvPr id="0" name=""/>
        <dsp:cNvSpPr/>
      </dsp:nvSpPr>
      <dsp:spPr>
        <a:xfrm>
          <a:off x="6051864" y="830351"/>
          <a:ext cx="1546122" cy="1365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559801-B545-4AFC-B68E-BF0D3AD1AE58}">
      <dsp:nvSpPr>
        <dsp:cNvPr id="0" name=""/>
        <dsp:cNvSpPr/>
      </dsp:nvSpPr>
      <dsp:spPr>
        <a:xfrm>
          <a:off x="5109300" y="3211685"/>
          <a:ext cx="3431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Offers trainings- Identifying and Responding, HT201, ODYS HTST </a:t>
          </a:r>
        </a:p>
      </dsp:txBody>
      <dsp:txXfrm>
        <a:off x="5109300" y="3211685"/>
        <a:ext cx="3431250" cy="877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50D05-7809-42A5-8452-D2BFEEBDB351}"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C4FB2-29EA-4526-B68C-9E4559FFB810}" type="slidenum">
              <a:rPr lang="en-US" smtClean="0"/>
              <a:t>‹#›</a:t>
            </a:fld>
            <a:endParaRPr lang="en-US"/>
          </a:p>
        </p:txBody>
      </p:sp>
    </p:spTree>
    <p:extLst>
      <p:ext uri="{BB962C8B-B14F-4D97-AF65-F5344CB8AC3E}">
        <p14:creationId xmlns:p14="http://schemas.microsoft.com/office/powerpoint/2010/main" val="112739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Good afternoon and thank you all for joining us for this webinar on Identifying and Responding to Juvenile Victims of Human Trafficking in Ohio.</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I’m Chelsea Gaffey, and I currently serve as the human trafficking liaison at the Ohio Department of Youth Services, where I coordinate the Juvenile Justice response to human trafficking.</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F5811-1D11-40DB-AD90-FB378A458D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51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Youths</a:t>
            </a:r>
            <a:r>
              <a:rPr lang="en-US" baseline="0" dirty="0"/>
              <a:t> who were recruited to gangs at young ages, then compelled to commit crimes as part of gang activity </a:t>
            </a:r>
            <a:r>
              <a:rPr lang="en-US" baseline="0" dirty="0">
                <a:sym typeface="Wingdings" panose="05000000000000000000" pitchFamily="2" charset="2"/>
              </a:rPr>
              <a:t> LABOR trafficking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B6B58-4F06-40B2-98C3-FF38B29A6C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121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Simulates the experience of a young girl experiencing sexual exploitation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027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are going to read the background story of Aaliyah</a:t>
            </a:r>
          </a:p>
          <a:p>
            <a:pPr marL="171450" indent="-171450">
              <a:buFontTx/>
              <a:buChar char="-"/>
            </a:pPr>
            <a:r>
              <a:rPr lang="en-US" dirty="0"/>
              <a:t>You are encouraged to really do your best to get in the mindset of Aaliyah</a:t>
            </a:r>
          </a:p>
          <a:p>
            <a:pPr marL="171450" indent="-171450">
              <a:buFontTx/>
              <a:buChar char="-"/>
            </a:pPr>
            <a:r>
              <a:rPr lang="en-US" dirty="0"/>
              <a:t>I know we all have different life experiences, personally and professionally, let’s try to really put those aside for this activity and really try to navigate the activity as if you are the girl we are describing</a:t>
            </a:r>
          </a:p>
          <a:p>
            <a:pPr marL="171450" indent="-171450">
              <a:buFontTx/>
              <a:buChar char="-"/>
            </a:pPr>
            <a:r>
              <a:rPr lang="en-US" dirty="0"/>
              <a:t>We will read a number of scenarios and at the end of each scenario you’ll be ask to make a decision  about what you’d do as Aaliyah</a:t>
            </a:r>
          </a:p>
          <a:p>
            <a:pPr marL="171450" indent="-171450">
              <a:buFontTx/>
              <a:buChar char="-"/>
            </a:pPr>
            <a:r>
              <a:rPr lang="en-US" dirty="0"/>
              <a:t>Follow along on your work sheet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151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602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0" indent="0">
              <a:buFontTx/>
              <a:buNone/>
            </a:pPr>
            <a:r>
              <a:rPr lang="en-US" dirty="0"/>
              <a:t>Let’s go over the locations: </a:t>
            </a:r>
          </a:p>
          <a:p>
            <a:pPr marL="0" indent="0">
              <a:buFontTx/>
              <a:buNone/>
            </a:pPr>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First, you can go to Jason’s house. You’ll find out more about Jason as we go through the activity. There is no cost to go to Jason’s, so if you run out of resources, Jason’s house may be your only option.</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Next, you can go to a local shelter. This shelter is for people 18 and over, but you have a fake ID. You have to be careful at the shelter, because if they find out you’re underage, they can report you to children services. It cost 1 goodwill point to go to the shelter.</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Next, you can stay at your aunt’s house. Your aunt’s is your current placement, and you live there with your aunt, uncle, and cousin Jasmine. There are some unique challenges at that placement you’ll find out about throughout this activity. It cost 1 goodwill point to go to your aunt’s.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Next, you can go to your friend’s house. This is a friend of a friend who was a few years ahead of you in school and is now 19 and has her own place. You two aren’t especially close, but you can crash there sometimes when you need to. It cost 2 goodwill points to go to this friend’s house.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you can choose to be homeless. This is a very dangerous option and cost 1 money point, as even when homeless, you have to figure out how to pay for things like food, transportation, and clothing.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4690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Rebekkah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46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Rebekkah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809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read 7 scenarios – </a:t>
            </a:r>
          </a:p>
          <a:p>
            <a:r>
              <a:rPr lang="en-US" dirty="0"/>
              <a:t>Rebekkah – Scenarios 1-7</a:t>
            </a:r>
          </a:p>
          <a:p>
            <a:r>
              <a:rPr lang="en-US" dirty="0"/>
              <a:t>Vanessa – Scenarios 8-14</a:t>
            </a:r>
          </a:p>
          <a:p>
            <a:r>
              <a:rPr lang="en-US" dirty="0"/>
              <a:t>Emily – 15-21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1974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310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4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0057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580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48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1340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993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8748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221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315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438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270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1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9968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84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0542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7178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3464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0655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7127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1151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0119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Everyone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AD23B-7BFF-44BB-86B0-1A429E20A6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4092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B3AB32-59DF-41F1-9618-EDFBF50496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477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definition and then highlight that there are two forms of sex trafficking – commercial sex induced through force, fraud, or coercion AND commercial sex involving a minor, in which no force, fraud, nor coercion needs to be present in order for the situation to meet the threshold of sex trafficking.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17040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81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What are some elements of force we see in the Jason and Aaliyah case study? Excellent.</a:t>
            </a:r>
          </a:p>
          <a:p>
            <a:endParaRPr lang="en-US" sz="1200" dirty="0">
              <a:effectLst/>
              <a:latin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What are some ways we see Jason defraud Aaliyah in this morning’s activity?</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If we think of fraud as the lies a trafficker tells, we can sort of think of coercion as the truths a trafficker tells. The “If you don’t do this, I will… x, y, and z</a:t>
            </a:r>
            <a:endParaRPr lang="en-US" sz="1200" dirty="0">
              <a:effectLst/>
              <a:latin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Where do we see coercion in the Jason and Aaliyah story?</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484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Remember, though, that when we’re discussing anyone under 18 involved in commercial sex, that entire middle column does not have to exist. This means that according to federal law, even if Aaliyah never met Jason, and she was 17 years old, and instead she decided on her own to engage in commercial sex, and she took her own photos and posted her own ads online and selected her own purchasers and kept all of her money from these transactions, she’s STILL a victim of sex trafficking because she’s a minor engaged in commercial sex, even though no force, fraud, or coercion exists. Are there any questions about this?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20BB5-E4AB-417E-A4AA-7949F2C05E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62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So just like federal law, the Ohio revised code says there are two forms of trafficking: labor and sex trafficking. The Ohio Revised code uses the language “compelled,” which it defines as being overcome by force, fear, duress, or intimidation, or fraud. When we see compelled or compulsion in this statute, then, we can really think of that force, fraud, and coercion we’re already familiar with. Labor trafficking, according to the ORC, must involve components of compulsion, just like we see in the federal statute. Our laws around sex trafficking are now nearly identical to federal statute, as well</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41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January, Governor DeWine signed House Bill 431 into law, which says that all minors under 18 and all persons with developmental disabilities who are induced into commercial sex by a third party are considered victims of trafficking, regardless of whether or not force, fraud, coercion (or as Ohio law calls this, compulsion) are present in that situation. This means that if Aaliyah was 17 years old and never met Jason, and instead, she felt the best way to meet her needs was to charge adult men for sex, and she collected her own money for these sex acts and kept it herself, she is STILL a victim of trafficking, because we recognize children do not have the ability to consent to commercial sex. Ohio is the last state in the country to provide this protection for all minors under 18, but better late than never, right? Previously, the protection only applied to those under 16.</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statute provides additional protections for survivors of trafficking, which you’ll hear more about Later.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1D565F-D40A-40D1-9278-6B7E386F30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57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Youths</a:t>
            </a:r>
            <a:r>
              <a:rPr lang="en-US" baseline="0" dirty="0"/>
              <a:t> who were recruited to gangs at young ages, then compelled to commit crimes as part of gang activity </a:t>
            </a:r>
            <a:r>
              <a:rPr lang="en-US" baseline="0" dirty="0">
                <a:sym typeface="Wingdings" panose="05000000000000000000" pitchFamily="2" charset="2"/>
              </a:rPr>
              <a:t> LABOR trafficking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B6B58-4F06-40B2-98C3-FF38B29A6C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1215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55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Intro Slide HE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6" y="5379398"/>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70" y="709644"/>
            <a:ext cx="11424063" cy="854080"/>
          </a:xfrm>
          <a:prstGeom prst="rect">
            <a:avLst/>
          </a:prstGeom>
          <a:noFill/>
        </p:spPr>
        <p:txBody>
          <a:bodyPr wrap="square" rtlCol="0">
            <a:spAutoFit/>
          </a:bodyPr>
          <a:lstStyle/>
          <a:p>
            <a:pPr algn="ctr"/>
            <a:r>
              <a:rPr lang="en-US" sz="4950" b="1" cap="all" baseline="0" dirty="0">
                <a:solidFill>
                  <a:srgbClr val="002060"/>
                </a:solidFill>
                <a:latin typeface="+mj-lt"/>
              </a:rPr>
              <a:t>Presentation</a:t>
            </a:r>
            <a:r>
              <a:rPr lang="en-US" sz="495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9"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41148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244622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Intro Slide DEV">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16583" y="5590465"/>
            <a:ext cx="2974109" cy="819508"/>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70" y="709644"/>
            <a:ext cx="11424063" cy="854080"/>
          </a:xfrm>
          <a:prstGeom prst="rect">
            <a:avLst/>
          </a:prstGeom>
          <a:noFill/>
        </p:spPr>
        <p:txBody>
          <a:bodyPr wrap="square" rtlCol="0">
            <a:spAutoFit/>
          </a:bodyPr>
          <a:lstStyle/>
          <a:p>
            <a:pPr algn="ctr"/>
            <a:r>
              <a:rPr lang="en-US" sz="4950" b="1" cap="all" baseline="0" dirty="0">
                <a:solidFill>
                  <a:srgbClr val="002060"/>
                </a:solidFill>
                <a:latin typeface="+mj-lt"/>
              </a:rPr>
              <a:t>Presentation</a:t>
            </a:r>
            <a:r>
              <a:rPr lang="en-US" sz="495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9"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41148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951266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2" y="1114430"/>
            <a:ext cx="5219169" cy="830263"/>
          </a:xfrm>
          <a:prstGeom prst="rect">
            <a:avLst/>
          </a:prstGeom>
        </p:spPr>
        <p:txBody>
          <a:bodyPr>
            <a:normAutofit/>
          </a:bodyPr>
          <a:lstStyle>
            <a:lvl1pPr marL="0" indent="0">
              <a:buNone/>
              <a:defRPr sz="18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2" y="4511176"/>
            <a:ext cx="5235551" cy="1336426"/>
          </a:xfrm>
          <a:prstGeom prst="rect">
            <a:avLst/>
          </a:prstGeom>
        </p:spPr>
        <p:txBody>
          <a:bodyPr>
            <a:normAutofit/>
          </a:bodyPr>
          <a:lstStyle>
            <a:lvl1pPr marL="0" indent="0">
              <a:buNone/>
              <a:defRPr sz="15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2" y="3507165"/>
            <a:ext cx="5240311" cy="624860"/>
          </a:xfrm>
          <a:prstGeom prst="rect">
            <a:avLst/>
          </a:prstGeom>
        </p:spPr>
        <p:txBody>
          <a:bodyPr>
            <a:normAutofit/>
          </a:bodyPr>
          <a:lstStyle>
            <a:lvl1pPr marL="0" indent="0">
              <a:buNone/>
              <a:defRPr sz="15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1" y="2556086"/>
            <a:ext cx="5240311" cy="479092"/>
          </a:xfrm>
          <a:prstGeom prst="rect">
            <a:avLst/>
          </a:prstGeom>
        </p:spPr>
        <p:txBody>
          <a:bodyPr>
            <a:noAutofit/>
          </a:bodyPr>
          <a:lstStyle>
            <a:lvl1pPr marL="0" indent="0">
              <a:spcBef>
                <a:spcPts val="0"/>
              </a:spcBef>
              <a:buFontTx/>
              <a:buNone/>
              <a:defRPr sz="21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1" y="3027689"/>
            <a:ext cx="5240311" cy="479092"/>
          </a:xfrm>
          <a:prstGeom prst="rect">
            <a:avLst/>
          </a:prstGeom>
        </p:spPr>
        <p:txBody>
          <a:bodyPr>
            <a:noAutofit/>
          </a:bodyPr>
          <a:lstStyle>
            <a:lvl1pPr marL="0" indent="0">
              <a:spcBef>
                <a:spcPts val="0"/>
              </a:spcBef>
              <a:buFontTx/>
              <a:buNone/>
              <a:defRPr sz="21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5" y="1114428"/>
            <a:ext cx="5985516" cy="4701756"/>
          </a:xfrm>
          <a:prstGeom prst="rect">
            <a:avLst/>
          </a:prstGeom>
        </p:spPr>
        <p:txBody>
          <a:bodyPr>
            <a:normAutofit/>
          </a:bodyPr>
          <a:lstStyle>
            <a:lvl1pPr>
              <a:defRPr sz="1500">
                <a:solidFill>
                  <a:schemeClr val="bg1">
                    <a:lumMod val="65000"/>
                  </a:schemeClr>
                </a:solidFill>
                <a:latin typeface="Source Sans Pro" panose="020B0503030403020204" pitchFamily="34" charset="0"/>
              </a:defRPr>
            </a:lvl1pPr>
          </a:lstStyle>
          <a:p>
            <a:r>
              <a:rPr lang="en-US"/>
              <a:t>Click icon to add picture</a:t>
            </a:r>
            <a:endParaRPr lang="en-US" dirty="0"/>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1" y="503035"/>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1" y="6356352"/>
            <a:ext cx="7935099"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77973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70426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1000" y="1104260"/>
            <a:ext cx="11086475" cy="889427"/>
          </a:xfrm>
          <a:prstGeom prst="rect">
            <a:avLst/>
          </a:prstGeom>
        </p:spPr>
        <p:txBody>
          <a:bodyPr anchor="t"/>
          <a:lstStyle>
            <a:lvl1pPr algn="l">
              <a:lnSpc>
                <a:spcPts val="4650"/>
              </a:lnSpc>
              <a:defRPr sz="45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1" y="2230132"/>
            <a:ext cx="9107775" cy="3523609"/>
          </a:xfrm>
          <a:prstGeom prst="rect">
            <a:avLst/>
          </a:prstGeom>
        </p:spPr>
        <p:txBody>
          <a:bodyPr/>
          <a:lstStyle>
            <a:lvl1pPr marL="0" indent="0">
              <a:buNone/>
              <a:defRPr sz="1800">
                <a:solidFill>
                  <a:schemeClr val="tx1"/>
                </a:solidFill>
                <a:latin typeface="Source Sans Pro" panose="020B0503030403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1001"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528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3" y="2633957"/>
            <a:ext cx="11086475" cy="889427"/>
          </a:xfrm>
          <a:prstGeom prst="rect">
            <a:avLst/>
          </a:prstGeom>
        </p:spPr>
        <p:txBody>
          <a:bodyPr anchor="t"/>
          <a:lstStyle>
            <a:lvl1pPr algn="l">
              <a:lnSpc>
                <a:spcPts val="4650"/>
              </a:lnSpc>
              <a:defRPr sz="45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214048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7"/>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171450" indent="-171450">
              <a:lnSpc>
                <a:spcPct val="120000"/>
              </a:lnSpc>
              <a:spcAft>
                <a:spcPts val="750"/>
              </a:spcAft>
              <a:buFont typeface="Arial" panose="020B0604020202020204" pitchFamily="34" charset="0"/>
              <a:buChar char="•"/>
              <a:defRPr>
                <a:latin typeface="Source Sans Pro" panose="020B0503030403020204" pitchFamily="34" charset="0"/>
              </a:defRPr>
            </a:lvl1pPr>
            <a:lvl2pPr>
              <a:spcBef>
                <a:spcPts val="750"/>
              </a:spcBef>
              <a:spcAft>
                <a:spcPts val="600"/>
              </a:spcAft>
              <a:defRPr>
                <a:latin typeface="Source Sans Pro" panose="020B0503030403020204" pitchFamily="34" charset="0"/>
              </a:defRPr>
            </a:lvl2pPr>
            <a:lvl3pPr>
              <a:spcBef>
                <a:spcPts val="750"/>
              </a:spcBef>
              <a:defRPr>
                <a:latin typeface="Source Sans Pro" panose="020B0503030403020204" pitchFamily="34" charset="0"/>
              </a:defRPr>
            </a:lvl3pPr>
            <a:lvl4pPr>
              <a:spcBef>
                <a:spcPts val="750"/>
              </a:spcBef>
              <a:defRPr>
                <a:latin typeface="Source Sans Pro" panose="020B0503030403020204" pitchFamily="34" charset="0"/>
              </a:defRPr>
            </a:lvl4pPr>
            <a:lvl5pPr>
              <a:spcBef>
                <a:spcPts val="75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155846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7"/>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7"/>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7"/>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827271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7"/>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1" y="1681165"/>
            <a:ext cx="5550243" cy="657303"/>
          </a:xfrm>
          <a:prstGeom prst="rect">
            <a:avLst/>
          </a:prstGeom>
        </p:spPr>
        <p:txBody>
          <a:bodyPr anchor="b">
            <a:normAutofit/>
          </a:bodyPr>
          <a:lstStyle>
            <a:lvl1pPr marL="0" indent="0">
              <a:buNone/>
              <a:defRPr sz="1800" b="1" cap="all" baseline="0">
                <a:latin typeface="Source Sans Pro Semibold" panose="020B06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1"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5"/>
            <a:ext cx="5638800" cy="657303"/>
          </a:xfrm>
          <a:prstGeom prst="rect">
            <a:avLst/>
          </a:prstGeom>
        </p:spPr>
        <p:txBody>
          <a:bodyPr anchor="b">
            <a:normAutofit/>
          </a:bodyPr>
          <a:lstStyle>
            <a:lvl1pPr marL="0" indent="0">
              <a:buNone/>
              <a:defRPr sz="1800" b="1" cap="all" baseline="0">
                <a:latin typeface="Source Sans Pro Semibold" panose="020B06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68277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ghligh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90"/>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3"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41148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326659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pening DEV">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521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7"/>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320547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2" y="457200"/>
            <a:ext cx="4387121" cy="1600200"/>
          </a:xfrm>
          <a:prstGeom prst="rect">
            <a:avLst/>
          </a:prstGeom>
        </p:spPr>
        <p:txBody>
          <a:bodyPr anchor="t"/>
          <a:lstStyle>
            <a:lvl1pPr>
              <a:lnSpc>
                <a:spcPts val="2400"/>
              </a:lnSpc>
              <a:defRPr sz="24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9" y="457200"/>
            <a:ext cx="6601511" cy="5403850"/>
          </a:xfrm>
          <a:prstGeom prst="rect">
            <a:avLst/>
          </a:prstGeom>
        </p:spPr>
        <p:txBody>
          <a:bodyPr/>
          <a:lstStyle>
            <a:lvl1pPr>
              <a:defRPr sz="2400">
                <a:latin typeface="Source Sans Pro" panose="020B0503030403020204" pitchFamily="34" charset="0"/>
              </a:defRPr>
            </a:lvl1pPr>
            <a:lvl2pPr>
              <a:defRPr sz="2100">
                <a:latin typeface="Source Sans Pro" panose="020B0503030403020204" pitchFamily="34" charset="0"/>
              </a:defRPr>
            </a:lvl2pPr>
            <a:lvl3pPr>
              <a:defRPr sz="1800">
                <a:latin typeface="Source Sans Pro" panose="020B0503030403020204" pitchFamily="34" charset="0"/>
              </a:defRPr>
            </a:lvl3pPr>
            <a:lvl4pPr>
              <a:defRPr sz="1500">
                <a:latin typeface="Source Sans Pro" panose="020B0503030403020204" pitchFamily="34" charset="0"/>
              </a:defRPr>
            </a:lvl4pPr>
            <a:lvl5pPr>
              <a:defRPr sz="1500">
                <a:latin typeface="Source Sans Pro" panose="020B0503030403020204" pitchFamily="34" charset="0"/>
              </a:defRPr>
            </a:lvl5pPr>
            <a:lvl6pPr>
              <a:defRPr sz="1500"/>
            </a:lvl6pPr>
            <a:lvl7pPr>
              <a:defRPr sz="1500"/>
            </a:lvl7pPr>
            <a:lvl8pPr>
              <a:defRPr sz="1500"/>
            </a:lvl8pPr>
            <a:lvl9pPr>
              <a:defRPr sz="15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2" y="2057400"/>
            <a:ext cx="4387121" cy="3811588"/>
          </a:xfrm>
          <a:prstGeom prst="rect">
            <a:avLst/>
          </a:prstGeom>
        </p:spPr>
        <p:txBody>
          <a:bodyPr>
            <a:normAutofit/>
          </a:bodyPr>
          <a:lstStyle>
            <a:lvl1pPr marL="0" indent="0">
              <a:buNone/>
              <a:defRPr sz="1350">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231017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3" y="457200"/>
            <a:ext cx="4387120" cy="1600200"/>
          </a:xfrm>
          <a:prstGeom prst="rect">
            <a:avLst/>
          </a:prstGeom>
        </p:spPr>
        <p:txBody>
          <a:bodyPr anchor="t"/>
          <a:lstStyle>
            <a:lvl1pPr>
              <a:lnSpc>
                <a:spcPts val="2400"/>
              </a:lnSpc>
              <a:defRPr sz="24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9" y="457201"/>
            <a:ext cx="6627812" cy="5403850"/>
          </a:xfrm>
          <a:prstGeom prst="rect">
            <a:avLst/>
          </a:prstGeom>
        </p:spPr>
        <p:txBody>
          <a:bodyPr/>
          <a:lstStyle>
            <a:lvl1pPr marL="257175" marR="0" indent="-257175" algn="l" defTabSz="685800" rtl="0" eaLnBrk="1" fontAlgn="auto" latinLnBrk="0" hangingPunct="1">
              <a:lnSpc>
                <a:spcPct val="90000"/>
              </a:lnSpc>
              <a:spcBef>
                <a:spcPts val="0"/>
              </a:spcBef>
              <a:spcAft>
                <a:spcPts val="1800"/>
              </a:spcAft>
              <a:buClr>
                <a:schemeClr val="accent1"/>
              </a:buClr>
              <a:buSzPct val="110000"/>
              <a:buFont typeface="Arial" panose="020B0604020202020204" pitchFamily="34" charset="0"/>
              <a:buChar char="•"/>
              <a:tabLst/>
              <a:defRPr sz="1800">
                <a:solidFill>
                  <a:schemeClr val="bg1">
                    <a:lumMod val="65000"/>
                  </a:schemeClr>
                </a:solidFill>
                <a:latin typeface="Source Sans Pro" panose="020B0503030403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257175" marR="0" lvl="0" indent="-257175" algn="l" defTabSz="685800" rtl="0" eaLnBrk="1" fontAlgn="auto" latinLnBrk="0" hangingPunct="1">
              <a:lnSpc>
                <a:spcPct val="90000"/>
              </a:lnSpc>
              <a:spcBef>
                <a:spcPts val="0"/>
              </a:spcBef>
              <a:spcAft>
                <a:spcPts val="1800"/>
              </a:spcAft>
              <a:buClr>
                <a:schemeClr val="accent1"/>
              </a:buClr>
              <a:buSzPct val="110000"/>
              <a:tabLst/>
              <a:defRPr/>
            </a:pPr>
            <a:r>
              <a:rPr lang="en-US"/>
              <a:t>Click icon to add picture</a:t>
            </a:r>
            <a:endParaRPr lang="en-US" dirty="0"/>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3" y="2057400"/>
            <a:ext cx="4387120" cy="3811588"/>
          </a:xfrm>
          <a:prstGeom prst="rect">
            <a:avLst/>
          </a:prstGeom>
        </p:spPr>
        <p:txBody>
          <a:bodyPr>
            <a:normAutofit/>
          </a:bodyPr>
          <a:lstStyle>
            <a:lvl1pPr marL="0" indent="0">
              <a:buNone/>
              <a:defRPr sz="1350">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263723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9" y="1965960"/>
            <a:ext cx="5491140" cy="3880204"/>
          </a:xfrm>
          <a:prstGeom prst="rect">
            <a:avLst/>
          </a:prstGeom>
        </p:spPr>
        <p:txBody>
          <a:bodyPr/>
          <a:lstStyle>
            <a:lvl1pPr marL="171450" marR="0" indent="0" algn="l" defTabSz="685800" rtl="0" eaLnBrk="1" fontAlgn="auto" latinLnBrk="0" hangingPunct="1">
              <a:lnSpc>
                <a:spcPct val="90000"/>
              </a:lnSpc>
              <a:spcBef>
                <a:spcPts val="0"/>
              </a:spcBef>
              <a:spcAft>
                <a:spcPts val="18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4" y="1965960"/>
            <a:ext cx="5491141" cy="3880204"/>
          </a:xfrm>
          <a:prstGeom prst="rect">
            <a:avLst/>
          </a:prstGeom>
        </p:spPr>
        <p:txBody>
          <a:bodyPr/>
          <a:lstStyle>
            <a:lvl1pPr marL="171450" marR="0" indent="0" algn="l" defTabSz="685800" rtl="0" eaLnBrk="1" fontAlgn="auto" latinLnBrk="0" hangingPunct="1">
              <a:lnSpc>
                <a:spcPct val="90000"/>
              </a:lnSpc>
              <a:spcBef>
                <a:spcPts val="0"/>
              </a:spcBef>
              <a:spcAft>
                <a:spcPts val="1800"/>
              </a:spcAft>
              <a:buClr>
                <a:schemeClr val="accent1"/>
              </a:buClr>
              <a:buSzPct val="110000"/>
              <a:buFont typeface="Arial" panose="020B0604020202020204" pitchFamily="34" charset="0"/>
              <a:buChar char="•"/>
              <a:tabLst/>
              <a:defRPr>
                <a:solidFill>
                  <a:schemeClr val="bg1">
                    <a:lumMod val="65000"/>
                  </a:schemeClr>
                </a:solidFill>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1" y="365127"/>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044424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9" y="1965962"/>
            <a:ext cx="5491140" cy="3640361"/>
          </a:xfrm>
          <a:prstGeom prst="rect">
            <a:avLst/>
          </a:prstGeom>
        </p:spPr>
        <p:txBody>
          <a:bodyPr/>
          <a:lstStyle>
            <a:lvl1pPr marL="428625" marR="0" indent="-257175" algn="l" defTabSz="685800" rtl="0" eaLnBrk="1" fontAlgn="auto" latinLnBrk="0" hangingPunct="1">
              <a:lnSpc>
                <a:spcPct val="90000"/>
              </a:lnSpc>
              <a:spcBef>
                <a:spcPts val="0"/>
              </a:spcBef>
              <a:spcAft>
                <a:spcPts val="75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4" y="1965962"/>
            <a:ext cx="5491141" cy="3640361"/>
          </a:xfrm>
          <a:prstGeom prst="rect">
            <a:avLst/>
          </a:prstGeom>
        </p:spPr>
        <p:txBody>
          <a:bodyPr/>
          <a:lstStyle>
            <a:lvl1pPr marL="428625" marR="0" indent="-257175" algn="l" defTabSz="685800" rtl="0" eaLnBrk="1" fontAlgn="auto" latinLnBrk="0" hangingPunct="1">
              <a:lnSpc>
                <a:spcPct val="90000"/>
              </a:lnSpc>
              <a:spcBef>
                <a:spcPts val="0"/>
              </a:spcBef>
              <a:spcAft>
                <a:spcPts val="18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r>
              <a:rPr lang="en-US"/>
              <a:t>Click icon to add picture</a:t>
            </a:r>
            <a:endParaRPr lang="en-US" dirty="0"/>
          </a:p>
        </p:txBody>
      </p:sp>
      <p:sp>
        <p:nvSpPr>
          <p:cNvPr id="2" name="Title 1"/>
          <p:cNvSpPr>
            <a:spLocks noGrp="1"/>
          </p:cNvSpPr>
          <p:nvPr>
            <p:ph type="title" hasCustomPrompt="1"/>
          </p:nvPr>
        </p:nvSpPr>
        <p:spPr>
          <a:xfrm>
            <a:off x="381001" y="365127"/>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1" y="5607050"/>
            <a:ext cx="5491140" cy="389796"/>
          </a:xfrm>
          <a:prstGeom prst="rect">
            <a:avLst/>
          </a:prstGeom>
        </p:spPr>
        <p:txBody>
          <a:bodyPr>
            <a:normAutofit/>
          </a:bodyPr>
          <a:lstStyle>
            <a:lvl1pPr marL="0" indent="0" algn="l">
              <a:buNone/>
              <a:defRPr sz="12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2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4007547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8" y="1558978"/>
            <a:ext cx="4292327" cy="4302177"/>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latin typeface="+mn-lt"/>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8"/>
            <a:ext cx="3224888" cy="4302177"/>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latin typeface="+mn-lt"/>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14313" indent="-214313">
              <a:buFont typeface="Arial" panose="020B0604020202020204" pitchFamily="34" charset="0"/>
              <a:buChar char="•"/>
              <a:defRPr sz="15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2185474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8" y="1558978"/>
            <a:ext cx="4292327" cy="404734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2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8" y="5607050"/>
            <a:ext cx="4292327" cy="389796"/>
          </a:xfrm>
          <a:prstGeom prst="rect">
            <a:avLst/>
          </a:prstGeom>
        </p:spPr>
        <p:txBody>
          <a:bodyPr>
            <a:normAutofit/>
          </a:bodyPr>
          <a:lstStyle>
            <a:lvl1pPr marL="0" indent="0" algn="l">
              <a:buNone/>
              <a:defRPr sz="12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2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1329269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7" y="1633930"/>
            <a:ext cx="2609851" cy="416321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3" y="1633930"/>
            <a:ext cx="2609851" cy="416321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6" y="1633930"/>
            <a:ext cx="2609851" cy="416321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17661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90"/>
            <a:ext cx="3224888"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8" y="1690690"/>
            <a:ext cx="4292327"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90"/>
            <a:ext cx="3224888"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8" y="3929451"/>
            <a:ext cx="4292327"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51"/>
            <a:ext cx="3224888"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51"/>
            <a:ext cx="3224888"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687249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83303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losing Slide DE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p:nvSpPr>
        <p:spPr>
          <a:xfrm>
            <a:off x="4064001" y="6289964"/>
            <a:ext cx="3916219" cy="300082"/>
          </a:xfrm>
          <a:prstGeom prst="rect">
            <a:avLst/>
          </a:prstGeom>
          <a:noFill/>
        </p:spPr>
        <p:txBody>
          <a:bodyPr wrap="square" rtlCol="0">
            <a:spAutoFit/>
          </a:bodyPr>
          <a:lstStyle/>
          <a:p>
            <a:pPr algn="ctr"/>
            <a:r>
              <a:rPr lang="en-US" sz="1350" dirty="0">
                <a:solidFill>
                  <a:srgbClr val="0E3F75"/>
                </a:solidFill>
                <a:latin typeface="Source Sans Pro" panose="020B0503030403020204" pitchFamily="34" charset="0"/>
              </a:rPr>
              <a:t>DEVELOPMENT.OHIO.GOV</a:t>
            </a:r>
          </a:p>
        </p:txBody>
      </p:sp>
    </p:spTree>
    <p:extLst>
      <p:ext uri="{BB962C8B-B14F-4D97-AF65-F5344CB8AC3E}">
        <p14:creationId xmlns:p14="http://schemas.microsoft.com/office/powerpoint/2010/main" val="1658018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752564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tions HE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7" cy="300082"/>
          </a:xfrm>
          <a:prstGeom prst="rect">
            <a:avLst/>
          </a:prstGeom>
          <a:noFill/>
        </p:spPr>
        <p:txBody>
          <a:bodyPr wrap="square" rtlCol="0">
            <a:spAutoFit/>
          </a:bodyPr>
          <a:lstStyle/>
          <a:p>
            <a:pPr algn="ctr"/>
            <a:r>
              <a:rPr lang="en-US" sz="135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5" cy="854080"/>
          </a:xfrm>
          <a:prstGeom prst="rect">
            <a:avLst/>
          </a:prstGeom>
          <a:noFill/>
        </p:spPr>
        <p:txBody>
          <a:bodyPr wrap="square" rtlCol="0">
            <a:spAutoFit/>
          </a:bodyPr>
          <a:lstStyle/>
          <a:p>
            <a:pPr algn="ctr"/>
            <a:r>
              <a:rPr lang="en-US" sz="495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8"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6" y="5379398"/>
            <a:ext cx="2104204" cy="1001949"/>
          </a:xfrm>
          <a:prstGeom prst="rect">
            <a:avLst/>
          </a:prstGeom>
        </p:spPr>
      </p:pic>
    </p:spTree>
    <p:extLst>
      <p:ext uri="{BB962C8B-B14F-4D97-AF65-F5344CB8AC3E}">
        <p14:creationId xmlns:p14="http://schemas.microsoft.com/office/powerpoint/2010/main" val="342963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s DEV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7" cy="300082"/>
          </a:xfrm>
          <a:prstGeom prst="rect">
            <a:avLst/>
          </a:prstGeom>
          <a:noFill/>
        </p:spPr>
        <p:txBody>
          <a:bodyPr wrap="square" rtlCol="0">
            <a:spAutoFit/>
          </a:bodyPr>
          <a:lstStyle/>
          <a:p>
            <a:pPr algn="ctr"/>
            <a:r>
              <a:rPr lang="en-US" sz="1350" b="0" dirty="0">
                <a:solidFill>
                  <a:srgbClr val="002060"/>
                </a:solidFill>
                <a:latin typeface="+mn-lt"/>
                <a:ea typeface="Open Sans" panose="020B0606030504020204" pitchFamily="34" charset="0"/>
                <a:cs typeface="Open Sans" panose="020B0606030504020204" pitchFamily="34" charset="0"/>
              </a:rPr>
              <a:t>DEVELOPMENT.OHIO.GOV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5" cy="854080"/>
          </a:xfrm>
          <a:prstGeom prst="rect">
            <a:avLst/>
          </a:prstGeom>
          <a:noFill/>
        </p:spPr>
        <p:txBody>
          <a:bodyPr wrap="square" rtlCol="0">
            <a:spAutoFit/>
          </a:bodyPr>
          <a:lstStyle/>
          <a:p>
            <a:pPr algn="ctr"/>
            <a:r>
              <a:rPr lang="en-US" sz="495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8"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6" y="5590466"/>
            <a:ext cx="2739695" cy="754916"/>
          </a:xfrm>
          <a:prstGeom prst="rect">
            <a:avLst/>
          </a:prstGeom>
        </p:spPr>
      </p:pic>
    </p:spTree>
    <p:extLst>
      <p:ext uri="{BB962C8B-B14F-4D97-AF65-F5344CB8AC3E}">
        <p14:creationId xmlns:p14="http://schemas.microsoft.com/office/powerpoint/2010/main" val="4291989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HE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7" cy="300082"/>
          </a:xfrm>
          <a:prstGeom prst="rect">
            <a:avLst/>
          </a:prstGeom>
          <a:noFill/>
        </p:spPr>
        <p:txBody>
          <a:bodyPr wrap="square" rtlCol="0">
            <a:spAutoFit/>
          </a:bodyPr>
          <a:lstStyle/>
          <a:p>
            <a:pPr algn="ctr"/>
            <a:r>
              <a:rPr lang="en-US" sz="135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5" cy="854080"/>
          </a:xfrm>
          <a:prstGeom prst="rect">
            <a:avLst/>
          </a:prstGeom>
          <a:noFill/>
        </p:spPr>
        <p:txBody>
          <a:bodyPr wrap="square" rtlCol="0">
            <a:spAutoFit/>
          </a:bodyPr>
          <a:lstStyle/>
          <a:p>
            <a:pPr algn="ctr"/>
            <a:r>
              <a:rPr lang="en-US" sz="495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8"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6" y="5379398"/>
            <a:ext cx="2104204" cy="1001949"/>
          </a:xfrm>
          <a:prstGeom prst="rect">
            <a:avLst/>
          </a:prstGeom>
        </p:spPr>
      </p:pic>
    </p:spTree>
    <p:extLst>
      <p:ext uri="{BB962C8B-B14F-4D97-AF65-F5344CB8AC3E}">
        <p14:creationId xmlns:p14="http://schemas.microsoft.com/office/powerpoint/2010/main" val="396952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DEV">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7" cy="300082"/>
          </a:xfrm>
          <a:prstGeom prst="rect">
            <a:avLst/>
          </a:prstGeom>
          <a:noFill/>
        </p:spPr>
        <p:txBody>
          <a:bodyPr wrap="square" rtlCol="0">
            <a:spAutoFit/>
          </a:bodyPr>
          <a:lstStyle/>
          <a:p>
            <a:pPr algn="ctr"/>
            <a:r>
              <a:rPr lang="en-US" sz="1350" b="0" dirty="0">
                <a:solidFill>
                  <a:srgbClr val="002060"/>
                </a:solidFill>
                <a:latin typeface="+mn-lt"/>
                <a:ea typeface="Open Sans" panose="020B0606030504020204" pitchFamily="34" charset="0"/>
                <a:cs typeface="Open Sans" panose="020B0606030504020204" pitchFamily="34" charset="0"/>
              </a:rPr>
              <a:t>DEVELOPMENT.OHIO.GOV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5" cy="854080"/>
          </a:xfrm>
          <a:prstGeom prst="rect">
            <a:avLst/>
          </a:prstGeom>
          <a:noFill/>
        </p:spPr>
        <p:txBody>
          <a:bodyPr wrap="square" rtlCol="0">
            <a:spAutoFit/>
          </a:bodyPr>
          <a:lstStyle/>
          <a:p>
            <a:pPr algn="ctr"/>
            <a:r>
              <a:rPr lang="en-US" sz="495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8"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5" y="5589813"/>
            <a:ext cx="2621427" cy="723957"/>
          </a:xfrm>
          <a:prstGeom prst="rect">
            <a:avLst/>
          </a:prstGeom>
        </p:spPr>
      </p:pic>
    </p:spTree>
    <p:extLst>
      <p:ext uri="{BB962C8B-B14F-4D97-AF65-F5344CB8AC3E}">
        <p14:creationId xmlns:p14="http://schemas.microsoft.com/office/powerpoint/2010/main" val="740144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6" y="5379398"/>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70" y="709644"/>
            <a:ext cx="11424063" cy="854080"/>
          </a:xfrm>
          <a:prstGeom prst="rect">
            <a:avLst/>
          </a:prstGeom>
          <a:noFill/>
        </p:spPr>
        <p:txBody>
          <a:bodyPr wrap="square" rtlCol="0">
            <a:spAutoFit/>
          </a:bodyPr>
          <a:lstStyle/>
          <a:p>
            <a:pPr algn="ctr"/>
            <a:r>
              <a:rPr lang="en-US" sz="4950" b="1" cap="all" baseline="0" dirty="0">
                <a:solidFill>
                  <a:srgbClr val="002060"/>
                </a:solidFill>
                <a:latin typeface="+mj-lt"/>
              </a:rPr>
              <a:t>Presentation</a:t>
            </a:r>
            <a:r>
              <a:rPr lang="en-US" sz="495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9"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41148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460796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entation Intro Slide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3" y="5590465"/>
            <a:ext cx="2974109" cy="819508"/>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70" y="709644"/>
            <a:ext cx="11424063" cy="854080"/>
          </a:xfrm>
          <a:prstGeom prst="rect">
            <a:avLst/>
          </a:prstGeom>
          <a:noFill/>
        </p:spPr>
        <p:txBody>
          <a:bodyPr wrap="square" rtlCol="0">
            <a:spAutoFit/>
          </a:bodyPr>
          <a:lstStyle/>
          <a:p>
            <a:pPr algn="ctr"/>
            <a:r>
              <a:rPr lang="en-US" sz="4950" b="1" cap="all" baseline="0" dirty="0">
                <a:solidFill>
                  <a:srgbClr val="002060"/>
                </a:solidFill>
                <a:latin typeface="+mj-lt"/>
              </a:rPr>
              <a:t>Presentation</a:t>
            </a:r>
            <a:r>
              <a:rPr lang="en-US" sz="495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9"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41148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2532486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2" y="1114430"/>
            <a:ext cx="5219169" cy="830263"/>
          </a:xfrm>
          <a:prstGeom prst="rect">
            <a:avLst/>
          </a:prstGeom>
        </p:spPr>
        <p:txBody>
          <a:bodyPr>
            <a:normAutofit/>
          </a:bodyPr>
          <a:lstStyle>
            <a:lvl1pPr marL="0" indent="0">
              <a:buNone/>
              <a:defRPr sz="18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2" y="4511176"/>
            <a:ext cx="5235551" cy="1336426"/>
          </a:xfrm>
          <a:prstGeom prst="rect">
            <a:avLst/>
          </a:prstGeom>
        </p:spPr>
        <p:txBody>
          <a:bodyPr>
            <a:normAutofit/>
          </a:bodyPr>
          <a:lstStyle>
            <a:lvl1pPr marL="0" indent="0">
              <a:buNone/>
              <a:defRPr sz="15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2" y="3507165"/>
            <a:ext cx="5240311" cy="624860"/>
          </a:xfrm>
          <a:prstGeom prst="rect">
            <a:avLst/>
          </a:prstGeom>
        </p:spPr>
        <p:txBody>
          <a:bodyPr>
            <a:normAutofit/>
          </a:bodyPr>
          <a:lstStyle>
            <a:lvl1pPr marL="0" indent="0">
              <a:buNone/>
              <a:defRPr sz="15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1" y="2556086"/>
            <a:ext cx="5240311" cy="479092"/>
          </a:xfrm>
          <a:prstGeom prst="rect">
            <a:avLst/>
          </a:prstGeom>
        </p:spPr>
        <p:txBody>
          <a:bodyPr>
            <a:noAutofit/>
          </a:bodyPr>
          <a:lstStyle>
            <a:lvl1pPr marL="0" indent="0">
              <a:spcBef>
                <a:spcPts val="0"/>
              </a:spcBef>
              <a:buFontTx/>
              <a:buNone/>
              <a:defRPr sz="21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1" y="3027689"/>
            <a:ext cx="5240311" cy="479092"/>
          </a:xfrm>
          <a:prstGeom prst="rect">
            <a:avLst/>
          </a:prstGeom>
        </p:spPr>
        <p:txBody>
          <a:bodyPr>
            <a:noAutofit/>
          </a:bodyPr>
          <a:lstStyle>
            <a:lvl1pPr marL="0" indent="0">
              <a:spcBef>
                <a:spcPts val="0"/>
              </a:spcBef>
              <a:buFontTx/>
              <a:buNone/>
              <a:defRPr sz="21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5" y="1114428"/>
            <a:ext cx="5985516" cy="4701756"/>
          </a:xfrm>
          <a:prstGeom prst="rect">
            <a:avLst/>
          </a:prstGeom>
        </p:spPr>
        <p:txBody>
          <a:bodyPr>
            <a:normAutofit/>
          </a:bodyPr>
          <a:lstStyle>
            <a:lvl1pPr>
              <a:defRPr sz="1500">
                <a:solidFill>
                  <a:schemeClr val="bg1">
                    <a:lumMod val="65000"/>
                  </a:schemeClr>
                </a:solidFill>
                <a:latin typeface="Source Sans Pro" panose="020B0503030403020204" pitchFamily="34" charset="0"/>
              </a:defRPr>
            </a:lvl1pPr>
          </a:lstStyle>
          <a:p>
            <a:r>
              <a:rPr lang="en-US"/>
              <a:t>Click icon to add picture</a:t>
            </a:r>
            <a:endParaRPr lang="en-US" dirty="0"/>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1" y="503035"/>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1" y="6356352"/>
            <a:ext cx="7935099"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35654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707528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1000" y="1104260"/>
            <a:ext cx="11086475" cy="889427"/>
          </a:xfrm>
          <a:prstGeom prst="rect">
            <a:avLst/>
          </a:prstGeom>
        </p:spPr>
        <p:txBody>
          <a:bodyPr anchor="t"/>
          <a:lstStyle>
            <a:lvl1pPr algn="l">
              <a:lnSpc>
                <a:spcPts val="4650"/>
              </a:lnSpc>
              <a:defRPr sz="45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1" y="2230132"/>
            <a:ext cx="9107775" cy="3523609"/>
          </a:xfrm>
          <a:prstGeom prst="rect">
            <a:avLst/>
          </a:prstGeom>
        </p:spPr>
        <p:txBody>
          <a:bodyPr/>
          <a:lstStyle>
            <a:lvl1pPr marL="0" indent="0">
              <a:buNone/>
              <a:defRPr sz="1800">
                <a:solidFill>
                  <a:schemeClr val="tx1"/>
                </a:solidFill>
                <a:latin typeface="Source Sans Pro" panose="020B0503030403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1001"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1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p:nvSpPr>
        <p:spPr>
          <a:xfrm>
            <a:off x="3879487" y="6104321"/>
            <a:ext cx="4433027"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867499514"/>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3" y="2633957"/>
            <a:ext cx="11086475" cy="889427"/>
          </a:xfrm>
          <a:prstGeom prst="rect">
            <a:avLst/>
          </a:prstGeom>
        </p:spPr>
        <p:txBody>
          <a:bodyPr anchor="t"/>
          <a:lstStyle>
            <a:lvl1pPr algn="l">
              <a:lnSpc>
                <a:spcPts val="4650"/>
              </a:lnSpc>
              <a:defRPr sz="45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325589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7"/>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171450" indent="-171450">
              <a:lnSpc>
                <a:spcPct val="120000"/>
              </a:lnSpc>
              <a:spcAft>
                <a:spcPts val="750"/>
              </a:spcAft>
              <a:buFont typeface="Arial" panose="020B0604020202020204" pitchFamily="34" charset="0"/>
              <a:buChar char="•"/>
              <a:defRPr>
                <a:latin typeface="Source Sans Pro" panose="020B0503030403020204" pitchFamily="34" charset="0"/>
              </a:defRPr>
            </a:lvl1pPr>
            <a:lvl2pPr>
              <a:spcBef>
                <a:spcPts val="750"/>
              </a:spcBef>
              <a:spcAft>
                <a:spcPts val="600"/>
              </a:spcAft>
              <a:defRPr>
                <a:latin typeface="Source Sans Pro" panose="020B0503030403020204" pitchFamily="34" charset="0"/>
              </a:defRPr>
            </a:lvl2pPr>
            <a:lvl3pPr>
              <a:spcBef>
                <a:spcPts val="750"/>
              </a:spcBef>
              <a:defRPr>
                <a:latin typeface="Source Sans Pro" panose="020B0503030403020204" pitchFamily="34" charset="0"/>
              </a:defRPr>
            </a:lvl3pPr>
            <a:lvl4pPr>
              <a:spcBef>
                <a:spcPts val="750"/>
              </a:spcBef>
              <a:defRPr>
                <a:latin typeface="Source Sans Pro" panose="020B0503030403020204" pitchFamily="34" charset="0"/>
              </a:defRPr>
            </a:lvl4pPr>
            <a:lvl5pPr>
              <a:spcBef>
                <a:spcPts val="75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15321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7"/>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7"/>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7"/>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04103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7"/>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1" y="1681165"/>
            <a:ext cx="5550243" cy="657303"/>
          </a:xfrm>
          <a:prstGeom prst="rect">
            <a:avLst/>
          </a:prstGeom>
        </p:spPr>
        <p:txBody>
          <a:bodyPr anchor="b">
            <a:normAutofit/>
          </a:bodyPr>
          <a:lstStyle>
            <a:lvl1pPr marL="0" indent="0">
              <a:buNone/>
              <a:defRPr sz="1800" b="1" cap="all" baseline="0">
                <a:latin typeface="Source Sans Pro Semibold" panose="020B06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1"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5"/>
            <a:ext cx="5638800" cy="657303"/>
          </a:xfrm>
          <a:prstGeom prst="rect">
            <a:avLst/>
          </a:prstGeom>
        </p:spPr>
        <p:txBody>
          <a:bodyPr anchor="b">
            <a:normAutofit/>
          </a:bodyPr>
          <a:lstStyle>
            <a:lvl1pPr marL="0" indent="0">
              <a:buNone/>
              <a:defRPr sz="1800" b="1" cap="all" baseline="0">
                <a:latin typeface="Source Sans Pro Semibold" panose="020B0603030403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128142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90"/>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3"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41148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885894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7"/>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381297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2" y="457200"/>
            <a:ext cx="4387121" cy="1600200"/>
          </a:xfrm>
          <a:prstGeom prst="rect">
            <a:avLst/>
          </a:prstGeom>
        </p:spPr>
        <p:txBody>
          <a:bodyPr anchor="t"/>
          <a:lstStyle>
            <a:lvl1pPr>
              <a:lnSpc>
                <a:spcPts val="2400"/>
              </a:lnSpc>
              <a:defRPr sz="24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9" y="457200"/>
            <a:ext cx="6601511" cy="5403850"/>
          </a:xfrm>
          <a:prstGeom prst="rect">
            <a:avLst/>
          </a:prstGeom>
        </p:spPr>
        <p:txBody>
          <a:bodyPr/>
          <a:lstStyle>
            <a:lvl1pPr>
              <a:defRPr sz="2400">
                <a:latin typeface="Source Sans Pro" panose="020B0503030403020204" pitchFamily="34" charset="0"/>
              </a:defRPr>
            </a:lvl1pPr>
            <a:lvl2pPr>
              <a:defRPr sz="2100">
                <a:latin typeface="Source Sans Pro" panose="020B0503030403020204" pitchFamily="34" charset="0"/>
              </a:defRPr>
            </a:lvl2pPr>
            <a:lvl3pPr>
              <a:defRPr sz="1800">
                <a:latin typeface="Source Sans Pro" panose="020B0503030403020204" pitchFamily="34" charset="0"/>
              </a:defRPr>
            </a:lvl3pPr>
            <a:lvl4pPr>
              <a:defRPr sz="1500">
                <a:latin typeface="Source Sans Pro" panose="020B0503030403020204" pitchFamily="34" charset="0"/>
              </a:defRPr>
            </a:lvl4pPr>
            <a:lvl5pPr>
              <a:defRPr sz="1500">
                <a:latin typeface="Source Sans Pro" panose="020B0503030403020204" pitchFamily="34" charset="0"/>
              </a:defRPr>
            </a:lvl5pPr>
            <a:lvl6pPr>
              <a:defRPr sz="1500"/>
            </a:lvl6pPr>
            <a:lvl7pPr>
              <a:defRPr sz="1500"/>
            </a:lvl7pPr>
            <a:lvl8pPr>
              <a:defRPr sz="1500"/>
            </a:lvl8pPr>
            <a:lvl9pPr>
              <a:defRPr sz="15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2" y="2057400"/>
            <a:ext cx="4387121" cy="3811588"/>
          </a:xfrm>
          <a:prstGeom prst="rect">
            <a:avLst/>
          </a:prstGeom>
        </p:spPr>
        <p:txBody>
          <a:bodyPr>
            <a:normAutofit/>
          </a:bodyPr>
          <a:lstStyle>
            <a:lvl1pPr marL="0" indent="0">
              <a:buNone/>
              <a:defRPr sz="1350">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55369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3" y="457200"/>
            <a:ext cx="4387120" cy="1600200"/>
          </a:xfrm>
          <a:prstGeom prst="rect">
            <a:avLst/>
          </a:prstGeom>
        </p:spPr>
        <p:txBody>
          <a:bodyPr anchor="t"/>
          <a:lstStyle>
            <a:lvl1pPr>
              <a:lnSpc>
                <a:spcPts val="2400"/>
              </a:lnSpc>
              <a:defRPr sz="24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9" y="457201"/>
            <a:ext cx="6627812" cy="5403850"/>
          </a:xfrm>
          <a:prstGeom prst="rect">
            <a:avLst/>
          </a:prstGeom>
        </p:spPr>
        <p:txBody>
          <a:bodyPr/>
          <a:lstStyle>
            <a:lvl1pPr marL="257175" marR="0" indent="-257175" algn="l" defTabSz="685800" rtl="0" eaLnBrk="1" fontAlgn="auto" latinLnBrk="0" hangingPunct="1">
              <a:lnSpc>
                <a:spcPct val="90000"/>
              </a:lnSpc>
              <a:spcBef>
                <a:spcPts val="0"/>
              </a:spcBef>
              <a:spcAft>
                <a:spcPts val="1800"/>
              </a:spcAft>
              <a:buClr>
                <a:schemeClr val="accent1"/>
              </a:buClr>
              <a:buSzPct val="110000"/>
              <a:buFont typeface="Arial" panose="020B0604020202020204" pitchFamily="34" charset="0"/>
              <a:buChar char="•"/>
              <a:tabLst/>
              <a:defRPr sz="1800">
                <a:solidFill>
                  <a:schemeClr val="bg1">
                    <a:lumMod val="65000"/>
                  </a:schemeClr>
                </a:solidFill>
                <a:latin typeface="Source Sans Pro" panose="020B0503030403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257175" marR="0" lvl="0" indent="-257175" algn="l" defTabSz="685800" rtl="0" eaLnBrk="1" fontAlgn="auto" latinLnBrk="0" hangingPunct="1">
              <a:lnSpc>
                <a:spcPct val="90000"/>
              </a:lnSpc>
              <a:spcBef>
                <a:spcPts val="0"/>
              </a:spcBef>
              <a:spcAft>
                <a:spcPts val="1800"/>
              </a:spcAft>
              <a:buClr>
                <a:schemeClr val="accent1"/>
              </a:buClr>
              <a:buSzPct val="110000"/>
              <a:tabLst/>
              <a:defRPr/>
            </a:pPr>
            <a:r>
              <a:rPr lang="en-US"/>
              <a:t>Click icon to add picture</a:t>
            </a:r>
            <a:endParaRPr lang="en-US" dirty="0"/>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3" y="2057400"/>
            <a:ext cx="4387120" cy="3811588"/>
          </a:xfrm>
          <a:prstGeom prst="rect">
            <a:avLst/>
          </a:prstGeom>
        </p:spPr>
        <p:txBody>
          <a:bodyPr>
            <a:normAutofit/>
          </a:bodyPr>
          <a:lstStyle>
            <a:lvl1pPr marL="0" indent="0">
              <a:buNone/>
              <a:defRPr sz="1350">
                <a:latin typeface="Source Sans Pro" panose="020B0503030403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90636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9" y="1965960"/>
            <a:ext cx="5491140" cy="3880204"/>
          </a:xfrm>
          <a:prstGeom prst="rect">
            <a:avLst/>
          </a:prstGeom>
        </p:spPr>
        <p:txBody>
          <a:bodyPr/>
          <a:lstStyle>
            <a:lvl1pPr marL="171450" marR="0" indent="0" algn="l" defTabSz="685800" rtl="0" eaLnBrk="1" fontAlgn="auto" latinLnBrk="0" hangingPunct="1">
              <a:lnSpc>
                <a:spcPct val="90000"/>
              </a:lnSpc>
              <a:spcBef>
                <a:spcPts val="0"/>
              </a:spcBef>
              <a:spcAft>
                <a:spcPts val="18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4" y="1965960"/>
            <a:ext cx="5491141" cy="3880204"/>
          </a:xfrm>
          <a:prstGeom prst="rect">
            <a:avLst/>
          </a:prstGeom>
        </p:spPr>
        <p:txBody>
          <a:bodyPr/>
          <a:lstStyle>
            <a:lvl1pPr marL="171450" marR="0" indent="0" algn="l" defTabSz="685800" rtl="0" eaLnBrk="1" fontAlgn="auto" latinLnBrk="0" hangingPunct="1">
              <a:lnSpc>
                <a:spcPct val="90000"/>
              </a:lnSpc>
              <a:spcBef>
                <a:spcPts val="0"/>
              </a:spcBef>
              <a:spcAft>
                <a:spcPts val="1800"/>
              </a:spcAft>
              <a:buClr>
                <a:schemeClr val="accent1"/>
              </a:buClr>
              <a:buSzPct val="110000"/>
              <a:buFont typeface="Arial" panose="020B0604020202020204" pitchFamily="34" charset="0"/>
              <a:buChar char="•"/>
              <a:tabLst/>
              <a:defRPr>
                <a:solidFill>
                  <a:schemeClr val="bg1">
                    <a:lumMod val="65000"/>
                  </a:schemeClr>
                </a:solidFill>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1" y="365127"/>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13973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9" y="1965962"/>
            <a:ext cx="5491140" cy="3640361"/>
          </a:xfrm>
          <a:prstGeom prst="rect">
            <a:avLst/>
          </a:prstGeom>
        </p:spPr>
        <p:txBody>
          <a:bodyPr/>
          <a:lstStyle>
            <a:lvl1pPr marL="428625" marR="0" indent="-257175" algn="l" defTabSz="685800" rtl="0" eaLnBrk="1" fontAlgn="auto" latinLnBrk="0" hangingPunct="1">
              <a:lnSpc>
                <a:spcPct val="90000"/>
              </a:lnSpc>
              <a:spcBef>
                <a:spcPts val="0"/>
              </a:spcBef>
              <a:spcAft>
                <a:spcPts val="75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4" y="1965962"/>
            <a:ext cx="5491141" cy="3640361"/>
          </a:xfrm>
          <a:prstGeom prst="rect">
            <a:avLst/>
          </a:prstGeom>
        </p:spPr>
        <p:txBody>
          <a:bodyPr/>
          <a:lstStyle>
            <a:lvl1pPr marL="428625" marR="0" indent="-257175" algn="l" defTabSz="685800" rtl="0" eaLnBrk="1" fontAlgn="auto" latinLnBrk="0" hangingPunct="1">
              <a:lnSpc>
                <a:spcPct val="90000"/>
              </a:lnSpc>
              <a:spcBef>
                <a:spcPts val="0"/>
              </a:spcBef>
              <a:spcAft>
                <a:spcPts val="18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428625" marR="0" lvl="0" indent="-257175" algn="l" defTabSz="685800" rtl="0" eaLnBrk="1" fontAlgn="auto" latinLnBrk="0" hangingPunct="1">
              <a:lnSpc>
                <a:spcPct val="90000"/>
              </a:lnSpc>
              <a:spcBef>
                <a:spcPts val="0"/>
              </a:spcBef>
              <a:spcAft>
                <a:spcPts val="1800"/>
              </a:spcAft>
              <a:buClr>
                <a:schemeClr val="accent1"/>
              </a:buClr>
              <a:buSzPct val="110000"/>
              <a:tabLst/>
              <a:defRPr/>
            </a:pPr>
            <a:r>
              <a:rPr lang="en-US"/>
              <a:t>Click icon to add picture</a:t>
            </a:r>
            <a:endParaRPr lang="en-US" dirty="0"/>
          </a:p>
        </p:txBody>
      </p:sp>
      <p:sp>
        <p:nvSpPr>
          <p:cNvPr id="2" name="Title 1"/>
          <p:cNvSpPr>
            <a:spLocks noGrp="1"/>
          </p:cNvSpPr>
          <p:nvPr>
            <p:ph type="title" hasCustomPrompt="1"/>
          </p:nvPr>
        </p:nvSpPr>
        <p:spPr>
          <a:xfrm>
            <a:off x="381001" y="365127"/>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1" y="5607050"/>
            <a:ext cx="5491140" cy="389796"/>
          </a:xfrm>
          <a:prstGeom prst="rect">
            <a:avLst/>
          </a:prstGeom>
        </p:spPr>
        <p:txBody>
          <a:bodyPr>
            <a:normAutofit/>
          </a:bodyPr>
          <a:lstStyle>
            <a:lvl1pPr marL="0" indent="0" algn="l">
              <a:buNone/>
              <a:defRPr sz="12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2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177344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6B06D5-A72D-4FC0-A0A4-84DE44FD2FE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C9B37-22AC-4ECA-AC86-0B4A52F19BAF}" type="slidenum">
              <a:rPr lang="en-US" smtClean="0"/>
              <a:t>‹#›</a:t>
            </a:fld>
            <a:endParaRPr lang="en-US"/>
          </a:p>
        </p:txBody>
      </p:sp>
    </p:spTree>
    <p:extLst>
      <p:ext uri="{BB962C8B-B14F-4D97-AF65-F5344CB8AC3E}">
        <p14:creationId xmlns:p14="http://schemas.microsoft.com/office/powerpoint/2010/main" val="2493180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8" y="1558978"/>
            <a:ext cx="4292327" cy="4302177"/>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latin typeface="+mn-lt"/>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8"/>
            <a:ext cx="3224888" cy="4302177"/>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latin typeface="+mn-lt"/>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14313" indent="-214313">
              <a:buFont typeface="Arial" panose="020B0604020202020204" pitchFamily="34" charset="0"/>
              <a:buChar char="•"/>
              <a:defRPr sz="15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1036782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8" y="1558978"/>
            <a:ext cx="4292327" cy="404734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2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8" y="5607050"/>
            <a:ext cx="4292327" cy="389796"/>
          </a:xfrm>
          <a:prstGeom prst="rect">
            <a:avLst/>
          </a:prstGeom>
        </p:spPr>
        <p:txBody>
          <a:bodyPr>
            <a:normAutofit/>
          </a:bodyPr>
          <a:lstStyle>
            <a:lvl1pPr marL="0" indent="0" algn="l">
              <a:buNone/>
              <a:defRPr sz="12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2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3122012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7" y="1633930"/>
            <a:ext cx="2609851" cy="416321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3" y="1633930"/>
            <a:ext cx="2609851" cy="416321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6" y="1633930"/>
            <a:ext cx="2609851" cy="4163214"/>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21247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90"/>
            <a:ext cx="3224888"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8" y="1690690"/>
            <a:ext cx="4292327"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90"/>
            <a:ext cx="3224888"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8" y="3929451"/>
            <a:ext cx="4292327"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51"/>
            <a:ext cx="3224888"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51"/>
            <a:ext cx="3224888" cy="1952369"/>
          </a:xfrm>
          <a:prstGeom prst="rect">
            <a:avLst/>
          </a:prstGeom>
        </p:spPr>
        <p:txBody>
          <a:bodyPr>
            <a:normAutofit/>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sz="1500">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247405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405521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171450" marR="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solidFill>
                  <a:schemeClr val="bg1">
                    <a:lumMod val="65000"/>
                  </a:schemeClr>
                </a:solidFill>
              </a:defRPr>
            </a:lvl1pPr>
          </a:lstStyle>
          <a:p>
            <a:pPr marL="171450" marR="0" lvl="0" indent="-171450" algn="l" defTabSz="685800" rtl="0" eaLnBrk="1" fontAlgn="auto" latinLnBrk="0" hangingPunct="1">
              <a:lnSpc>
                <a:spcPct val="120000"/>
              </a:lnSpc>
              <a:spcBef>
                <a:spcPts val="0"/>
              </a:spcBef>
              <a:spcAft>
                <a:spcPts val="375"/>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41580699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7" cy="300082"/>
          </a:xfrm>
          <a:prstGeom prst="rect">
            <a:avLst/>
          </a:prstGeom>
          <a:noFill/>
        </p:spPr>
        <p:txBody>
          <a:bodyPr wrap="square" rtlCol="0">
            <a:spAutoFit/>
          </a:bodyPr>
          <a:lstStyle/>
          <a:p>
            <a:pPr algn="ctr"/>
            <a:r>
              <a:rPr lang="en-US" sz="135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5" cy="854080"/>
          </a:xfrm>
          <a:prstGeom prst="rect">
            <a:avLst/>
          </a:prstGeom>
          <a:noFill/>
        </p:spPr>
        <p:txBody>
          <a:bodyPr wrap="square" rtlCol="0">
            <a:spAutoFit/>
          </a:bodyPr>
          <a:lstStyle/>
          <a:p>
            <a:pPr algn="ctr"/>
            <a:r>
              <a:rPr lang="en-US" sz="495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8"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6" y="5379398"/>
            <a:ext cx="2104204" cy="1001949"/>
          </a:xfrm>
          <a:prstGeom prst="rect">
            <a:avLst/>
          </a:prstGeom>
        </p:spPr>
      </p:pic>
    </p:spTree>
    <p:extLst>
      <p:ext uri="{BB962C8B-B14F-4D97-AF65-F5344CB8AC3E}">
        <p14:creationId xmlns:p14="http://schemas.microsoft.com/office/powerpoint/2010/main" val="5197333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estions DEV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7" cy="300082"/>
          </a:xfrm>
          <a:prstGeom prst="rect">
            <a:avLst/>
          </a:prstGeom>
          <a:noFill/>
        </p:spPr>
        <p:txBody>
          <a:bodyPr wrap="square" rtlCol="0">
            <a:spAutoFit/>
          </a:bodyPr>
          <a:lstStyle/>
          <a:p>
            <a:pPr algn="ctr"/>
            <a:r>
              <a:rPr lang="en-US" sz="1350" b="0" dirty="0">
                <a:solidFill>
                  <a:srgbClr val="002060"/>
                </a:solidFill>
                <a:latin typeface="+mn-lt"/>
                <a:ea typeface="Open Sans" panose="020B0606030504020204" pitchFamily="34" charset="0"/>
                <a:cs typeface="Open Sans" panose="020B0606030504020204" pitchFamily="34" charset="0"/>
              </a:rPr>
              <a:t>DEVELOPMENT.OHIO.GOV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5" cy="854080"/>
          </a:xfrm>
          <a:prstGeom prst="rect">
            <a:avLst/>
          </a:prstGeom>
          <a:noFill/>
        </p:spPr>
        <p:txBody>
          <a:bodyPr wrap="square" rtlCol="0">
            <a:spAutoFit/>
          </a:bodyPr>
          <a:lstStyle/>
          <a:p>
            <a:pPr algn="ctr"/>
            <a:r>
              <a:rPr lang="en-US" sz="495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8"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6" y="5590466"/>
            <a:ext cx="2739695" cy="754916"/>
          </a:xfrm>
          <a:prstGeom prst="rect">
            <a:avLst/>
          </a:prstGeom>
        </p:spPr>
      </p:pic>
    </p:spTree>
    <p:extLst>
      <p:ext uri="{BB962C8B-B14F-4D97-AF65-F5344CB8AC3E}">
        <p14:creationId xmlns:p14="http://schemas.microsoft.com/office/powerpoint/2010/main" val="550266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7" cy="300082"/>
          </a:xfrm>
          <a:prstGeom prst="rect">
            <a:avLst/>
          </a:prstGeom>
          <a:noFill/>
        </p:spPr>
        <p:txBody>
          <a:bodyPr wrap="square" rtlCol="0">
            <a:spAutoFit/>
          </a:bodyPr>
          <a:lstStyle/>
          <a:p>
            <a:pPr algn="ctr"/>
            <a:r>
              <a:rPr lang="en-US" sz="135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5" cy="854080"/>
          </a:xfrm>
          <a:prstGeom prst="rect">
            <a:avLst/>
          </a:prstGeom>
          <a:noFill/>
        </p:spPr>
        <p:txBody>
          <a:bodyPr wrap="square" rtlCol="0">
            <a:spAutoFit/>
          </a:bodyPr>
          <a:lstStyle/>
          <a:p>
            <a:pPr algn="ctr"/>
            <a:r>
              <a:rPr lang="en-US" sz="495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8"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6" y="5379398"/>
            <a:ext cx="2104204" cy="1001949"/>
          </a:xfrm>
          <a:prstGeom prst="rect">
            <a:avLst/>
          </a:prstGeom>
        </p:spPr>
      </p:pic>
    </p:spTree>
    <p:extLst>
      <p:ext uri="{BB962C8B-B14F-4D97-AF65-F5344CB8AC3E}">
        <p14:creationId xmlns:p14="http://schemas.microsoft.com/office/powerpoint/2010/main" val="3949733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7" cy="300082"/>
          </a:xfrm>
          <a:prstGeom prst="rect">
            <a:avLst/>
          </a:prstGeom>
          <a:noFill/>
        </p:spPr>
        <p:txBody>
          <a:bodyPr wrap="square" rtlCol="0">
            <a:spAutoFit/>
          </a:bodyPr>
          <a:lstStyle/>
          <a:p>
            <a:pPr algn="ctr"/>
            <a:r>
              <a:rPr lang="en-US" sz="1350" b="0" dirty="0">
                <a:solidFill>
                  <a:srgbClr val="002060"/>
                </a:solidFill>
                <a:latin typeface="+mn-lt"/>
                <a:ea typeface="Open Sans" panose="020B0606030504020204" pitchFamily="34" charset="0"/>
                <a:cs typeface="Open Sans" panose="020B0606030504020204" pitchFamily="34" charset="0"/>
              </a:rPr>
              <a:t>DEVELOPMENT.OHIO.GOV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5" cy="854080"/>
          </a:xfrm>
          <a:prstGeom prst="rect">
            <a:avLst/>
          </a:prstGeom>
          <a:noFill/>
        </p:spPr>
        <p:txBody>
          <a:bodyPr wrap="square" rtlCol="0">
            <a:spAutoFit/>
          </a:bodyPr>
          <a:lstStyle/>
          <a:p>
            <a:pPr algn="ctr"/>
            <a:r>
              <a:rPr lang="en-US" sz="495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8" y="3027236"/>
            <a:ext cx="3236687"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89813"/>
            <a:ext cx="2621427" cy="723957"/>
          </a:xfrm>
          <a:prstGeom prst="rect">
            <a:avLst/>
          </a:prstGeom>
        </p:spPr>
      </p:pic>
    </p:spTree>
    <p:extLst>
      <p:ext uri="{BB962C8B-B14F-4D97-AF65-F5344CB8AC3E}">
        <p14:creationId xmlns:p14="http://schemas.microsoft.com/office/powerpoint/2010/main" val="205175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6B06D5-A72D-4FC0-A0A4-84DE44FD2FE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C9B37-22AC-4ECA-AC86-0B4A52F19BAF}" type="slidenum">
              <a:rPr lang="en-US" smtClean="0"/>
              <a:t>‹#›</a:t>
            </a:fld>
            <a:endParaRPr lang="en-US"/>
          </a:p>
        </p:txBody>
      </p:sp>
      <p:pic>
        <p:nvPicPr>
          <p:cNvPr id="7" name="Picture 2" descr="\\ps.dps.state.oh.us\dps\Home\eiranade-janis\Documents\Task Force Recommendations\taskforc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54966" y="6235175"/>
            <a:ext cx="782935" cy="58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8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6B06D5-A72D-4FC0-A0A4-84DE44FD2FE4}"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C9B37-22AC-4ECA-AC86-0B4A52F19BAF}" type="slidenum">
              <a:rPr lang="en-US" smtClean="0"/>
              <a:t>‹#›</a:t>
            </a:fld>
            <a:endParaRPr lang="en-US"/>
          </a:p>
        </p:txBody>
      </p:sp>
      <p:pic>
        <p:nvPicPr>
          <p:cNvPr id="8" name="Picture 2" descr="\\ps.dps.state.oh.us\dps\Home\eiranade-janis\Documents\Task Force Recommendations\taskforc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54966" y="6235175"/>
            <a:ext cx="782935" cy="58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1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6B06D5-A72D-4FC0-A0A4-84DE44FD2FE4}"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C9B37-22AC-4ECA-AC86-0B4A52F19BAF}" type="slidenum">
              <a:rPr lang="en-US" smtClean="0"/>
              <a:t>‹#›</a:t>
            </a:fld>
            <a:endParaRPr lang="en-US"/>
          </a:p>
        </p:txBody>
      </p:sp>
      <p:pic>
        <p:nvPicPr>
          <p:cNvPr id="7" name="Picture 2" descr="\\ps.dps.state.oh.us\dps\Home\eiranade-janis\Documents\Task Force Recommendations\taskforc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54966" y="6235175"/>
            <a:ext cx="782935" cy="58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1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6B06D5-A72D-4FC0-A0A4-84DE44FD2FE4}"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9C9B37-22AC-4ECA-AC86-0B4A52F19BAF}" type="slidenum">
              <a:rPr lang="en-US" smtClean="0"/>
              <a:t>‹#›</a:t>
            </a:fld>
            <a:endParaRPr lang="en-US"/>
          </a:p>
        </p:txBody>
      </p:sp>
    </p:spTree>
    <p:extLst>
      <p:ext uri="{BB962C8B-B14F-4D97-AF65-F5344CB8AC3E}">
        <p14:creationId xmlns:p14="http://schemas.microsoft.com/office/powerpoint/2010/main" val="89595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theme" Target="../theme/theme2.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629891" y="865530"/>
            <a:ext cx="4387067" cy="4886797"/>
          </a:xfrm>
          <a:prstGeom prst="rect">
            <a:avLst/>
          </a:prstGeom>
        </p:spPr>
      </p:pic>
    </p:spTree>
    <p:extLst>
      <p:ext uri="{BB962C8B-B14F-4D97-AF65-F5344CB8AC3E}">
        <p14:creationId xmlns:p14="http://schemas.microsoft.com/office/powerpoint/2010/main" val="26967793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1001"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7"/>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7A51A58E-E2B6-4F4D-91A6-034B810B725B}"/>
              </a:ext>
            </a:extLst>
          </p:cNvPr>
          <p:cNvSpPr/>
          <p:nvPr/>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lstStyle>
            <a:lvl1pPr algn="r">
              <a:defRPr sz="9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8854" y="6361099"/>
            <a:ext cx="474847" cy="376776"/>
          </a:xfrm>
          <a:prstGeom prst="rect">
            <a:avLst/>
          </a:prstGeom>
        </p:spPr>
      </p:pic>
    </p:spTree>
    <p:extLst>
      <p:ext uri="{BB962C8B-B14F-4D97-AF65-F5344CB8AC3E}">
        <p14:creationId xmlns:p14="http://schemas.microsoft.com/office/powerpoint/2010/main" val="252366860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Lst>
  <p:hf hdr="0" dt="0"/>
  <p:txStyles>
    <p:titleStyle>
      <a:lvl1pPr algn="l" defTabSz="685800" rtl="0" eaLnBrk="1" latinLnBrk="0" hangingPunct="1">
        <a:lnSpc>
          <a:spcPct val="90000"/>
        </a:lnSpc>
        <a:spcBef>
          <a:spcPct val="0"/>
        </a:spcBef>
        <a:buNone/>
        <a:defRPr sz="2700" b="1" kern="1200" cap="all" baseline="0">
          <a:solidFill>
            <a:srgbClr val="002060"/>
          </a:solidFill>
          <a:latin typeface="+mj-lt"/>
          <a:ea typeface="+mj-ea"/>
          <a:cs typeface="+mj-cs"/>
        </a:defRPr>
      </a:lvl1pPr>
    </p:titleStyle>
    <p:bodyStyle>
      <a:lvl1pPr marL="171450" indent="-171450" algn="l" defTabSz="685800" rtl="0" eaLnBrk="1" latinLnBrk="0" hangingPunct="1">
        <a:lnSpc>
          <a:spcPct val="120000"/>
        </a:lnSpc>
        <a:spcBef>
          <a:spcPts val="0"/>
        </a:spcBef>
        <a:spcAft>
          <a:spcPts val="375"/>
        </a:spcAft>
        <a:buClr>
          <a:schemeClr val="accent1"/>
        </a:buClr>
        <a:buSzPct val="110000"/>
        <a:buFont typeface="Arial" panose="020B0604020202020204" pitchFamily="34" charset="0"/>
        <a:buChar char="•"/>
        <a:defRPr sz="1800" kern="1200" baseline="0">
          <a:solidFill>
            <a:schemeClr val="tx1"/>
          </a:solidFill>
          <a:latin typeface="+mn-lt"/>
          <a:ea typeface="Open Sans" panose="020B0606030504020204" pitchFamily="34" charset="0"/>
          <a:cs typeface="Open Sans" panose="020B0606030504020204" pitchFamily="34" charset="0"/>
        </a:defRPr>
      </a:lvl1pPr>
      <a:lvl2pPr marL="582930" indent="-171450" algn="l" defTabSz="685800" rtl="0" eaLnBrk="1" latinLnBrk="0" hangingPunct="1">
        <a:lnSpc>
          <a:spcPct val="100000"/>
        </a:lnSpc>
        <a:spcBef>
          <a:spcPts val="375"/>
        </a:spcBef>
        <a:spcAft>
          <a:spcPts val="375"/>
        </a:spcAft>
        <a:buClr>
          <a:schemeClr val="accent1"/>
        </a:buClr>
        <a:buSzPct val="110000"/>
        <a:buFont typeface="Arial" panose="020B0604020202020204" pitchFamily="34" charset="0"/>
        <a:buChar char="•"/>
        <a:defRPr sz="1650" kern="1200">
          <a:solidFill>
            <a:schemeClr val="tx1"/>
          </a:solidFill>
          <a:latin typeface="+mn-lt"/>
          <a:ea typeface="Open Sans" panose="020B0606030504020204" pitchFamily="34" charset="0"/>
          <a:cs typeface="Open Sans" panose="020B0606030504020204" pitchFamily="34" charset="0"/>
        </a:defRPr>
      </a:lvl2pPr>
      <a:lvl3pPr marL="925830" indent="-171450" algn="l" defTabSz="685800"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500" kern="1200">
          <a:solidFill>
            <a:schemeClr val="tx1"/>
          </a:solidFill>
          <a:latin typeface="+mn-lt"/>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0" kern="1200">
          <a:solidFill>
            <a:schemeClr val="tx1"/>
          </a:solidFill>
          <a:latin typeface="+mn-lt"/>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0" kern="1200">
          <a:solidFill>
            <a:schemeClr val="tx1"/>
          </a:solidFill>
          <a:latin typeface="+mn-lt"/>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1001"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7"/>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7A51A58E-E2B6-4F4D-91A6-034B810B725B}"/>
              </a:ext>
            </a:extLst>
          </p:cNvPr>
          <p:cNvSpPr/>
          <p:nvPr/>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lstStyle>
            <a:lvl1pPr algn="r">
              <a:defRPr sz="9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8854" y="6361099"/>
            <a:ext cx="474847" cy="376776"/>
          </a:xfrm>
          <a:prstGeom prst="rect">
            <a:avLst/>
          </a:prstGeom>
        </p:spPr>
      </p:pic>
    </p:spTree>
    <p:extLst>
      <p:ext uri="{BB962C8B-B14F-4D97-AF65-F5344CB8AC3E}">
        <p14:creationId xmlns:p14="http://schemas.microsoft.com/office/powerpoint/2010/main" val="366170683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Lst>
  <p:hf hdr="0" dt="0"/>
  <p:txStyles>
    <p:titleStyle>
      <a:lvl1pPr algn="l" defTabSz="685800" rtl="0" eaLnBrk="1" latinLnBrk="0" hangingPunct="1">
        <a:lnSpc>
          <a:spcPct val="90000"/>
        </a:lnSpc>
        <a:spcBef>
          <a:spcPct val="0"/>
        </a:spcBef>
        <a:buNone/>
        <a:defRPr sz="2700" b="1" kern="1200" cap="all" baseline="0">
          <a:solidFill>
            <a:srgbClr val="002060"/>
          </a:solidFill>
          <a:latin typeface="+mj-lt"/>
          <a:ea typeface="+mj-ea"/>
          <a:cs typeface="+mj-cs"/>
        </a:defRPr>
      </a:lvl1pPr>
    </p:titleStyle>
    <p:bodyStyle>
      <a:lvl1pPr marL="171450" indent="-171450" algn="l" defTabSz="685800" rtl="0" eaLnBrk="1" latinLnBrk="0" hangingPunct="1">
        <a:lnSpc>
          <a:spcPct val="120000"/>
        </a:lnSpc>
        <a:spcBef>
          <a:spcPts val="0"/>
        </a:spcBef>
        <a:spcAft>
          <a:spcPts val="375"/>
        </a:spcAft>
        <a:buClr>
          <a:schemeClr val="accent1"/>
        </a:buClr>
        <a:buSzPct val="110000"/>
        <a:buFont typeface="Arial" panose="020B0604020202020204" pitchFamily="34" charset="0"/>
        <a:buChar char="•"/>
        <a:defRPr sz="1800" kern="1200" baseline="0">
          <a:solidFill>
            <a:schemeClr val="tx1"/>
          </a:solidFill>
          <a:latin typeface="+mn-lt"/>
          <a:ea typeface="Open Sans" panose="020B0606030504020204" pitchFamily="34" charset="0"/>
          <a:cs typeface="Open Sans" panose="020B0606030504020204" pitchFamily="34" charset="0"/>
        </a:defRPr>
      </a:lvl1pPr>
      <a:lvl2pPr marL="582930" indent="-171450" algn="l" defTabSz="685800" rtl="0" eaLnBrk="1" latinLnBrk="0" hangingPunct="1">
        <a:lnSpc>
          <a:spcPct val="100000"/>
        </a:lnSpc>
        <a:spcBef>
          <a:spcPts val="375"/>
        </a:spcBef>
        <a:spcAft>
          <a:spcPts val="375"/>
        </a:spcAft>
        <a:buClr>
          <a:schemeClr val="accent1"/>
        </a:buClr>
        <a:buSzPct val="110000"/>
        <a:buFont typeface="Arial" panose="020B0604020202020204" pitchFamily="34" charset="0"/>
        <a:buChar char="•"/>
        <a:defRPr sz="1650" kern="1200">
          <a:solidFill>
            <a:schemeClr val="tx1"/>
          </a:solidFill>
          <a:latin typeface="+mn-lt"/>
          <a:ea typeface="Open Sans" panose="020B0606030504020204" pitchFamily="34" charset="0"/>
          <a:cs typeface="Open Sans" panose="020B0606030504020204" pitchFamily="34" charset="0"/>
        </a:defRPr>
      </a:lvl2pPr>
      <a:lvl3pPr marL="925830" indent="-171450" algn="l" defTabSz="685800"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500" kern="1200">
          <a:solidFill>
            <a:schemeClr val="tx1"/>
          </a:solidFill>
          <a:latin typeface="+mn-lt"/>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0" kern="1200">
          <a:solidFill>
            <a:schemeClr val="tx1"/>
          </a:solidFill>
          <a:latin typeface="+mn-lt"/>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spcAft>
          <a:spcPts val="375"/>
        </a:spcAft>
        <a:buClr>
          <a:schemeClr val="accent1"/>
        </a:buClr>
        <a:buSzPct val="110000"/>
        <a:buFont typeface="Arial" panose="020B0604020202020204" pitchFamily="34" charset="0"/>
        <a:buChar char="•"/>
        <a:defRPr sz="1350" kern="1200">
          <a:solidFill>
            <a:schemeClr val="tx1"/>
          </a:solidFill>
          <a:latin typeface="+mn-lt"/>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hyperlink" Target="https://lawecommons.luc.edu/cgi/viewcontent.cgi?article=1087&amp;context=clrj"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hyperlink" Target="https://lawecommons.luc.edu/cgi/viewcontent.cgi?article=1087&amp;context=clrj"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40.xml"/><Relationship Id="rId5" Type="http://schemas.openxmlformats.org/officeDocument/2006/relationships/image" Target="../media/image19.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0.emf"/></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emf"/><Relationship Id="rId4" Type="http://schemas.openxmlformats.org/officeDocument/2006/relationships/diagramLayout" Target="../diagrams/layout3.xml"/><Relationship Id="rId9"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Chelsea.gaffey@dys.ohio.gov" TargetMode="External"/><Relationship Id="rId7" Type="http://schemas.openxmlformats.org/officeDocument/2006/relationships/image" Target="../media/image10.emf"/><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oleObject" Target="../embeddings/oleObject1.bin"/><Relationship Id="rId5" Type="http://schemas.openxmlformats.org/officeDocument/2006/relationships/hyperlink" Target="mailto:jstanton@juvcourt.Hamilton-co.org" TargetMode="External"/><Relationship Id="rId4" Type="http://schemas.openxmlformats.org/officeDocument/2006/relationships/hyperlink" Target="mailto:AMTravis@co.Delaware.oh.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9.png"/><Relationship Id="rId4" Type="http://schemas.openxmlformats.org/officeDocument/2006/relationships/diagramLayout" Target="../diagrams/layout2.xml"/><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3266970" y="1981200"/>
            <a:ext cx="5826719" cy="1305134"/>
          </a:xfrm>
        </p:spPr>
        <p:txBody>
          <a:bodyPr>
            <a:normAutofit fontScale="90000"/>
          </a:bodyPr>
          <a:lstStyle/>
          <a:p>
            <a:pPr algn="ctr"/>
            <a:r>
              <a:rPr lang="en-US" sz="4800" dirty="0"/>
              <a:t>Do You Stay or </a:t>
            </a:r>
            <a:br>
              <a:rPr lang="en-US" sz="4800" dirty="0"/>
            </a:br>
            <a:r>
              <a:rPr lang="en-US" sz="4800" dirty="0"/>
              <a:t>Do You Go? </a:t>
            </a:r>
          </a:p>
        </p:txBody>
      </p:sp>
      <p:sp>
        <p:nvSpPr>
          <p:cNvPr id="6" name="Subtitle 5"/>
          <p:cNvSpPr>
            <a:spLocks noGrp="1"/>
          </p:cNvSpPr>
          <p:nvPr>
            <p:ph type="subTitle" idx="1"/>
          </p:nvPr>
        </p:nvSpPr>
        <p:spPr>
          <a:xfrm>
            <a:off x="1752600" y="5761102"/>
            <a:ext cx="8382000" cy="1096899"/>
          </a:xfrm>
        </p:spPr>
        <p:txBody>
          <a:bodyPr>
            <a:normAutofit fontScale="85000" lnSpcReduction="20000"/>
          </a:bodyPr>
          <a:lstStyle/>
          <a:p>
            <a:pPr algn="ctr">
              <a:spcBef>
                <a:spcPts val="0"/>
              </a:spcBef>
            </a:pPr>
            <a:r>
              <a:rPr lang="en-US" sz="1800" i="1" dirty="0">
                <a:solidFill>
                  <a:schemeClr val="tx1"/>
                </a:solidFill>
                <a:latin typeface="Aptos" panose="020B0004020202020204" pitchFamily="34" charset="0"/>
                <a:ea typeface="Aptos" panose="020B0004020202020204" pitchFamily="34" charset="0"/>
                <a:cs typeface="Aptos" panose="020B0004020202020204" pitchFamily="34" charset="0"/>
              </a:rPr>
              <a:t>This project is supported by Award No. 15POVC-23-GG-00800-DTVF awarded by the Office for Victims of Crime, Office of Justice Programs, U.S. Department of Justice. The opinions contained herein are those of the author(s) and do not necessarily represent the official position or policies of the U.S. Department of Justice. References to specific agencies, companies, products, or services should not be considered an endorsement by the author(s) or the U.S. Department of Justice. Rather, the references are illustrations to supplement discussion of the issues</a:t>
            </a:r>
            <a:r>
              <a:rPr lang="en-US" sz="1800" i="1" dirty="0">
                <a:latin typeface="Aptos" panose="020B0004020202020204" pitchFamily="34" charset="0"/>
                <a:ea typeface="Aptos" panose="020B0004020202020204" pitchFamily="34" charset="0"/>
                <a:cs typeface="Aptos" panose="020B0004020202020204" pitchFamily="34" charset="0"/>
              </a:rPr>
              <a:t>.</a:t>
            </a:r>
            <a:endParaRPr lang="en-US" sz="1800" dirty="0">
              <a:latin typeface="Aptos" panose="020B0004020202020204" pitchFamily="34" charset="0"/>
              <a:ea typeface="Aptos" panose="020B0004020202020204" pitchFamily="34" charset="0"/>
              <a:cs typeface="Aptos" panose="020B0004020202020204" pitchFamily="34" charset="0"/>
            </a:endParaRPr>
          </a:p>
          <a:p>
            <a:endParaRPr lang="en-US" sz="1400" dirty="0"/>
          </a:p>
        </p:txBody>
      </p:sp>
      <p:sp>
        <p:nvSpPr>
          <p:cNvPr id="3" name="TextBox 2"/>
          <p:cNvSpPr txBox="1"/>
          <p:nvPr/>
        </p:nvSpPr>
        <p:spPr>
          <a:xfrm>
            <a:off x="3098311" y="3258354"/>
            <a:ext cx="5995377" cy="923330"/>
          </a:xfrm>
          <a:prstGeom prst="rect">
            <a:avLst/>
          </a:prstGeom>
          <a:noFill/>
        </p:spPr>
        <p:txBody>
          <a:bodyPr wrap="square" rtlCol="0">
            <a:spAutoFit/>
          </a:bodyPr>
          <a:lstStyle/>
          <a:p>
            <a:pPr algn="ctr"/>
            <a:r>
              <a:rPr lang="en-US" dirty="0">
                <a:solidFill>
                  <a:prstClr val="black"/>
                </a:solidFill>
                <a:latin typeface="Source Sans Pro"/>
              </a:rPr>
              <a:t>Chelsea Gaffey, </a:t>
            </a:r>
            <a:r>
              <a:rPr lang="en-US" i="1" dirty="0">
                <a:solidFill>
                  <a:prstClr val="black"/>
                </a:solidFill>
                <a:latin typeface="Source Sans Pro"/>
              </a:rPr>
              <a:t>ODYS</a:t>
            </a:r>
          </a:p>
          <a:p>
            <a:pPr algn="ctr"/>
            <a:r>
              <a:rPr lang="en-US" dirty="0">
                <a:solidFill>
                  <a:prstClr val="black"/>
                </a:solidFill>
                <a:latin typeface="Source Sans Pro"/>
              </a:rPr>
              <a:t>Anna Travis, </a:t>
            </a:r>
            <a:r>
              <a:rPr lang="en-US" i="1" dirty="0">
                <a:solidFill>
                  <a:prstClr val="black"/>
                </a:solidFill>
                <a:latin typeface="Source Sans Pro"/>
              </a:rPr>
              <a:t>Delaware County Probate/Juvenile Court</a:t>
            </a:r>
          </a:p>
          <a:p>
            <a:pPr algn="ctr"/>
            <a:r>
              <a:rPr lang="en-US" dirty="0">
                <a:solidFill>
                  <a:prstClr val="black"/>
                </a:solidFill>
                <a:latin typeface="Source Sans Pro"/>
              </a:rPr>
              <a:t>Jodi Stanton, </a:t>
            </a:r>
            <a:r>
              <a:rPr lang="en-US" i="1" dirty="0">
                <a:solidFill>
                  <a:prstClr val="black"/>
                </a:solidFill>
                <a:latin typeface="Source Sans Pro"/>
              </a:rPr>
              <a:t>Hamilton County Juvenile Court</a:t>
            </a:r>
          </a:p>
        </p:txBody>
      </p:sp>
      <p:graphicFrame>
        <p:nvGraphicFramePr>
          <p:cNvPr id="14" name="Object 13">
            <a:extLst>
              <a:ext uri="{FF2B5EF4-FFF2-40B4-BE49-F238E27FC236}">
                <a16:creationId xmlns:a16="http://schemas.microsoft.com/office/drawing/2014/main" id="{C49C4F4F-A189-1FDF-C17B-1B5F7CEA5FE5}"/>
              </a:ext>
            </a:extLst>
          </p:cNvPr>
          <p:cNvGraphicFramePr>
            <a:graphicFrameLocks noChangeAspect="1"/>
          </p:cNvGraphicFramePr>
          <p:nvPr/>
        </p:nvGraphicFramePr>
        <p:xfrm>
          <a:off x="7352692" y="4186193"/>
          <a:ext cx="1246302" cy="1524488"/>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14" name="Object 13">
                        <a:extLst>
                          <a:ext uri="{FF2B5EF4-FFF2-40B4-BE49-F238E27FC236}">
                            <a16:creationId xmlns:a16="http://schemas.microsoft.com/office/drawing/2014/main" id="{C49C4F4F-A189-1FDF-C17B-1B5F7CEA5FE5}"/>
                          </a:ext>
                        </a:extLst>
                      </p:cNvPr>
                      <p:cNvPicPr/>
                      <p:nvPr/>
                    </p:nvPicPr>
                    <p:blipFill>
                      <a:blip r:embed="rId4"/>
                      <a:stretch>
                        <a:fillRect/>
                      </a:stretch>
                    </p:blipFill>
                    <p:spPr>
                      <a:xfrm>
                        <a:off x="7352692" y="4186193"/>
                        <a:ext cx="1246302" cy="152448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813C34F-AC48-9B82-4D3A-7FB06590A001}"/>
              </a:ext>
            </a:extLst>
          </p:cNvPr>
          <p:cNvGraphicFramePr>
            <a:graphicFrameLocks noChangeAspect="1"/>
          </p:cNvGraphicFramePr>
          <p:nvPr/>
        </p:nvGraphicFramePr>
        <p:xfrm>
          <a:off x="3593004" y="4153704"/>
          <a:ext cx="1246302" cy="1436512"/>
        </p:xfrm>
        <a:graphic>
          <a:graphicData uri="http://schemas.openxmlformats.org/presentationml/2006/ole">
            <mc:AlternateContent xmlns:mc="http://schemas.openxmlformats.org/markup-compatibility/2006">
              <mc:Choice xmlns:v="urn:schemas-microsoft-com:vml" Requires="v">
                <p:oleObj name="Acrobat Document" r:id="rId5" imgW="1885711" imgH="2028555" progId="AcroExch.Document.DC">
                  <p:embed/>
                </p:oleObj>
              </mc:Choice>
              <mc:Fallback>
                <p:oleObj name="Acrobat Document" r:id="rId5" imgW="1885711" imgH="2028555" progId="AcroExch.Document.DC">
                  <p:embed/>
                  <p:pic>
                    <p:nvPicPr>
                      <p:cNvPr id="15" name="Object 14">
                        <a:extLst>
                          <a:ext uri="{FF2B5EF4-FFF2-40B4-BE49-F238E27FC236}">
                            <a16:creationId xmlns:a16="http://schemas.microsoft.com/office/drawing/2014/main" id="{0813C34F-AC48-9B82-4D3A-7FB06590A001}"/>
                          </a:ext>
                        </a:extLst>
                      </p:cNvPr>
                      <p:cNvPicPr/>
                      <p:nvPr/>
                    </p:nvPicPr>
                    <p:blipFill>
                      <a:blip r:embed="rId6"/>
                      <a:stretch>
                        <a:fillRect/>
                      </a:stretch>
                    </p:blipFill>
                    <p:spPr>
                      <a:xfrm>
                        <a:off x="3593004" y="4153704"/>
                        <a:ext cx="1246302" cy="1436512"/>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2B9DA41C-7CF2-EF6F-E91F-3CAF07AF86D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334001" y="4368835"/>
            <a:ext cx="1409458" cy="1317035"/>
          </a:xfrm>
          <a:prstGeom prst="rect">
            <a:avLst/>
          </a:prstGeom>
        </p:spPr>
      </p:pic>
    </p:spTree>
    <p:extLst>
      <p:ext uri="{BB962C8B-B14F-4D97-AF65-F5344CB8AC3E}">
        <p14:creationId xmlns:p14="http://schemas.microsoft.com/office/powerpoint/2010/main" val="184352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086" y="825798"/>
            <a:ext cx="8572500" cy="982861"/>
          </a:xfrm>
        </p:spPr>
        <p:txBody>
          <a:bodyPr anchor="ctr">
            <a:normAutofit/>
          </a:bodyPr>
          <a:lstStyle/>
          <a:p>
            <a:r>
              <a:rPr lang="en-US" sz="4000" dirty="0"/>
              <a:t>Trafficking in Gangs	</a:t>
            </a:r>
          </a:p>
        </p:txBody>
      </p:sp>
      <p:sp>
        <p:nvSpPr>
          <p:cNvPr id="3" name="Content Placeholder 2"/>
          <p:cNvSpPr>
            <a:spLocks noGrp="1"/>
          </p:cNvSpPr>
          <p:nvPr>
            <p:ph type="body" sz="quarter" idx="12"/>
          </p:nvPr>
        </p:nvSpPr>
        <p:spPr>
          <a:xfrm>
            <a:off x="1156832" y="1577881"/>
            <a:ext cx="9878336" cy="3805881"/>
          </a:xfrm>
        </p:spPr>
        <p:txBody>
          <a:bodyPr anchor="ctr">
            <a:normAutofit/>
          </a:bodyPr>
          <a:lstStyle/>
          <a:p>
            <a:r>
              <a:rPr lang="en-US" dirty="0"/>
              <a:t>Youth may become gang-involved due to elements of force, fraud, and coercion</a:t>
            </a:r>
          </a:p>
          <a:p>
            <a:pPr marL="697230" lvl="1" indent="-285750">
              <a:buFont typeface="Arial" panose="020B0604020202020204" pitchFamily="34" charset="0"/>
              <a:buChar char="•"/>
            </a:pPr>
            <a:r>
              <a:rPr lang="en-US" sz="1800" dirty="0"/>
              <a:t>Consider exploitation of needs</a:t>
            </a:r>
          </a:p>
          <a:p>
            <a:r>
              <a:rPr lang="en-US" dirty="0"/>
              <a:t>Gang-involved youth may be compelled to engage in activities for the economic benefit of gang leaders</a:t>
            </a:r>
          </a:p>
          <a:p>
            <a:r>
              <a:rPr lang="en-US" dirty="0"/>
              <a:t>In some instances, gang-involved youth fit the definition of a labor trafficking victim</a:t>
            </a:r>
          </a:p>
          <a:p>
            <a:endParaRPr lang="en-US" dirty="0"/>
          </a:p>
        </p:txBody>
      </p:sp>
      <p:sp>
        <p:nvSpPr>
          <p:cNvPr id="4" name="Rectangle 3"/>
          <p:cNvSpPr/>
          <p:nvPr/>
        </p:nvSpPr>
        <p:spPr>
          <a:xfrm>
            <a:off x="2220687" y="6096000"/>
            <a:ext cx="7456713"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2A2F36"/>
                </a:solidFill>
                <a:effectLst/>
                <a:uLnTx/>
                <a:uFillTx/>
                <a:latin typeface="Source Sans Pro"/>
                <a:ea typeface="+mn-ea"/>
                <a:cs typeface="+mn-cs"/>
              </a:rPr>
              <a:t>Federal Bureau of Investigation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srgbClr val="2A2F36"/>
                </a:solidFill>
                <a:effectLst/>
                <a:uLnTx/>
                <a:uFillTx/>
                <a:latin typeface="Source Sans Pro"/>
                <a:ea typeface="+mn-ea"/>
                <a:cs typeface="+mn-cs"/>
              </a:rPr>
              <a:t>Rizen</a:t>
            </a:r>
            <a:r>
              <a:rPr kumimoji="0" lang="en-US" sz="1100" b="0" i="0" u="none" strike="noStrike" kern="1200" cap="none" spc="0" normalizeH="0" baseline="0" noProof="0" dirty="0">
                <a:ln>
                  <a:noFill/>
                </a:ln>
                <a:solidFill>
                  <a:srgbClr val="2A2F36"/>
                </a:solidFill>
                <a:effectLst/>
                <a:uLnTx/>
                <a:uFillTx/>
                <a:latin typeface="Source Sans Pro"/>
                <a:ea typeface="+mn-ea"/>
                <a:cs typeface="+mn-cs"/>
              </a:rPr>
              <a:t>, C. M. (2015). Are juvenile gang members victims of labor trafficking? Children’s Legal Rights Journal, 35(2), pp. 162-176. Retrieved from </a:t>
            </a:r>
            <a:r>
              <a:rPr kumimoji="0" lang="en-US" sz="1100" b="0" i="0" u="none" strike="noStrike" kern="1200" cap="none" spc="0" normalizeH="0" baseline="0" noProof="0" dirty="0">
                <a:ln>
                  <a:noFill/>
                </a:ln>
                <a:solidFill>
                  <a:srgbClr val="2A2F36"/>
                </a:solidFill>
                <a:effectLst/>
                <a:uLnTx/>
                <a:uFillTx/>
                <a:latin typeface="Source Sans Pro"/>
                <a:ea typeface="+mn-ea"/>
                <a:cs typeface="+mn-cs"/>
                <a:hlinkClick r:id="rId3"/>
              </a:rPr>
              <a:t>https://lawecommons.luc.edu/cgi/viewcontent.cgi?article=1087&amp;context=clrj</a:t>
            </a:r>
            <a:endParaRPr kumimoji="0" lang="en-US" sz="1100" b="0" i="0" u="none" strike="noStrike" kern="1200" cap="none" spc="0" normalizeH="0" baseline="0" noProof="0" dirty="0">
              <a:ln>
                <a:noFill/>
              </a:ln>
              <a:solidFill>
                <a:srgbClr val="2A2F36"/>
              </a:solidFill>
              <a:effectLst/>
              <a:uLnTx/>
              <a:uFillTx/>
              <a:latin typeface="Source Sans Pro"/>
              <a:ea typeface="+mn-ea"/>
              <a:cs typeface="+mn-cs"/>
            </a:endParaRPr>
          </a:p>
        </p:txBody>
      </p:sp>
      <p:graphicFrame>
        <p:nvGraphicFramePr>
          <p:cNvPr id="5" name="Object 4">
            <a:extLst>
              <a:ext uri="{FF2B5EF4-FFF2-40B4-BE49-F238E27FC236}">
                <a16:creationId xmlns:a16="http://schemas.microsoft.com/office/drawing/2014/main" id="{920CD1AC-6835-9917-390D-271186C18DAF}"/>
              </a:ext>
            </a:extLst>
          </p:cNvPr>
          <p:cNvGraphicFramePr>
            <a:graphicFrameLocks noChangeAspect="1"/>
          </p:cNvGraphicFramePr>
          <p:nvPr/>
        </p:nvGraphicFramePr>
        <p:xfrm>
          <a:off x="11281096" y="5943600"/>
          <a:ext cx="838200" cy="914400"/>
        </p:xfrm>
        <a:graphic>
          <a:graphicData uri="http://schemas.openxmlformats.org/presentationml/2006/ole">
            <mc:AlternateContent xmlns:mc="http://schemas.openxmlformats.org/markup-compatibility/2006">
              <mc:Choice xmlns:v="urn:schemas-microsoft-com:vml" Requires="v">
                <p:oleObj name="Acrobat Document" r:id="rId4" imgW="1990512" imgH="2428566" progId="AcroExch.Document.DC">
                  <p:embed/>
                </p:oleObj>
              </mc:Choice>
              <mc:Fallback>
                <p:oleObj name="Acrobat Document" r:id="rId4" imgW="1990512" imgH="2428566" progId="AcroExch.Document.DC">
                  <p:embed/>
                  <p:pic>
                    <p:nvPicPr>
                      <p:cNvPr id="5" name="Object 4">
                        <a:extLst>
                          <a:ext uri="{FF2B5EF4-FFF2-40B4-BE49-F238E27FC236}">
                            <a16:creationId xmlns:a16="http://schemas.microsoft.com/office/drawing/2014/main" id="{920CD1AC-6835-9917-390D-271186C18DAF}"/>
                          </a:ext>
                        </a:extLst>
                      </p:cNvPr>
                      <p:cNvPicPr/>
                      <p:nvPr/>
                    </p:nvPicPr>
                    <p:blipFill>
                      <a:blip r:embed="rId5"/>
                      <a:stretch>
                        <a:fillRect/>
                      </a:stretch>
                    </p:blipFill>
                    <p:spPr>
                      <a:xfrm>
                        <a:off x="11281096" y="5943600"/>
                        <a:ext cx="838200" cy="914400"/>
                      </a:xfrm>
                      <a:prstGeom prst="rect">
                        <a:avLst/>
                      </a:prstGeom>
                    </p:spPr>
                  </p:pic>
                </p:oleObj>
              </mc:Fallback>
            </mc:AlternateContent>
          </a:graphicData>
        </a:graphic>
      </p:graphicFrame>
      <p:pic>
        <p:nvPicPr>
          <p:cNvPr id="7" name="Picture 6" descr="A blue and white logo&#10;&#10;Description automatically generated">
            <a:extLst>
              <a:ext uri="{FF2B5EF4-FFF2-40B4-BE49-F238E27FC236}">
                <a16:creationId xmlns:a16="http://schemas.microsoft.com/office/drawing/2014/main" id="{DB3BB7E6-FDA2-A4B9-DA13-47AE73D21A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50099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086" y="825798"/>
            <a:ext cx="8572500" cy="982861"/>
          </a:xfrm>
        </p:spPr>
        <p:txBody>
          <a:bodyPr anchor="ctr">
            <a:normAutofit/>
          </a:bodyPr>
          <a:lstStyle/>
          <a:p>
            <a:r>
              <a:rPr lang="en-US" sz="4000" dirty="0"/>
              <a:t>Trafficking in Gangs	</a:t>
            </a:r>
          </a:p>
        </p:txBody>
      </p:sp>
      <p:sp>
        <p:nvSpPr>
          <p:cNvPr id="3" name="Content Placeholder 2"/>
          <p:cNvSpPr>
            <a:spLocks noGrp="1"/>
          </p:cNvSpPr>
          <p:nvPr>
            <p:ph type="body" sz="quarter" idx="12"/>
          </p:nvPr>
        </p:nvSpPr>
        <p:spPr>
          <a:xfrm>
            <a:off x="1156832" y="1577881"/>
            <a:ext cx="9878336" cy="3805881"/>
          </a:xfrm>
        </p:spPr>
        <p:txBody>
          <a:bodyPr anchor="ctr">
            <a:normAutofit/>
          </a:bodyPr>
          <a:lstStyle/>
          <a:p>
            <a:r>
              <a:rPr lang="en-US" dirty="0"/>
              <a:t>Youth may become gang-involved due to elements of force, fraud, and coercion</a:t>
            </a:r>
          </a:p>
          <a:p>
            <a:pPr marL="697230" lvl="1" indent="-285750">
              <a:buFont typeface="Arial" panose="020B0604020202020204" pitchFamily="34" charset="0"/>
              <a:buChar char="•"/>
            </a:pPr>
            <a:r>
              <a:rPr lang="en-US" sz="1800" dirty="0"/>
              <a:t>Consider exploitation of needs</a:t>
            </a:r>
          </a:p>
          <a:p>
            <a:r>
              <a:rPr lang="en-US" dirty="0"/>
              <a:t>Gang-involved youth may be compelled to engage in activities for the economic benefit of gang leaders</a:t>
            </a:r>
          </a:p>
          <a:p>
            <a:r>
              <a:rPr lang="en-US" dirty="0"/>
              <a:t>In some instances, gang-involved youth fit the definition of a labor trafficking victim</a:t>
            </a:r>
          </a:p>
          <a:p>
            <a:endParaRPr lang="en-US" dirty="0"/>
          </a:p>
        </p:txBody>
      </p:sp>
      <p:sp>
        <p:nvSpPr>
          <p:cNvPr id="4" name="Rectangle 3"/>
          <p:cNvSpPr/>
          <p:nvPr/>
        </p:nvSpPr>
        <p:spPr>
          <a:xfrm>
            <a:off x="2220687" y="6096000"/>
            <a:ext cx="7456713" cy="6771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2A2F36"/>
                </a:solidFill>
                <a:effectLst/>
                <a:uLnTx/>
                <a:uFillTx/>
                <a:latin typeface="Source Sans Pro"/>
                <a:ea typeface="+mn-ea"/>
                <a:cs typeface="+mn-cs"/>
              </a:rPr>
              <a:t>Federal Bureau of Investigation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srgbClr val="2A2F36"/>
                </a:solidFill>
                <a:effectLst/>
                <a:uLnTx/>
                <a:uFillTx/>
                <a:latin typeface="Source Sans Pro"/>
                <a:ea typeface="+mn-ea"/>
                <a:cs typeface="+mn-cs"/>
              </a:rPr>
              <a:t>Rizen</a:t>
            </a:r>
            <a:r>
              <a:rPr kumimoji="0" lang="en-US" sz="1100" b="0" i="0" u="none" strike="noStrike" kern="1200" cap="none" spc="0" normalizeH="0" baseline="0" noProof="0" dirty="0">
                <a:ln>
                  <a:noFill/>
                </a:ln>
                <a:solidFill>
                  <a:srgbClr val="2A2F36"/>
                </a:solidFill>
                <a:effectLst/>
                <a:uLnTx/>
                <a:uFillTx/>
                <a:latin typeface="Source Sans Pro"/>
                <a:ea typeface="+mn-ea"/>
                <a:cs typeface="+mn-cs"/>
              </a:rPr>
              <a:t>, C. M. (2015). Are juvenile gang members victims of labor trafficking? Children’s Legal Rights Journal, 35(2), pp. 162-176. Retrieved from </a:t>
            </a:r>
            <a:r>
              <a:rPr kumimoji="0" lang="en-US" sz="1100" b="0" i="0" u="none" strike="noStrike" kern="1200" cap="none" spc="0" normalizeH="0" baseline="0" noProof="0" dirty="0">
                <a:ln>
                  <a:noFill/>
                </a:ln>
                <a:solidFill>
                  <a:srgbClr val="2A2F36"/>
                </a:solidFill>
                <a:effectLst/>
                <a:uLnTx/>
                <a:uFillTx/>
                <a:latin typeface="Source Sans Pro"/>
                <a:ea typeface="+mn-ea"/>
                <a:cs typeface="+mn-cs"/>
                <a:hlinkClick r:id="rId3"/>
              </a:rPr>
              <a:t>https://lawecommons.luc.edu/cgi/viewcontent.cgi?article=1087&amp;context=clrj</a:t>
            </a:r>
            <a:endParaRPr kumimoji="0" lang="en-US" sz="1100" b="0" i="0" u="none" strike="noStrike" kern="1200" cap="none" spc="0" normalizeH="0" baseline="0" noProof="0" dirty="0">
              <a:ln>
                <a:noFill/>
              </a:ln>
              <a:solidFill>
                <a:srgbClr val="2A2F36"/>
              </a:solidFill>
              <a:effectLst/>
              <a:uLnTx/>
              <a:uFillTx/>
              <a:latin typeface="Source Sans Pro"/>
              <a:ea typeface="+mn-ea"/>
              <a:cs typeface="+mn-cs"/>
            </a:endParaRPr>
          </a:p>
        </p:txBody>
      </p:sp>
      <p:graphicFrame>
        <p:nvGraphicFramePr>
          <p:cNvPr id="5" name="Object 4">
            <a:extLst>
              <a:ext uri="{FF2B5EF4-FFF2-40B4-BE49-F238E27FC236}">
                <a16:creationId xmlns:a16="http://schemas.microsoft.com/office/drawing/2014/main" id="{920CD1AC-6835-9917-390D-271186C18DAF}"/>
              </a:ext>
            </a:extLst>
          </p:cNvPr>
          <p:cNvGraphicFramePr>
            <a:graphicFrameLocks noChangeAspect="1"/>
          </p:cNvGraphicFramePr>
          <p:nvPr/>
        </p:nvGraphicFramePr>
        <p:xfrm>
          <a:off x="11281096" y="5943600"/>
          <a:ext cx="838200" cy="914400"/>
        </p:xfrm>
        <a:graphic>
          <a:graphicData uri="http://schemas.openxmlformats.org/presentationml/2006/ole">
            <mc:AlternateContent xmlns:mc="http://schemas.openxmlformats.org/markup-compatibility/2006">
              <mc:Choice xmlns:v="urn:schemas-microsoft-com:vml" Requires="v">
                <p:oleObj name="Acrobat Document" r:id="rId4" imgW="1990512" imgH="2428566" progId="AcroExch.Document.DC">
                  <p:embed/>
                </p:oleObj>
              </mc:Choice>
              <mc:Fallback>
                <p:oleObj name="Acrobat Document" r:id="rId4" imgW="1990512" imgH="2428566" progId="AcroExch.Document.DC">
                  <p:embed/>
                  <p:pic>
                    <p:nvPicPr>
                      <p:cNvPr id="5" name="Object 4">
                        <a:extLst>
                          <a:ext uri="{FF2B5EF4-FFF2-40B4-BE49-F238E27FC236}">
                            <a16:creationId xmlns:a16="http://schemas.microsoft.com/office/drawing/2014/main" id="{920CD1AC-6835-9917-390D-271186C18DAF}"/>
                          </a:ext>
                        </a:extLst>
                      </p:cNvPr>
                      <p:cNvPicPr/>
                      <p:nvPr/>
                    </p:nvPicPr>
                    <p:blipFill>
                      <a:blip r:embed="rId5"/>
                      <a:stretch>
                        <a:fillRect/>
                      </a:stretch>
                    </p:blipFill>
                    <p:spPr>
                      <a:xfrm>
                        <a:off x="11281096" y="5943600"/>
                        <a:ext cx="838200" cy="914400"/>
                      </a:xfrm>
                      <a:prstGeom prst="rect">
                        <a:avLst/>
                      </a:prstGeom>
                    </p:spPr>
                  </p:pic>
                </p:oleObj>
              </mc:Fallback>
            </mc:AlternateContent>
          </a:graphicData>
        </a:graphic>
      </p:graphicFrame>
      <p:pic>
        <p:nvPicPr>
          <p:cNvPr id="7" name="Picture 6" descr="A blue and white logo&#10;&#10;Description automatically generated">
            <a:extLst>
              <a:ext uri="{FF2B5EF4-FFF2-40B4-BE49-F238E27FC236}">
                <a16:creationId xmlns:a16="http://schemas.microsoft.com/office/drawing/2014/main" id="{3D100F6B-D81C-1841-52D7-C7FEC48755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300412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584610" y="2539573"/>
            <a:ext cx="8532514" cy="889427"/>
          </a:xfrm>
        </p:spPr>
        <p:txBody>
          <a:bodyPr>
            <a:normAutofit fontScale="90000"/>
          </a:bodyPr>
          <a:lstStyle/>
          <a:p>
            <a:pPr algn="l"/>
            <a:r>
              <a:rPr lang="en-US" sz="4000" i="1" dirty="0"/>
              <a:t>Activity: </a:t>
            </a:r>
            <a:br>
              <a:rPr lang="en-US" sz="4000" i="1" dirty="0"/>
            </a:br>
            <a:r>
              <a:rPr lang="en-US" sz="4000" dirty="0"/>
              <a:t>Do You Stay or Do You Go?</a:t>
            </a:r>
          </a:p>
        </p:txBody>
      </p:sp>
      <p:graphicFrame>
        <p:nvGraphicFramePr>
          <p:cNvPr id="2" name="Object 1">
            <a:extLst>
              <a:ext uri="{FF2B5EF4-FFF2-40B4-BE49-F238E27FC236}">
                <a16:creationId xmlns:a16="http://schemas.microsoft.com/office/drawing/2014/main" id="{CCAF60B2-7DFD-A9BD-E601-1449CC43F04D}"/>
              </a:ext>
            </a:extLst>
          </p:cNvPr>
          <p:cNvGraphicFramePr>
            <a:graphicFrameLocks noChangeAspect="1"/>
          </p:cNvGraphicFramePr>
          <p:nvPr/>
        </p:nvGraphicFramePr>
        <p:xfrm>
          <a:off x="11353800" y="58681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2" name="Object 1">
                        <a:extLst>
                          <a:ext uri="{FF2B5EF4-FFF2-40B4-BE49-F238E27FC236}">
                            <a16:creationId xmlns:a16="http://schemas.microsoft.com/office/drawing/2014/main" id="{CCAF60B2-7DFD-A9BD-E601-1449CC43F04D}"/>
                          </a:ext>
                        </a:extLst>
                      </p:cNvPr>
                      <p:cNvPicPr/>
                      <p:nvPr/>
                    </p:nvPicPr>
                    <p:blipFill>
                      <a:blip r:embed="rId4"/>
                      <a:stretch>
                        <a:fillRect/>
                      </a:stretch>
                    </p:blipFill>
                    <p:spPr>
                      <a:xfrm>
                        <a:off x="11353800" y="5868100"/>
                        <a:ext cx="838200" cy="914400"/>
                      </a:xfrm>
                      <a:prstGeom prst="rect">
                        <a:avLst/>
                      </a:prstGeom>
                    </p:spPr>
                  </p:pic>
                </p:oleObj>
              </mc:Fallback>
            </mc:AlternateContent>
          </a:graphicData>
        </a:graphic>
      </p:graphicFrame>
      <p:pic>
        <p:nvPicPr>
          <p:cNvPr id="4" name="Picture 3" descr="A blue and white logo&#10;&#10;Description automatically generated">
            <a:extLst>
              <a:ext uri="{FF2B5EF4-FFF2-40B4-BE49-F238E27FC236}">
                <a16:creationId xmlns:a16="http://schemas.microsoft.com/office/drawing/2014/main" id="{650856FB-4AE2-6041-AEC1-BE61A26B79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17512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Activity Works</a:t>
            </a:r>
          </a:p>
        </p:txBody>
      </p:sp>
      <p:sp>
        <p:nvSpPr>
          <p:cNvPr id="3" name="Content Placeholder 2"/>
          <p:cNvSpPr>
            <a:spLocks noGrp="1"/>
          </p:cNvSpPr>
          <p:nvPr>
            <p:ph type="body" idx="1"/>
          </p:nvPr>
        </p:nvSpPr>
        <p:spPr/>
        <p:txBody>
          <a:bodyPr/>
          <a:lstStyle/>
          <a:p>
            <a:pPr marL="285750" indent="-285750">
              <a:buFont typeface="Arial" panose="020B0604020202020204" pitchFamily="34" charset="0"/>
              <a:buChar char="•"/>
            </a:pPr>
            <a:r>
              <a:rPr lang="en-US" dirty="0">
                <a:solidFill>
                  <a:schemeClr val="tx1"/>
                </a:solidFill>
              </a:rPr>
              <a:t>Presenters will read participants the background of a youth victim of domestic minor sex trafficking named Aaliyah.</a:t>
            </a:r>
          </a:p>
          <a:p>
            <a:pPr marL="285750" indent="-285750">
              <a:buFont typeface="Arial" panose="020B0604020202020204" pitchFamily="34" charset="0"/>
              <a:buChar char="•"/>
            </a:pPr>
            <a:r>
              <a:rPr lang="en-US" dirty="0">
                <a:solidFill>
                  <a:schemeClr val="tx1"/>
                </a:solidFill>
              </a:rPr>
              <a:t>Each participant will do their best to imagine they are Aaliyah and will make decisions as if they are her. </a:t>
            </a:r>
          </a:p>
          <a:p>
            <a:pPr marL="285750" indent="-285750">
              <a:buFont typeface="Arial" panose="020B0604020202020204" pitchFamily="34" charset="0"/>
              <a:buChar char="•"/>
            </a:pPr>
            <a:r>
              <a:rPr lang="en-US" dirty="0">
                <a:solidFill>
                  <a:schemeClr val="tx1"/>
                </a:solidFill>
              </a:rPr>
              <a:t>Presenters will read different scenarios to the participants, and each participant will make decisions based on each scenario, moving from location to location around the room.</a:t>
            </a:r>
          </a:p>
        </p:txBody>
      </p:sp>
      <p:graphicFrame>
        <p:nvGraphicFramePr>
          <p:cNvPr id="4" name="Object 3">
            <a:extLst>
              <a:ext uri="{FF2B5EF4-FFF2-40B4-BE49-F238E27FC236}">
                <a16:creationId xmlns:a16="http://schemas.microsoft.com/office/drawing/2014/main" id="{8F4B0B43-F419-02AE-D0E7-1DB997C58BBA}"/>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8F4B0B43-F419-02AE-D0E7-1DB997C58BBA}"/>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C82BEB9B-F229-B9A0-1E3C-6604EE211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198099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4947-5D0C-4B25-83BC-EF154743BA7C}"/>
              </a:ext>
            </a:extLst>
          </p:cNvPr>
          <p:cNvSpPr>
            <a:spLocks noGrp="1"/>
          </p:cNvSpPr>
          <p:nvPr>
            <p:ph type="title"/>
          </p:nvPr>
        </p:nvSpPr>
        <p:spPr/>
        <p:txBody>
          <a:bodyPr>
            <a:normAutofit/>
          </a:bodyPr>
          <a:lstStyle/>
          <a:p>
            <a:r>
              <a:rPr lang="en-US" sz="4000" dirty="0"/>
              <a:t>Points</a:t>
            </a:r>
          </a:p>
        </p:txBody>
      </p:sp>
      <p:sp>
        <p:nvSpPr>
          <p:cNvPr id="3" name="Content Placeholder 2">
            <a:extLst>
              <a:ext uri="{FF2B5EF4-FFF2-40B4-BE49-F238E27FC236}">
                <a16:creationId xmlns:a16="http://schemas.microsoft.com/office/drawing/2014/main" id="{549DFA2E-20A9-451B-9C0E-9460B28CE991}"/>
              </a:ext>
            </a:extLst>
          </p:cNvPr>
          <p:cNvSpPr>
            <a:spLocks noGrp="1"/>
          </p:cNvSpPr>
          <p:nvPr>
            <p:ph type="body" sz="quarter" idx="12"/>
          </p:nvPr>
        </p:nvSpPr>
        <p:spPr/>
        <p:txBody>
          <a:bodyPr>
            <a:normAutofit/>
          </a:bodyPr>
          <a:lstStyle/>
          <a:p>
            <a:r>
              <a:rPr lang="en-US" dirty="0"/>
              <a:t>All participants are given the same number of points:</a:t>
            </a:r>
          </a:p>
          <a:p>
            <a:pPr marL="697230" lvl="1" indent="-285750">
              <a:buFont typeface="Arial" panose="020B0604020202020204" pitchFamily="34" charset="0"/>
              <a:buChar char="•"/>
            </a:pPr>
            <a:r>
              <a:rPr lang="en-US" sz="1800" dirty="0"/>
              <a:t>6 money points</a:t>
            </a:r>
          </a:p>
          <a:p>
            <a:pPr marL="697230" lvl="1" indent="-285750">
              <a:buFont typeface="Arial" panose="020B0604020202020204" pitchFamily="34" charset="0"/>
              <a:buChar char="•"/>
            </a:pPr>
            <a:r>
              <a:rPr lang="en-US" sz="1800" dirty="0"/>
              <a:t>8 goodwill points</a:t>
            </a:r>
          </a:p>
        </p:txBody>
      </p:sp>
      <p:graphicFrame>
        <p:nvGraphicFramePr>
          <p:cNvPr id="4" name="Object 3">
            <a:extLst>
              <a:ext uri="{FF2B5EF4-FFF2-40B4-BE49-F238E27FC236}">
                <a16:creationId xmlns:a16="http://schemas.microsoft.com/office/drawing/2014/main" id="{D40E00D4-A59E-DFC8-BEF9-B0DACFA0982E}"/>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D40E00D4-A59E-DFC8-BEF9-B0DACFA0982E}"/>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72783F43-D863-A2E2-6DC9-994796A6FD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270189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400A-71D7-4C3F-906C-6FA6E99A6D45}"/>
              </a:ext>
            </a:extLst>
          </p:cNvPr>
          <p:cNvSpPr>
            <a:spLocks noGrp="1"/>
          </p:cNvSpPr>
          <p:nvPr>
            <p:ph type="title"/>
          </p:nvPr>
        </p:nvSpPr>
        <p:spPr/>
        <p:txBody>
          <a:bodyPr>
            <a:normAutofit/>
          </a:bodyPr>
          <a:lstStyle/>
          <a:p>
            <a:r>
              <a:rPr lang="en-US" sz="4000" dirty="0"/>
              <a:t>Locations</a:t>
            </a:r>
          </a:p>
        </p:txBody>
      </p:sp>
      <p:sp>
        <p:nvSpPr>
          <p:cNvPr id="3" name="Content Placeholder 2">
            <a:extLst>
              <a:ext uri="{FF2B5EF4-FFF2-40B4-BE49-F238E27FC236}">
                <a16:creationId xmlns:a16="http://schemas.microsoft.com/office/drawing/2014/main" id="{D0034357-4600-4307-B86A-CE0360F757DE}"/>
              </a:ext>
            </a:extLst>
          </p:cNvPr>
          <p:cNvSpPr>
            <a:spLocks noGrp="1"/>
          </p:cNvSpPr>
          <p:nvPr>
            <p:ph type="body" sz="quarter" idx="12"/>
          </p:nvPr>
        </p:nvSpPr>
        <p:spPr/>
        <p:txBody>
          <a:bodyPr>
            <a:normAutofit/>
          </a:bodyPr>
          <a:lstStyle/>
          <a:p>
            <a:r>
              <a:rPr lang="en-US" dirty="0">
                <a:solidFill>
                  <a:schemeClr val="tx1"/>
                </a:solidFill>
              </a:rPr>
              <a:t>After each scenario, participants will decide to stay at their current location or move to one of the other options.</a:t>
            </a:r>
          </a:p>
          <a:p>
            <a:r>
              <a:rPr lang="en-US" dirty="0">
                <a:solidFill>
                  <a:schemeClr val="tx1"/>
                </a:solidFill>
              </a:rPr>
              <a:t>Once they choose a location, they remain there until given the opportunity to leave. </a:t>
            </a:r>
          </a:p>
          <a:p>
            <a:r>
              <a:rPr lang="en-US" dirty="0">
                <a:solidFill>
                  <a:schemeClr val="tx1"/>
                </a:solidFill>
              </a:rPr>
              <a:t>Each location has a cost associated with it, and if participants choose to go there, they must deposit the associated money and goodwill points in the basket:</a:t>
            </a:r>
          </a:p>
          <a:p>
            <a:pPr marL="697230" lvl="1" indent="-285750">
              <a:buFont typeface="Arial" panose="020B0604020202020204" pitchFamily="34" charset="0"/>
              <a:buChar char="•"/>
            </a:pPr>
            <a:r>
              <a:rPr lang="en-US" dirty="0">
                <a:solidFill>
                  <a:schemeClr val="tx1"/>
                </a:solidFill>
              </a:rPr>
              <a:t>Jason’s House – No Cost</a:t>
            </a:r>
          </a:p>
          <a:p>
            <a:pPr marL="697230" lvl="1" indent="-285750">
              <a:buFont typeface="Arial" panose="020B0604020202020204" pitchFamily="34" charset="0"/>
              <a:buChar char="•"/>
            </a:pPr>
            <a:r>
              <a:rPr lang="en-US" dirty="0">
                <a:solidFill>
                  <a:schemeClr val="tx1"/>
                </a:solidFill>
              </a:rPr>
              <a:t>Shelter – 1 Goodwill point</a:t>
            </a:r>
          </a:p>
          <a:p>
            <a:pPr marL="697230" lvl="1" indent="-285750">
              <a:buFont typeface="Arial" panose="020B0604020202020204" pitchFamily="34" charset="0"/>
              <a:buChar char="•"/>
            </a:pPr>
            <a:r>
              <a:rPr lang="en-US" dirty="0">
                <a:solidFill>
                  <a:schemeClr val="tx1"/>
                </a:solidFill>
              </a:rPr>
              <a:t>Aunt’s House – 1 Goodwill point</a:t>
            </a:r>
          </a:p>
          <a:p>
            <a:pPr marL="697230" lvl="1" indent="-285750">
              <a:buFont typeface="Arial" panose="020B0604020202020204" pitchFamily="34" charset="0"/>
              <a:buChar char="•"/>
            </a:pPr>
            <a:r>
              <a:rPr lang="en-US" dirty="0">
                <a:solidFill>
                  <a:schemeClr val="tx1"/>
                </a:solidFill>
              </a:rPr>
              <a:t>Friend’s House – 2 Goodwill points</a:t>
            </a:r>
          </a:p>
          <a:p>
            <a:pPr marL="697230" lvl="1" indent="-285750">
              <a:buFont typeface="Arial" panose="020B0604020202020204" pitchFamily="34" charset="0"/>
              <a:buChar char="•"/>
            </a:pPr>
            <a:r>
              <a:rPr lang="en-US" dirty="0">
                <a:solidFill>
                  <a:schemeClr val="tx1"/>
                </a:solidFill>
              </a:rPr>
              <a:t>Homelessness – 1 Money </a:t>
            </a:r>
            <a:r>
              <a:rPr lang="en-US" dirty="0"/>
              <a:t>point</a:t>
            </a:r>
          </a:p>
          <a:p>
            <a:endParaRPr lang="en-US" dirty="0"/>
          </a:p>
        </p:txBody>
      </p:sp>
      <p:graphicFrame>
        <p:nvGraphicFramePr>
          <p:cNvPr id="4" name="Object 3">
            <a:extLst>
              <a:ext uri="{FF2B5EF4-FFF2-40B4-BE49-F238E27FC236}">
                <a16:creationId xmlns:a16="http://schemas.microsoft.com/office/drawing/2014/main" id="{F240636F-97BF-057B-EB2C-412F6BBD9ED2}"/>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F240636F-97BF-057B-EB2C-412F6BBD9ED2}"/>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D1C8CC3B-E0B0-F7E8-134B-D9BC90E96B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391448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Rules</a:t>
            </a:r>
          </a:p>
        </p:txBody>
      </p:sp>
      <p:sp>
        <p:nvSpPr>
          <p:cNvPr id="3" name="Content Placeholder 2"/>
          <p:cNvSpPr>
            <a:spLocks noGrp="1"/>
          </p:cNvSpPr>
          <p:nvPr>
            <p:ph type="body" idx="1"/>
          </p:nvPr>
        </p:nvSpPr>
        <p:spPr/>
        <p:txBody>
          <a:bodyPr>
            <a:normAutofit/>
          </a:bodyPr>
          <a:lstStyle/>
          <a:p>
            <a:r>
              <a:rPr lang="en-US" dirty="0">
                <a:solidFill>
                  <a:schemeClr val="tx1"/>
                </a:solidFill>
              </a:rPr>
              <a:t>This exercise is done in SILENCE. </a:t>
            </a:r>
          </a:p>
          <a:p>
            <a:pPr marL="697230" lvl="1" indent="-285750">
              <a:buFont typeface="Arial" panose="020B0604020202020204" pitchFamily="34" charset="0"/>
              <a:buChar char="•"/>
            </a:pPr>
            <a:r>
              <a:rPr lang="en-US" sz="1800" dirty="0">
                <a:solidFill>
                  <a:schemeClr val="tx1"/>
                </a:solidFill>
              </a:rPr>
              <a:t>Presenters will not answer any questions or offer any clarification once the exercise begins.</a:t>
            </a:r>
          </a:p>
          <a:p>
            <a:pPr marL="697230" lvl="1" indent="-285750">
              <a:buFont typeface="Arial" panose="020B0604020202020204" pitchFamily="34" charset="0"/>
              <a:buChar char="•"/>
            </a:pPr>
            <a:r>
              <a:rPr lang="en-US" sz="1800" dirty="0">
                <a:solidFill>
                  <a:schemeClr val="tx1"/>
                </a:solidFill>
              </a:rPr>
              <a:t>PAY ATTENTION! Not every scenario will apply to every participant. </a:t>
            </a:r>
          </a:p>
          <a:p>
            <a:r>
              <a:rPr lang="en-US" dirty="0">
                <a:solidFill>
                  <a:schemeClr val="tx1"/>
                </a:solidFill>
              </a:rPr>
              <a:t>Only move to locations you can afford. Be honest!</a:t>
            </a:r>
          </a:p>
        </p:txBody>
      </p:sp>
      <p:graphicFrame>
        <p:nvGraphicFramePr>
          <p:cNvPr id="4" name="Object 3">
            <a:extLst>
              <a:ext uri="{FF2B5EF4-FFF2-40B4-BE49-F238E27FC236}">
                <a16:creationId xmlns:a16="http://schemas.microsoft.com/office/drawing/2014/main" id="{EBA5279D-E41F-7E06-E53A-95322BC8C8BA}"/>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EBA5279D-E41F-7E06-E53A-95322BC8C8BA}"/>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D1BF5883-2388-4E99-2D7D-39514A678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417089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E663-DA6C-4078-8011-86715AA213BB}"/>
              </a:ext>
            </a:extLst>
          </p:cNvPr>
          <p:cNvSpPr>
            <a:spLocks noGrp="1"/>
          </p:cNvSpPr>
          <p:nvPr>
            <p:ph type="ctrTitle"/>
          </p:nvPr>
        </p:nvSpPr>
        <p:spPr>
          <a:xfrm>
            <a:off x="3431096" y="2454868"/>
            <a:ext cx="5098703" cy="1646302"/>
          </a:xfrm>
        </p:spPr>
        <p:txBody>
          <a:bodyPr/>
          <a:lstStyle/>
          <a:p>
            <a:r>
              <a:rPr lang="en-US" dirty="0"/>
              <a:t>Aaliyah’s Story</a:t>
            </a:r>
          </a:p>
        </p:txBody>
      </p:sp>
      <p:graphicFrame>
        <p:nvGraphicFramePr>
          <p:cNvPr id="3" name="Object 2">
            <a:extLst>
              <a:ext uri="{FF2B5EF4-FFF2-40B4-BE49-F238E27FC236}">
                <a16:creationId xmlns:a16="http://schemas.microsoft.com/office/drawing/2014/main" id="{0B7A9784-4A77-4C21-5161-34821CD1EB7B}"/>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3" name="Object 2">
                        <a:extLst>
                          <a:ext uri="{FF2B5EF4-FFF2-40B4-BE49-F238E27FC236}">
                            <a16:creationId xmlns:a16="http://schemas.microsoft.com/office/drawing/2014/main" id="{0B7A9784-4A77-4C21-5161-34821CD1EB7B}"/>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4" name="Picture 3" descr="A blue and white logo&#10;&#10;Description automatically generated">
            <a:extLst>
              <a:ext uri="{FF2B5EF4-FFF2-40B4-BE49-F238E27FC236}">
                <a16:creationId xmlns:a16="http://schemas.microsoft.com/office/drawing/2014/main" id="{A85AFE26-7ABD-D0FA-1D3E-33F51F9C0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210043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23" y="626379"/>
            <a:ext cx="8314856" cy="1384086"/>
          </a:xfrm>
        </p:spPr>
        <p:txBody>
          <a:bodyPr>
            <a:noAutofit/>
          </a:bodyPr>
          <a:lstStyle/>
          <a:p>
            <a:r>
              <a:rPr lang="en-US" sz="3600" dirty="0"/>
              <a:t>Scenario 1 – </a:t>
            </a:r>
            <a:br>
              <a:rPr lang="en-US" sz="3600" dirty="0"/>
            </a:br>
            <a:r>
              <a:rPr lang="en-US" sz="3600" dirty="0"/>
              <a:t>For Everyone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Stay at Jason’s – No Cost</a:t>
            </a:r>
          </a:p>
          <a:p>
            <a:r>
              <a:rPr lang="en-US" dirty="0">
                <a:solidFill>
                  <a:schemeClr val="tx1"/>
                </a:solidFill>
              </a:rPr>
              <a:t>B: Go to Shelter – 1 Goodwill </a:t>
            </a:r>
          </a:p>
          <a:p>
            <a:r>
              <a:rPr lang="en-US" dirty="0">
                <a:solidFill>
                  <a:schemeClr val="tx1"/>
                </a:solidFill>
              </a:rPr>
              <a:t>C: Go to Aunt’s House – 1 Goodwill</a:t>
            </a:r>
          </a:p>
          <a:p>
            <a:r>
              <a:rPr lang="en-US" dirty="0">
                <a:solidFill>
                  <a:schemeClr val="tx1"/>
                </a:solidFill>
              </a:rPr>
              <a:t>D: Go to Friend’s House – 2 Goodwill</a:t>
            </a:r>
          </a:p>
          <a:p>
            <a:r>
              <a:rPr lang="en-US" dirty="0">
                <a:solidFill>
                  <a:schemeClr val="tx1"/>
                </a:solidFill>
              </a:rPr>
              <a:t>E: Become Homeless – 1 Money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67EAE06D-6E06-4D33-3084-DE9A843A26C0}"/>
              </a:ext>
            </a:extLst>
          </p:cNvPr>
          <p:cNvGraphicFramePr>
            <a:graphicFrameLocks noChangeAspect="1"/>
          </p:cNvGraphicFramePr>
          <p:nvPr/>
        </p:nvGraphicFramePr>
        <p:xfrm>
          <a:off x="11353800" y="5900256"/>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67EAE06D-6E06-4D33-3084-DE9A843A26C0}"/>
                          </a:ext>
                        </a:extLst>
                      </p:cNvPr>
                      <p:cNvPicPr/>
                      <p:nvPr/>
                    </p:nvPicPr>
                    <p:blipFill>
                      <a:blip r:embed="rId4"/>
                      <a:stretch>
                        <a:fillRect/>
                      </a:stretch>
                    </p:blipFill>
                    <p:spPr>
                      <a:xfrm>
                        <a:off x="11353800" y="5900256"/>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84FCB905-4AB2-CA6C-6B4A-50BD4685E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359153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20" y="659545"/>
            <a:ext cx="10681457" cy="889427"/>
          </a:xfrm>
        </p:spPr>
        <p:txBody>
          <a:bodyPr>
            <a:noAutofit/>
          </a:bodyPr>
          <a:lstStyle/>
          <a:p>
            <a:r>
              <a:rPr lang="en-US" sz="3600" dirty="0"/>
              <a:t>Scenario 2 – </a:t>
            </a:r>
            <a:br>
              <a:rPr lang="en-US" sz="3600" dirty="0"/>
            </a:br>
            <a:r>
              <a:rPr lang="en-US" sz="3600" dirty="0"/>
              <a:t>Only for those who stayed at Jason’s house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Stay at Jason’s – No Cost</a:t>
            </a:r>
          </a:p>
          <a:p>
            <a:r>
              <a:rPr lang="en-US" dirty="0">
                <a:solidFill>
                  <a:schemeClr val="tx1"/>
                </a:solidFill>
              </a:rPr>
              <a:t>B: Go to Shelter – 1 Goodwill </a:t>
            </a:r>
          </a:p>
          <a:p>
            <a:r>
              <a:rPr lang="en-US" dirty="0">
                <a:solidFill>
                  <a:schemeClr val="tx1"/>
                </a:solidFill>
              </a:rPr>
              <a:t>C: Go to Aunt’s House – 1 Goodwill</a:t>
            </a:r>
          </a:p>
          <a:p>
            <a:r>
              <a:rPr lang="en-US" dirty="0">
                <a:solidFill>
                  <a:schemeClr val="tx1"/>
                </a:solidFill>
              </a:rPr>
              <a:t>D: Go to Friend’s House – 2 Goodwill</a:t>
            </a:r>
          </a:p>
          <a:p>
            <a:r>
              <a:rPr lang="en-US" dirty="0">
                <a:solidFill>
                  <a:schemeClr val="tx1"/>
                </a:solidFill>
              </a:rPr>
              <a:t>E: Become Homeless – 1 Money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0D0E5E32-CC69-5E31-FF38-F980A2CC990A}"/>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0D0E5E32-CC69-5E31-FF38-F980A2CC990A}"/>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9944B8C8-9DFB-E835-6A2A-F6A8E5778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330976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7"/>
            <a:ext cx="11430000" cy="1325563"/>
          </a:xfrm>
        </p:spPr>
        <p:txBody>
          <a:bodyPr anchor="t">
            <a:normAutofit/>
          </a:bodyPr>
          <a:lstStyle/>
          <a:p>
            <a:r>
              <a:rPr lang="en-US" sz="3600" dirty="0"/>
              <a:t>Notes before we start…	</a:t>
            </a:r>
          </a:p>
        </p:txBody>
      </p:sp>
      <p:sp>
        <p:nvSpPr>
          <p:cNvPr id="58" name="Slide Number Placeholder 3">
            <a:extLst>
              <a:ext uri="{FF2B5EF4-FFF2-40B4-BE49-F238E27FC236}">
                <a16:creationId xmlns:a16="http://schemas.microsoft.com/office/drawing/2014/main" id="{7A449522-349E-F9FB-F7E3-CC41B7D605F5}"/>
              </a:ext>
            </a:extLst>
          </p:cNvPr>
          <p:cNvSpPr>
            <a:spLocks noGrp="1"/>
          </p:cNvSpPr>
          <p:nvPr>
            <p:ph type="sldNum" sz="quarter" idx="11"/>
          </p:nvPr>
        </p:nvSpPr>
        <p:spPr>
          <a:xfrm>
            <a:off x="9067800" y="6356352"/>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83B7B7A-CDDA-7C44-B1B0-1F1E45567B3B}" type="slidenum">
              <a:rPr kumimoji="0" lang="en-US" sz="9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900" b="1"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3" name="Content Placeholder 2">
            <a:extLst>
              <a:ext uri="{FF2B5EF4-FFF2-40B4-BE49-F238E27FC236}">
                <a16:creationId xmlns:a16="http://schemas.microsoft.com/office/drawing/2014/main" id="{8FA5700D-2593-43DE-AFDE-FEAD1B475CD6}"/>
              </a:ext>
            </a:extLst>
          </p:cNvPr>
          <p:cNvGraphicFramePr>
            <a:graphicFrameLocks noGrp="1"/>
          </p:cNvGraphicFramePr>
          <p:nvPr>
            <p:ph idx="1"/>
          </p:nvPr>
        </p:nvGraphicFramePr>
        <p:xfrm>
          <a:off x="2346585" y="1573244"/>
          <a:ext cx="7498830" cy="412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Object 4">
            <a:extLst>
              <a:ext uri="{FF2B5EF4-FFF2-40B4-BE49-F238E27FC236}">
                <a16:creationId xmlns:a16="http://schemas.microsoft.com/office/drawing/2014/main" id="{B4158ADF-E625-36BE-A9AB-843488BAF645}"/>
              </a:ext>
            </a:extLst>
          </p:cNvPr>
          <p:cNvGraphicFramePr>
            <a:graphicFrameLocks noChangeAspect="1"/>
          </p:cNvGraphicFramePr>
          <p:nvPr/>
        </p:nvGraphicFramePr>
        <p:xfrm>
          <a:off x="11272707" y="5897806"/>
          <a:ext cx="838200" cy="914400"/>
        </p:xfrm>
        <a:graphic>
          <a:graphicData uri="http://schemas.openxmlformats.org/presentationml/2006/ole">
            <mc:AlternateContent xmlns:mc="http://schemas.openxmlformats.org/markup-compatibility/2006">
              <mc:Choice xmlns:v="urn:schemas-microsoft-com:vml" Requires="v">
                <p:oleObj name="Acrobat Document" r:id="rId8" imgW="1990512" imgH="2428566" progId="AcroExch.Document.DC">
                  <p:embed/>
                </p:oleObj>
              </mc:Choice>
              <mc:Fallback>
                <p:oleObj name="Acrobat Document" r:id="rId8" imgW="1990512" imgH="2428566" progId="AcroExch.Document.DC">
                  <p:embed/>
                  <p:pic>
                    <p:nvPicPr>
                      <p:cNvPr id="5" name="Object 4">
                        <a:extLst>
                          <a:ext uri="{FF2B5EF4-FFF2-40B4-BE49-F238E27FC236}">
                            <a16:creationId xmlns:a16="http://schemas.microsoft.com/office/drawing/2014/main" id="{B4158ADF-E625-36BE-A9AB-843488BAF645}"/>
                          </a:ext>
                        </a:extLst>
                      </p:cNvPr>
                      <p:cNvPicPr/>
                      <p:nvPr/>
                    </p:nvPicPr>
                    <p:blipFill>
                      <a:blip r:embed="rId9"/>
                      <a:stretch>
                        <a:fillRect/>
                      </a:stretch>
                    </p:blipFill>
                    <p:spPr>
                      <a:xfrm>
                        <a:off x="11272707" y="5897806"/>
                        <a:ext cx="838200" cy="914400"/>
                      </a:xfrm>
                      <a:prstGeom prst="rect">
                        <a:avLst/>
                      </a:prstGeom>
                    </p:spPr>
                  </p:pic>
                </p:oleObj>
              </mc:Fallback>
            </mc:AlternateContent>
          </a:graphicData>
        </a:graphic>
      </p:graphicFrame>
      <p:pic>
        <p:nvPicPr>
          <p:cNvPr id="3" name="Picture 2" descr="A blue and white logo&#10;&#10;Description automatically generated">
            <a:extLst>
              <a:ext uri="{FF2B5EF4-FFF2-40B4-BE49-F238E27FC236}">
                <a16:creationId xmlns:a16="http://schemas.microsoft.com/office/drawing/2014/main" id="{638FD898-9C9B-67C0-D40C-1B03775482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2210190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22075"/>
            <a:ext cx="11630311" cy="889427"/>
          </a:xfrm>
        </p:spPr>
        <p:txBody>
          <a:bodyPr>
            <a:noAutofit/>
          </a:bodyPr>
          <a:lstStyle/>
          <a:p>
            <a:r>
              <a:rPr lang="en-US" sz="3600" dirty="0"/>
              <a:t>Scenario 3 – </a:t>
            </a:r>
            <a:br>
              <a:rPr lang="en-US" sz="3600" dirty="0"/>
            </a:br>
            <a:r>
              <a:rPr lang="en-US" sz="3600" dirty="0"/>
              <a:t>Only for those who did NOT stay at Jason’s house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Go to Jason’s – No Cost</a:t>
            </a:r>
          </a:p>
          <a:p>
            <a:r>
              <a:rPr lang="en-US" dirty="0">
                <a:solidFill>
                  <a:schemeClr val="tx1"/>
                </a:solidFill>
              </a:rPr>
              <a:t>B: Go to Shelter – 1 Goodwill </a:t>
            </a:r>
          </a:p>
          <a:p>
            <a:r>
              <a:rPr lang="en-US" dirty="0">
                <a:solidFill>
                  <a:schemeClr val="tx1"/>
                </a:solidFill>
              </a:rPr>
              <a:t>C: Go to Aunt’s House – 1 Goodwill</a:t>
            </a:r>
          </a:p>
          <a:p>
            <a:r>
              <a:rPr lang="en-US" dirty="0">
                <a:solidFill>
                  <a:schemeClr val="tx1"/>
                </a:solidFill>
              </a:rPr>
              <a:t>D: Go to Friend’s House – 2 Goodwill</a:t>
            </a:r>
          </a:p>
          <a:p>
            <a:r>
              <a:rPr lang="en-US" dirty="0">
                <a:solidFill>
                  <a:schemeClr val="tx1"/>
                </a:solidFill>
              </a:rPr>
              <a:t>E: Become Homeless – 1 Money </a:t>
            </a:r>
          </a:p>
          <a:p>
            <a:r>
              <a:rPr lang="en-US" dirty="0">
                <a:solidFill>
                  <a:schemeClr val="tx1"/>
                </a:solidFill>
              </a:rPr>
              <a:t>F: Remain at Current Location – No Cost</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3C86FB7D-8A00-FB7E-EE21-8849BE9E7D69}"/>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3C86FB7D-8A00-FB7E-EE21-8849BE9E7D69}"/>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0EA07AC8-F2BE-8545-75B0-63ACE20BE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414393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70137"/>
            <a:ext cx="10382074" cy="889427"/>
          </a:xfrm>
        </p:spPr>
        <p:txBody>
          <a:bodyPr>
            <a:noAutofit/>
          </a:bodyPr>
          <a:lstStyle/>
          <a:p>
            <a:r>
              <a:rPr lang="en-US" sz="3600" dirty="0"/>
              <a:t>Scenario 4 – </a:t>
            </a:r>
            <a:br>
              <a:rPr lang="en-US" sz="3600" dirty="0"/>
            </a:br>
            <a:r>
              <a:rPr lang="en-US" sz="3600" dirty="0"/>
              <a:t>Only for those who are at Jason’s house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Subtract 2 Money Points</a:t>
            </a:r>
          </a:p>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Stay at Jason’s – No Cost</a:t>
            </a:r>
          </a:p>
          <a:p>
            <a:r>
              <a:rPr lang="en-US" dirty="0">
                <a:solidFill>
                  <a:schemeClr val="tx1"/>
                </a:solidFill>
              </a:rPr>
              <a:t>B: Go to Shelter – 1 Goodwill </a:t>
            </a:r>
          </a:p>
          <a:p>
            <a:r>
              <a:rPr lang="en-US" dirty="0">
                <a:solidFill>
                  <a:schemeClr val="tx1"/>
                </a:solidFill>
              </a:rPr>
              <a:t>C: Go to Aunt’s House – 1 Goodwill</a:t>
            </a:r>
          </a:p>
          <a:p>
            <a:r>
              <a:rPr lang="en-US" dirty="0">
                <a:solidFill>
                  <a:schemeClr val="tx1"/>
                </a:solidFill>
              </a:rPr>
              <a:t>D: Go to Friend’s House – 2 Goodwill</a:t>
            </a:r>
          </a:p>
          <a:p>
            <a:r>
              <a:rPr lang="en-US" dirty="0">
                <a:solidFill>
                  <a:schemeClr val="tx1"/>
                </a:solidFill>
              </a:rPr>
              <a:t>E: Become Homeless – 1 Money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3FF7DC13-FC12-6DCD-5783-7A49125F7D46}"/>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3FF7DC13-FC12-6DCD-5783-7A49125F7D46}"/>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EDA2D44E-621B-7F8E-6EE0-5462A60AC8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49846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88" y="776682"/>
            <a:ext cx="8991600" cy="889427"/>
          </a:xfrm>
        </p:spPr>
        <p:txBody>
          <a:bodyPr>
            <a:noAutofit/>
          </a:bodyPr>
          <a:lstStyle/>
          <a:p>
            <a:r>
              <a:rPr lang="en-US" sz="3600" dirty="0"/>
              <a:t>Scenario 5 – </a:t>
            </a:r>
            <a:br>
              <a:rPr lang="en-US" sz="3600" dirty="0"/>
            </a:br>
            <a:r>
              <a:rPr lang="en-US" sz="3600" dirty="0"/>
              <a:t>Only for those at their Friend’s House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Subtract 1 Goodwill</a:t>
            </a:r>
          </a:p>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Go to Jason’s – No Cost</a:t>
            </a:r>
          </a:p>
          <a:p>
            <a:r>
              <a:rPr lang="en-US" dirty="0">
                <a:solidFill>
                  <a:schemeClr val="tx1"/>
                </a:solidFill>
              </a:rPr>
              <a:t>B: Go to Shelter – 1 Goodwill </a:t>
            </a:r>
          </a:p>
          <a:p>
            <a:r>
              <a:rPr lang="en-US" dirty="0">
                <a:solidFill>
                  <a:schemeClr val="tx1"/>
                </a:solidFill>
              </a:rPr>
              <a:t>C: Go to Aunt’s House – 1 Goodwill</a:t>
            </a:r>
          </a:p>
          <a:p>
            <a:r>
              <a:rPr lang="en-US" dirty="0">
                <a:solidFill>
                  <a:schemeClr val="tx1"/>
                </a:solidFill>
              </a:rPr>
              <a:t>D: Become Homeless – 1 Money </a:t>
            </a:r>
          </a:p>
          <a:p>
            <a:r>
              <a:rPr lang="en-US" dirty="0">
                <a:solidFill>
                  <a:schemeClr val="tx1"/>
                </a:solidFill>
              </a:rPr>
              <a:t>E: Remain in Current Location – No Additional Cost</a:t>
            </a:r>
          </a:p>
          <a:p>
            <a:endParaRPr lang="en-US" dirty="0">
              <a:solidFill>
                <a:schemeClr val="tx1"/>
              </a:solidFill>
            </a:endParaRPr>
          </a:p>
        </p:txBody>
      </p:sp>
      <p:graphicFrame>
        <p:nvGraphicFramePr>
          <p:cNvPr id="4" name="Object 3">
            <a:extLst>
              <a:ext uri="{FF2B5EF4-FFF2-40B4-BE49-F238E27FC236}">
                <a16:creationId xmlns:a16="http://schemas.microsoft.com/office/drawing/2014/main" id="{22577704-F611-E1B1-0F87-35E34C9BFEC8}"/>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22577704-F611-E1B1-0F87-35E34C9BFEC8}"/>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278A270D-D174-31A2-36A0-66E0BC8DC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40621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43126"/>
            <a:ext cx="8314856" cy="889427"/>
          </a:xfrm>
        </p:spPr>
        <p:txBody>
          <a:bodyPr>
            <a:noAutofit/>
          </a:bodyPr>
          <a:lstStyle/>
          <a:p>
            <a:r>
              <a:rPr lang="en-US" sz="3600" dirty="0"/>
              <a:t>Scenario 6 – </a:t>
            </a:r>
            <a:br>
              <a:rPr lang="en-US" sz="3600" dirty="0"/>
            </a:br>
            <a:r>
              <a:rPr lang="en-US" sz="3600" dirty="0"/>
              <a:t>Only for those who are homeless</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Go to Jason’s – No Cost</a:t>
            </a:r>
          </a:p>
          <a:p>
            <a:r>
              <a:rPr lang="en-US" dirty="0">
                <a:solidFill>
                  <a:schemeClr val="tx1"/>
                </a:solidFill>
              </a:rPr>
              <a:t>B: Go to Shelter – 1 Goodwill </a:t>
            </a:r>
          </a:p>
          <a:p>
            <a:r>
              <a:rPr lang="en-US" dirty="0">
                <a:solidFill>
                  <a:schemeClr val="tx1"/>
                </a:solidFill>
              </a:rPr>
              <a:t>C: Go to Aunt’s House – 1 Goodwill</a:t>
            </a:r>
          </a:p>
          <a:p>
            <a:r>
              <a:rPr lang="en-US" dirty="0">
                <a:solidFill>
                  <a:schemeClr val="tx1"/>
                </a:solidFill>
              </a:rPr>
              <a:t>D: Go to Friend’s House – 2 Goodwill</a:t>
            </a:r>
          </a:p>
          <a:p>
            <a:r>
              <a:rPr lang="en-US" dirty="0">
                <a:solidFill>
                  <a:schemeClr val="tx1"/>
                </a:solidFill>
              </a:rPr>
              <a:t>E: Remain in Current Location – No Cost</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6D1BC1AD-E681-62A8-1E51-C5C454C9FC9D}"/>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6D1BC1AD-E681-62A8-1E51-C5C454C9FC9D}"/>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D4910AAA-BF7C-E80E-9CBD-329DA2263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207224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43126"/>
            <a:ext cx="8314856" cy="889427"/>
          </a:xfrm>
        </p:spPr>
        <p:txBody>
          <a:bodyPr>
            <a:noAutofit/>
          </a:bodyPr>
          <a:lstStyle/>
          <a:p>
            <a:r>
              <a:rPr lang="en-US" sz="3600" dirty="0"/>
              <a:t>Scenario 7 – </a:t>
            </a:r>
            <a:br>
              <a:rPr lang="en-US" sz="3600" dirty="0"/>
            </a:br>
            <a:r>
              <a:rPr lang="en-US" sz="3600" dirty="0"/>
              <a:t>For everyone who is NOT at Jason’s</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a:t>
            </a:r>
          </a:p>
          <a:p>
            <a:endParaRPr lang="en-US" dirty="0">
              <a:solidFill>
                <a:schemeClr val="tx1"/>
              </a:solidFill>
            </a:endParaRPr>
          </a:p>
          <a:p>
            <a:r>
              <a:rPr lang="en-US" dirty="0">
                <a:solidFill>
                  <a:schemeClr val="tx1"/>
                </a:solidFill>
              </a:rPr>
              <a:t>A: Go to Jason’s – No Cost</a:t>
            </a:r>
          </a:p>
          <a:p>
            <a:r>
              <a:rPr lang="en-US" dirty="0">
                <a:solidFill>
                  <a:schemeClr val="tx1"/>
                </a:solidFill>
              </a:rPr>
              <a:t>B: Go to Shelter – 1 Goodwill </a:t>
            </a:r>
          </a:p>
          <a:p>
            <a:r>
              <a:rPr lang="en-US" dirty="0">
                <a:solidFill>
                  <a:schemeClr val="tx1"/>
                </a:solidFill>
              </a:rPr>
              <a:t>C: Go to Aunt’s House – 1 Goodwill</a:t>
            </a:r>
          </a:p>
          <a:p>
            <a:r>
              <a:rPr lang="en-US" dirty="0">
                <a:solidFill>
                  <a:schemeClr val="tx1"/>
                </a:solidFill>
              </a:rPr>
              <a:t>D: Go to Friend’s House – 2 Goodwill</a:t>
            </a:r>
          </a:p>
          <a:p>
            <a:r>
              <a:rPr lang="en-US" dirty="0">
                <a:solidFill>
                  <a:schemeClr val="tx1"/>
                </a:solidFill>
              </a:rPr>
              <a:t>E: Become Homeless – 1 Money </a:t>
            </a:r>
          </a:p>
          <a:p>
            <a:r>
              <a:rPr lang="en-US" dirty="0">
                <a:solidFill>
                  <a:schemeClr val="tx1"/>
                </a:solidFill>
              </a:rPr>
              <a:t>F: Remain in Current Location – No Cost</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50E37891-A9FF-A7B3-79E1-49205D5FFE90}"/>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50E37891-A9FF-A7B3-79E1-49205D5FFE90}"/>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8E36A64D-9788-FFAF-4094-86135A43FA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38403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659545"/>
            <a:ext cx="8314856" cy="889427"/>
          </a:xfrm>
        </p:spPr>
        <p:txBody>
          <a:bodyPr>
            <a:noAutofit/>
          </a:bodyPr>
          <a:lstStyle/>
          <a:p>
            <a:r>
              <a:rPr lang="en-US" sz="3600" dirty="0"/>
              <a:t>Scenario 8 – </a:t>
            </a:r>
            <a:br>
              <a:rPr lang="en-US" sz="3600" dirty="0"/>
            </a:br>
            <a:r>
              <a:rPr lang="en-US" sz="3600" dirty="0"/>
              <a:t>Only for those at Jason’s House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Stay at Jason’s – No Cost</a:t>
            </a:r>
          </a:p>
          <a:p>
            <a:r>
              <a:rPr lang="en-US" dirty="0">
                <a:solidFill>
                  <a:schemeClr val="tx1"/>
                </a:solidFill>
              </a:rPr>
              <a:t>B: Go to Shelter – 1 Goodwill </a:t>
            </a:r>
          </a:p>
          <a:p>
            <a:r>
              <a:rPr lang="en-US" dirty="0">
                <a:solidFill>
                  <a:schemeClr val="tx1"/>
                </a:solidFill>
              </a:rPr>
              <a:t>C: Go to Aunt’s House – 1 Goodwill</a:t>
            </a:r>
          </a:p>
          <a:p>
            <a:r>
              <a:rPr lang="en-US" dirty="0">
                <a:solidFill>
                  <a:schemeClr val="tx1"/>
                </a:solidFill>
              </a:rPr>
              <a:t>D: Go to Friend’s House – 2 Goodwill</a:t>
            </a:r>
          </a:p>
          <a:p>
            <a:r>
              <a:rPr lang="en-US" dirty="0">
                <a:solidFill>
                  <a:schemeClr val="tx1"/>
                </a:solidFill>
              </a:rPr>
              <a:t>E: Become Homeless – 1 Money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D8E50B54-43E1-9082-BA51-063BAC6A82C4}"/>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D8E50B54-43E1-9082-BA51-063BAC6A82C4}"/>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8B36D64D-3C14-F8EE-26AF-2CB950DA2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151655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59904"/>
            <a:ext cx="8314856" cy="889427"/>
          </a:xfrm>
        </p:spPr>
        <p:txBody>
          <a:bodyPr>
            <a:noAutofit/>
          </a:bodyPr>
          <a:lstStyle/>
          <a:p>
            <a:r>
              <a:rPr lang="en-US" sz="3600" dirty="0"/>
              <a:t>Scenario 9 – </a:t>
            </a:r>
            <a:br>
              <a:rPr lang="en-US" sz="3600" dirty="0"/>
            </a:br>
            <a:r>
              <a:rPr lang="en-US" sz="3600" dirty="0"/>
              <a:t>Only for those at Jason’s House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Stay at Jason’s – No Cost</a:t>
            </a:r>
          </a:p>
          <a:p>
            <a:r>
              <a:rPr lang="en-US" dirty="0">
                <a:solidFill>
                  <a:schemeClr val="tx1"/>
                </a:solidFill>
              </a:rPr>
              <a:t>B: Go to Shelter – 1 Goodwill </a:t>
            </a:r>
          </a:p>
          <a:p>
            <a:r>
              <a:rPr lang="en-US" dirty="0">
                <a:solidFill>
                  <a:schemeClr val="tx1"/>
                </a:solidFill>
              </a:rPr>
              <a:t>C: Go to Aunt’s House – 1 Goodwill</a:t>
            </a:r>
          </a:p>
          <a:p>
            <a:r>
              <a:rPr lang="en-US" dirty="0">
                <a:solidFill>
                  <a:schemeClr val="tx1"/>
                </a:solidFill>
              </a:rPr>
              <a:t>D: Go to Friend’s House – 2 Goodwill</a:t>
            </a:r>
          </a:p>
          <a:p>
            <a:r>
              <a:rPr lang="en-US" dirty="0">
                <a:solidFill>
                  <a:schemeClr val="tx1"/>
                </a:solidFill>
              </a:rPr>
              <a:t>E: Become Homeless – 1 Money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E81EAB0E-2E3E-19D7-8D91-CC3C06D6F757}"/>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E81EAB0E-2E3E-19D7-8D91-CC3C06D6F757}"/>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1FFCB62F-D10E-311B-D682-1FEEBD742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11199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69" y="734950"/>
            <a:ext cx="9020437" cy="889427"/>
          </a:xfrm>
        </p:spPr>
        <p:txBody>
          <a:bodyPr>
            <a:noAutofit/>
          </a:bodyPr>
          <a:lstStyle/>
          <a:p>
            <a:r>
              <a:rPr lang="en-US" sz="3600" dirty="0"/>
              <a:t>Scenario 10 – </a:t>
            </a:r>
            <a:br>
              <a:rPr lang="en-US" sz="3600" dirty="0"/>
            </a:br>
            <a:r>
              <a:rPr lang="en-US" sz="3600" dirty="0"/>
              <a:t>Only for those at your Aunt’s House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Go to Jason’s – No Cost</a:t>
            </a:r>
          </a:p>
          <a:p>
            <a:r>
              <a:rPr lang="en-US" dirty="0">
                <a:solidFill>
                  <a:schemeClr val="tx1"/>
                </a:solidFill>
              </a:rPr>
              <a:t>B:  Go to Shelter – 1 Goodwill </a:t>
            </a:r>
          </a:p>
          <a:p>
            <a:r>
              <a:rPr lang="en-US" dirty="0">
                <a:solidFill>
                  <a:schemeClr val="tx1"/>
                </a:solidFill>
              </a:rPr>
              <a:t>C:  Go to Friend’s House – 2 Goodwill</a:t>
            </a:r>
          </a:p>
          <a:p>
            <a:r>
              <a:rPr lang="en-US" dirty="0">
                <a:solidFill>
                  <a:schemeClr val="tx1"/>
                </a:solidFill>
              </a:rPr>
              <a:t>D:  Become Homeless – 1 Money </a:t>
            </a:r>
          </a:p>
          <a:p>
            <a:r>
              <a:rPr lang="en-US" dirty="0">
                <a:solidFill>
                  <a:schemeClr val="tx1"/>
                </a:solidFill>
              </a:rPr>
              <a:t>E:  Remain in Current Location – 1 Goodwill and 1 Money to help with groceries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7BF13DDF-1D33-708E-D8ED-AC2634BC4C7C}"/>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7BF13DDF-1D33-708E-D8ED-AC2634BC4C7C}"/>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92CEF283-FCCD-0B5E-9470-B368D571F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20979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659545"/>
            <a:ext cx="8314856" cy="889427"/>
          </a:xfrm>
        </p:spPr>
        <p:txBody>
          <a:bodyPr>
            <a:noAutofit/>
          </a:bodyPr>
          <a:lstStyle/>
          <a:p>
            <a:r>
              <a:rPr lang="en-US" sz="3600" dirty="0"/>
              <a:t>Scenario 11 – </a:t>
            </a:r>
            <a:br>
              <a:rPr lang="en-US" sz="3600" dirty="0"/>
            </a:br>
            <a:r>
              <a:rPr lang="en-US" sz="3600" dirty="0"/>
              <a:t>For those only at the shelter </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Go to Jason’s – No Cost</a:t>
            </a:r>
          </a:p>
          <a:p>
            <a:r>
              <a:rPr lang="en-US" dirty="0">
                <a:solidFill>
                  <a:schemeClr val="tx1"/>
                </a:solidFill>
              </a:rPr>
              <a:t>B: Go to Aunt’s House – 1 Goodwill</a:t>
            </a:r>
          </a:p>
          <a:p>
            <a:r>
              <a:rPr lang="en-US" dirty="0">
                <a:solidFill>
                  <a:schemeClr val="tx1"/>
                </a:solidFill>
              </a:rPr>
              <a:t>C: Go to Friend’s House – 2 Goodwill</a:t>
            </a:r>
          </a:p>
          <a:p>
            <a:r>
              <a:rPr lang="en-US" dirty="0">
                <a:solidFill>
                  <a:schemeClr val="tx1"/>
                </a:solidFill>
              </a:rPr>
              <a:t>D: Become Homeless – 1 Money </a:t>
            </a:r>
          </a:p>
          <a:p>
            <a:r>
              <a:rPr lang="en-US" dirty="0">
                <a:solidFill>
                  <a:schemeClr val="tx1"/>
                </a:solidFill>
              </a:rPr>
              <a:t>E: Remain in Current Location – No Cost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40B5A1E5-B69C-25A7-26E0-D812F51EC82F}"/>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40B5A1E5-B69C-25A7-26E0-D812F51EC82F}"/>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1703D1D5-0702-3EEB-A37D-F60DA94D2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76715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1" y="718269"/>
            <a:ext cx="9848850" cy="889427"/>
          </a:xfrm>
        </p:spPr>
        <p:txBody>
          <a:bodyPr>
            <a:noAutofit/>
          </a:bodyPr>
          <a:lstStyle/>
          <a:p>
            <a:r>
              <a:rPr lang="en-US" sz="3600" dirty="0"/>
              <a:t>Scenario 12 – </a:t>
            </a:r>
            <a:br>
              <a:rPr lang="en-US" sz="3600" dirty="0"/>
            </a:br>
            <a:r>
              <a:rPr lang="en-US" sz="3600" dirty="0"/>
              <a:t>For everyone because life is unexpected </a:t>
            </a:r>
          </a:p>
        </p:txBody>
      </p:sp>
      <p:sp>
        <p:nvSpPr>
          <p:cNvPr id="4"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If you cannot afford your current location, you must move to a different location you can afford. </a:t>
            </a:r>
          </a:p>
          <a:p>
            <a:endParaRPr lang="en-US" dirty="0">
              <a:solidFill>
                <a:schemeClr val="tx1"/>
              </a:solidFill>
            </a:endParaRPr>
          </a:p>
          <a:p>
            <a:r>
              <a:rPr lang="en-US" dirty="0">
                <a:solidFill>
                  <a:schemeClr val="tx1"/>
                </a:solidFill>
              </a:rPr>
              <a:t>A: Jason’s – No Cost</a:t>
            </a:r>
          </a:p>
          <a:p>
            <a:r>
              <a:rPr lang="en-US" dirty="0">
                <a:solidFill>
                  <a:schemeClr val="tx1"/>
                </a:solidFill>
              </a:rPr>
              <a:t>B: Shelter – 1 Goodwill </a:t>
            </a:r>
          </a:p>
          <a:p>
            <a:r>
              <a:rPr lang="en-US" dirty="0">
                <a:solidFill>
                  <a:schemeClr val="tx1"/>
                </a:solidFill>
              </a:rPr>
              <a:t>C: Aunt’s House – 1 Goodwill</a:t>
            </a:r>
          </a:p>
          <a:p>
            <a:r>
              <a:rPr lang="en-US" dirty="0">
                <a:solidFill>
                  <a:schemeClr val="tx1"/>
                </a:solidFill>
              </a:rPr>
              <a:t>D: Friend’s House – 2 Goodwill</a:t>
            </a:r>
          </a:p>
          <a:p>
            <a:r>
              <a:rPr lang="en-US" dirty="0">
                <a:solidFill>
                  <a:schemeClr val="tx1"/>
                </a:solidFill>
              </a:rPr>
              <a:t>E: Homelessness – 1 Money</a:t>
            </a:r>
          </a:p>
          <a:p>
            <a:endParaRPr lang="en-US" dirty="0">
              <a:solidFill>
                <a:schemeClr val="tx1"/>
              </a:solidFill>
            </a:endParaRPr>
          </a:p>
          <a:p>
            <a:endParaRPr lang="en-US" dirty="0">
              <a:solidFill>
                <a:schemeClr val="tx1"/>
              </a:solidFill>
            </a:endParaRPr>
          </a:p>
        </p:txBody>
      </p:sp>
      <p:graphicFrame>
        <p:nvGraphicFramePr>
          <p:cNvPr id="3" name="Object 2">
            <a:extLst>
              <a:ext uri="{FF2B5EF4-FFF2-40B4-BE49-F238E27FC236}">
                <a16:creationId xmlns:a16="http://schemas.microsoft.com/office/drawing/2014/main" id="{B876BEB2-5727-C12D-CC43-94D0EAB27D87}"/>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3" name="Object 2">
                        <a:extLst>
                          <a:ext uri="{FF2B5EF4-FFF2-40B4-BE49-F238E27FC236}">
                            <a16:creationId xmlns:a16="http://schemas.microsoft.com/office/drawing/2014/main" id="{B876BEB2-5727-C12D-CC43-94D0EAB27D87}"/>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9C748D1C-FEA9-3AE2-8F27-5A6255C9F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313603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581401" y="2743200"/>
            <a:ext cx="5826719" cy="1646302"/>
          </a:xfrm>
        </p:spPr>
        <p:txBody>
          <a:bodyPr/>
          <a:lstStyle/>
          <a:p>
            <a:pPr algn="l"/>
            <a:r>
              <a:rPr lang="en-US" sz="4000" i="1" dirty="0">
                <a:solidFill>
                  <a:srgbClr val="002060"/>
                </a:solidFill>
              </a:rPr>
              <a:t>Overview of Federal and State Laws</a:t>
            </a:r>
          </a:p>
        </p:txBody>
      </p:sp>
      <p:graphicFrame>
        <p:nvGraphicFramePr>
          <p:cNvPr id="2" name="Object 1">
            <a:extLst>
              <a:ext uri="{FF2B5EF4-FFF2-40B4-BE49-F238E27FC236}">
                <a16:creationId xmlns:a16="http://schemas.microsoft.com/office/drawing/2014/main" id="{E539AF63-A1E9-1718-28A8-DB35C015C9EC}"/>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2" name="Object 1">
                        <a:extLst>
                          <a:ext uri="{FF2B5EF4-FFF2-40B4-BE49-F238E27FC236}">
                            <a16:creationId xmlns:a16="http://schemas.microsoft.com/office/drawing/2014/main" id="{E539AF63-A1E9-1718-28A8-DB35C015C9EC}"/>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5" name="Picture 4" descr="A blue and white logo&#10;&#10;Description automatically generated">
            <a:extLst>
              <a:ext uri="{FF2B5EF4-FFF2-40B4-BE49-F238E27FC236}">
                <a16:creationId xmlns:a16="http://schemas.microsoft.com/office/drawing/2014/main" id="{05486D29-D71E-E82E-97CE-C64F036D42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681479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72621"/>
            <a:ext cx="8314856" cy="889427"/>
          </a:xfrm>
        </p:spPr>
        <p:txBody>
          <a:bodyPr>
            <a:noAutofit/>
          </a:bodyPr>
          <a:lstStyle/>
          <a:p>
            <a:r>
              <a:rPr lang="en-US" sz="3600" dirty="0"/>
              <a:t>Scenario 13 – </a:t>
            </a:r>
            <a:br>
              <a:rPr lang="en-US" sz="3600" dirty="0"/>
            </a:br>
            <a:r>
              <a:rPr lang="en-US" sz="3600" dirty="0"/>
              <a:t>For those at your friend’s house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Jason’s – No Cost</a:t>
            </a:r>
          </a:p>
          <a:p>
            <a:r>
              <a:rPr lang="en-US" dirty="0">
                <a:solidFill>
                  <a:schemeClr val="tx1"/>
                </a:solidFill>
              </a:rPr>
              <a:t>B: Shelter – 1 Goodwill </a:t>
            </a:r>
          </a:p>
          <a:p>
            <a:r>
              <a:rPr lang="en-US" dirty="0">
                <a:solidFill>
                  <a:schemeClr val="tx1"/>
                </a:solidFill>
              </a:rPr>
              <a:t>C: Aunt’s House – 1 Goodwill</a:t>
            </a:r>
          </a:p>
          <a:p>
            <a:r>
              <a:rPr lang="en-US" strike="dblStrike" dirty="0">
                <a:solidFill>
                  <a:schemeClr val="tx1"/>
                </a:solidFill>
              </a:rPr>
              <a:t>D: Friend’s House – 2 Goodwill</a:t>
            </a:r>
          </a:p>
          <a:p>
            <a:r>
              <a:rPr lang="en-US" dirty="0">
                <a:solidFill>
                  <a:schemeClr val="tx1"/>
                </a:solidFill>
              </a:rPr>
              <a:t>E: Homelessness – 1 Money </a:t>
            </a:r>
          </a:p>
          <a:p>
            <a:endParaRPr lang="en-US" dirty="0">
              <a:solidFill>
                <a:schemeClr val="tx1"/>
              </a:solidFill>
            </a:endParaRPr>
          </a:p>
          <a:p>
            <a:endParaRPr lang="en-US" dirty="0">
              <a:solidFill>
                <a:schemeClr val="tx1"/>
              </a:solidFill>
            </a:endParaRPr>
          </a:p>
        </p:txBody>
      </p:sp>
      <p:grpSp>
        <p:nvGrpSpPr>
          <p:cNvPr id="5" name="Group 4"/>
          <p:cNvGrpSpPr/>
          <p:nvPr/>
        </p:nvGrpSpPr>
        <p:grpSpPr>
          <a:xfrm>
            <a:off x="3538646" y="3843557"/>
            <a:ext cx="3677085" cy="646331"/>
            <a:chOff x="3657600" y="4608285"/>
            <a:chExt cx="3677085" cy="646331"/>
          </a:xfrm>
        </p:grpSpPr>
        <p:sp>
          <p:nvSpPr>
            <p:cNvPr id="4" name="TextBox 3"/>
            <p:cNvSpPr txBox="1"/>
            <p:nvPr/>
          </p:nvSpPr>
          <p:spPr>
            <a:xfrm>
              <a:off x="4620513" y="4608285"/>
              <a:ext cx="2714172" cy="64633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F36"/>
                  </a:solidFill>
                  <a:effectLst/>
                  <a:uLnTx/>
                  <a:uFillTx/>
                  <a:latin typeface="Source Sans Pro"/>
                  <a:ea typeface="+mn-ea"/>
                  <a:cs typeface="+mn-cs"/>
                </a:rPr>
                <a:t>Your Friend’s House Is No Longer An Option </a:t>
              </a:r>
            </a:p>
          </p:txBody>
        </p:sp>
        <p:cxnSp>
          <p:nvCxnSpPr>
            <p:cNvPr id="6" name="Straight Arrow Connector 5"/>
            <p:cNvCxnSpPr/>
            <p:nvPr/>
          </p:nvCxnSpPr>
          <p:spPr>
            <a:xfrm flipH="1">
              <a:off x="3657600" y="5050971"/>
              <a:ext cx="962914" cy="4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7" name="Object 6">
            <a:extLst>
              <a:ext uri="{FF2B5EF4-FFF2-40B4-BE49-F238E27FC236}">
                <a16:creationId xmlns:a16="http://schemas.microsoft.com/office/drawing/2014/main" id="{2DBBA368-F824-6B7D-23F5-3B7FE1A8AC7D}"/>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7" name="Object 6">
                        <a:extLst>
                          <a:ext uri="{FF2B5EF4-FFF2-40B4-BE49-F238E27FC236}">
                            <a16:creationId xmlns:a16="http://schemas.microsoft.com/office/drawing/2014/main" id="{2DBBA368-F824-6B7D-23F5-3B7FE1A8AC7D}"/>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9" name="Picture 8" descr="A blue and white logo&#10;&#10;Description automatically generated">
            <a:extLst>
              <a:ext uri="{FF2B5EF4-FFF2-40B4-BE49-F238E27FC236}">
                <a16:creationId xmlns:a16="http://schemas.microsoft.com/office/drawing/2014/main" id="{095B799F-7F24-038A-ED41-5C57B1C97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64744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21" y="827326"/>
            <a:ext cx="8314856" cy="889427"/>
          </a:xfrm>
        </p:spPr>
        <p:txBody>
          <a:bodyPr>
            <a:noAutofit/>
          </a:bodyPr>
          <a:lstStyle/>
          <a:p>
            <a:r>
              <a:rPr lang="en-US" sz="3600" dirty="0"/>
              <a:t>Scenario 14 – </a:t>
            </a:r>
            <a:br>
              <a:rPr lang="en-US" sz="3600" dirty="0"/>
            </a:br>
            <a:r>
              <a:rPr lang="en-US" sz="3600" dirty="0"/>
              <a:t>For those who are homeless </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Subtract half of your remaining money. </a:t>
            </a:r>
          </a:p>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Jason’s – No Cost</a:t>
            </a:r>
          </a:p>
          <a:p>
            <a:r>
              <a:rPr lang="en-US" dirty="0">
                <a:solidFill>
                  <a:schemeClr val="tx1"/>
                </a:solidFill>
              </a:rPr>
              <a:t>B: Shelter – 1 Goodwill </a:t>
            </a:r>
          </a:p>
          <a:p>
            <a:r>
              <a:rPr lang="en-US" dirty="0">
                <a:solidFill>
                  <a:schemeClr val="tx1"/>
                </a:solidFill>
              </a:rPr>
              <a:t>C: Aunt’s House – 1 Goodwill</a:t>
            </a:r>
          </a:p>
          <a:p>
            <a:r>
              <a:rPr lang="en-US" dirty="0">
                <a:solidFill>
                  <a:schemeClr val="tx1"/>
                </a:solidFill>
              </a:rPr>
              <a:t>D: Homelessness – 1 Money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D9BA43ED-2F29-00FE-5C13-229E493E18FD}"/>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D9BA43ED-2F29-00FE-5C13-229E493E18FD}"/>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BC5B47ED-3361-7DBA-0558-434FAD2F8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20606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85381"/>
            <a:ext cx="8314856" cy="889427"/>
          </a:xfrm>
        </p:spPr>
        <p:txBody>
          <a:bodyPr>
            <a:noAutofit/>
          </a:bodyPr>
          <a:lstStyle/>
          <a:p>
            <a:r>
              <a:rPr lang="en-US" sz="3600" dirty="0"/>
              <a:t>Scenario 15 – </a:t>
            </a:r>
            <a:br>
              <a:rPr lang="en-US" sz="3600" dirty="0"/>
            </a:br>
            <a:r>
              <a:rPr lang="en-US" sz="3600" dirty="0"/>
              <a:t>For Everyone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choose to engage in commercial sex? </a:t>
            </a:r>
          </a:p>
          <a:p>
            <a:endParaRPr lang="en-US" dirty="0">
              <a:solidFill>
                <a:schemeClr val="tx1"/>
              </a:solidFill>
            </a:endParaRPr>
          </a:p>
          <a:p>
            <a:r>
              <a:rPr lang="en-US" dirty="0">
                <a:solidFill>
                  <a:schemeClr val="tx1"/>
                </a:solidFill>
              </a:rPr>
              <a:t>A: Yes – Gain 2 Money Points</a:t>
            </a:r>
          </a:p>
          <a:p>
            <a:r>
              <a:rPr lang="en-US" dirty="0">
                <a:solidFill>
                  <a:schemeClr val="tx1"/>
                </a:solidFill>
              </a:rPr>
              <a:t>B: No – No change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8A1A4B8A-277F-2D85-0AC4-5797036C4A01}"/>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8A1A4B8A-277F-2D85-0AC4-5797036C4A01}"/>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052D2E75-13FC-246F-40F3-424B85ACE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392562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93673"/>
            <a:ext cx="11707535" cy="889427"/>
          </a:xfrm>
        </p:spPr>
        <p:txBody>
          <a:bodyPr>
            <a:noAutofit/>
          </a:bodyPr>
          <a:lstStyle/>
          <a:p>
            <a:r>
              <a:rPr lang="en-US" sz="3600" dirty="0"/>
              <a:t>Scenario 16 – </a:t>
            </a:r>
            <a:br>
              <a:rPr lang="en-US" sz="3600" dirty="0"/>
            </a:br>
            <a:r>
              <a:rPr lang="en-US" sz="3600" dirty="0"/>
              <a:t>For those who chose to engage in commercial sex</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Lose all remaining money. </a:t>
            </a:r>
          </a:p>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Remain at Jason’s – No Cost</a:t>
            </a:r>
          </a:p>
          <a:p>
            <a:r>
              <a:rPr lang="en-US" dirty="0">
                <a:solidFill>
                  <a:schemeClr val="tx1"/>
                </a:solidFill>
              </a:rPr>
              <a:t>B: Shelter – 1 Goodwill </a:t>
            </a:r>
          </a:p>
          <a:p>
            <a:r>
              <a:rPr lang="en-US" dirty="0">
                <a:solidFill>
                  <a:schemeClr val="tx1"/>
                </a:solidFill>
              </a:rPr>
              <a:t>C: Aunt’s House – 1 Goodwill</a:t>
            </a:r>
          </a:p>
          <a:p>
            <a:r>
              <a:rPr lang="en-US" dirty="0">
                <a:solidFill>
                  <a:schemeClr val="tx1"/>
                </a:solidFill>
              </a:rPr>
              <a:t>D: Become Homeless – 1 Money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D22F303B-F2F4-1F59-1877-6AEC8B61A8CF}"/>
              </a:ext>
            </a:extLst>
          </p:cNvPr>
          <p:cNvGraphicFramePr>
            <a:graphicFrameLocks noChangeAspect="1"/>
          </p:cNvGraphicFramePr>
          <p:nvPr/>
        </p:nvGraphicFramePr>
        <p:xfrm>
          <a:off x="11250336"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D22F303B-F2F4-1F59-1877-6AEC8B61A8CF}"/>
                          </a:ext>
                        </a:extLst>
                      </p:cNvPr>
                      <p:cNvPicPr/>
                      <p:nvPr/>
                    </p:nvPicPr>
                    <p:blipFill>
                      <a:blip r:embed="rId4"/>
                      <a:stretch>
                        <a:fillRect/>
                      </a:stretch>
                    </p:blipFill>
                    <p:spPr>
                      <a:xfrm>
                        <a:off x="11250336"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4780D76F-AA52-694B-EB96-25BEC7CA5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19418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03170"/>
            <a:ext cx="8314856" cy="889427"/>
          </a:xfrm>
        </p:spPr>
        <p:txBody>
          <a:bodyPr>
            <a:noAutofit/>
          </a:bodyPr>
          <a:lstStyle/>
          <a:p>
            <a:r>
              <a:rPr lang="en-US" sz="3600" dirty="0"/>
              <a:t>Scenario 17 – </a:t>
            </a:r>
            <a:br>
              <a:rPr lang="en-US" sz="3600" dirty="0"/>
            </a:br>
            <a:r>
              <a:rPr lang="en-US" sz="3600" dirty="0"/>
              <a:t>For those who are at the shelter </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Lose 2 money points. </a:t>
            </a:r>
          </a:p>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Stay at Jason’s – No Cost</a:t>
            </a:r>
          </a:p>
          <a:p>
            <a:r>
              <a:rPr lang="en-US" strike="dblStrike" dirty="0">
                <a:solidFill>
                  <a:schemeClr val="tx1"/>
                </a:solidFill>
              </a:rPr>
              <a:t>B: Go to Shelter – 1 Goodwill </a:t>
            </a:r>
          </a:p>
          <a:p>
            <a:r>
              <a:rPr lang="en-US" dirty="0">
                <a:solidFill>
                  <a:schemeClr val="tx1"/>
                </a:solidFill>
              </a:rPr>
              <a:t>C: Go to Aunt’s House – 1 Goodwill</a:t>
            </a:r>
          </a:p>
          <a:p>
            <a:r>
              <a:rPr lang="en-US" dirty="0">
                <a:solidFill>
                  <a:schemeClr val="tx1"/>
                </a:solidFill>
              </a:rPr>
              <a:t>D: Become Homeless – 1 Money </a:t>
            </a:r>
          </a:p>
          <a:p>
            <a:endParaRPr lang="en-US" dirty="0">
              <a:solidFill>
                <a:schemeClr val="tx1"/>
              </a:solidFill>
            </a:endParaRPr>
          </a:p>
          <a:p>
            <a:endParaRPr lang="en-US" dirty="0">
              <a:solidFill>
                <a:schemeClr val="tx1"/>
              </a:solidFill>
            </a:endParaRPr>
          </a:p>
        </p:txBody>
      </p:sp>
      <p:grpSp>
        <p:nvGrpSpPr>
          <p:cNvPr id="5" name="Group 4"/>
          <p:cNvGrpSpPr/>
          <p:nvPr/>
        </p:nvGrpSpPr>
        <p:grpSpPr>
          <a:xfrm>
            <a:off x="3538033" y="3538757"/>
            <a:ext cx="3626087" cy="646331"/>
            <a:chOff x="3681856" y="4085770"/>
            <a:chExt cx="3626087" cy="646331"/>
          </a:xfrm>
        </p:grpSpPr>
        <p:sp>
          <p:nvSpPr>
            <p:cNvPr id="4" name="TextBox 3"/>
            <p:cNvSpPr txBox="1"/>
            <p:nvPr/>
          </p:nvSpPr>
          <p:spPr>
            <a:xfrm>
              <a:off x="4593771" y="4085770"/>
              <a:ext cx="2714172" cy="646331"/>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F36"/>
                  </a:solidFill>
                  <a:effectLst/>
                  <a:uLnTx/>
                  <a:uFillTx/>
                  <a:latin typeface="Source Sans Pro"/>
                  <a:ea typeface="+mn-ea"/>
                  <a:cs typeface="+mn-cs"/>
                </a:rPr>
                <a:t>The Shelter Is No Longer An Option </a:t>
              </a:r>
            </a:p>
          </p:txBody>
        </p:sp>
        <p:cxnSp>
          <p:nvCxnSpPr>
            <p:cNvPr id="6" name="Straight Arrow Connector 5"/>
            <p:cNvCxnSpPr/>
            <p:nvPr/>
          </p:nvCxnSpPr>
          <p:spPr>
            <a:xfrm flipH="1">
              <a:off x="3681856" y="4484914"/>
              <a:ext cx="911915" cy="21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7" name="Object 6">
            <a:extLst>
              <a:ext uri="{FF2B5EF4-FFF2-40B4-BE49-F238E27FC236}">
                <a16:creationId xmlns:a16="http://schemas.microsoft.com/office/drawing/2014/main" id="{5977606C-7B49-40F8-C1CA-4058713AA227}"/>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7" name="Object 6">
                        <a:extLst>
                          <a:ext uri="{FF2B5EF4-FFF2-40B4-BE49-F238E27FC236}">
                            <a16:creationId xmlns:a16="http://schemas.microsoft.com/office/drawing/2014/main" id="{5977606C-7B49-40F8-C1CA-4058713AA227}"/>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9" name="Picture 8" descr="A blue and white logo&#10;&#10;Description automatically generated">
            <a:extLst>
              <a:ext uri="{FF2B5EF4-FFF2-40B4-BE49-F238E27FC236}">
                <a16:creationId xmlns:a16="http://schemas.microsoft.com/office/drawing/2014/main" id="{A9EDD577-FFFA-9028-600C-DA56586DA8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151791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85071"/>
            <a:ext cx="8314856" cy="889427"/>
          </a:xfrm>
        </p:spPr>
        <p:txBody>
          <a:bodyPr>
            <a:noAutofit/>
          </a:bodyPr>
          <a:lstStyle/>
          <a:p>
            <a:r>
              <a:rPr lang="en-US" sz="3600" dirty="0"/>
              <a:t>Scenario 18 – </a:t>
            </a:r>
            <a:br>
              <a:rPr lang="en-US" sz="3600" dirty="0"/>
            </a:br>
            <a:r>
              <a:rPr lang="en-US" sz="3600" dirty="0"/>
              <a:t>For those at your Aunt’s house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Go to Jason’s – No Cost</a:t>
            </a:r>
          </a:p>
          <a:p>
            <a:r>
              <a:rPr lang="en-US" dirty="0">
                <a:solidFill>
                  <a:schemeClr val="tx1"/>
                </a:solidFill>
              </a:rPr>
              <a:t>B: Stay at Aunt’s House – 1 Goodwill</a:t>
            </a:r>
          </a:p>
          <a:p>
            <a:r>
              <a:rPr lang="en-US" dirty="0">
                <a:solidFill>
                  <a:schemeClr val="tx1"/>
                </a:solidFill>
              </a:rPr>
              <a:t>C: Become Homeless – 1 Money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0AAB227F-4204-83F2-0051-C36936E48CD5}"/>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0AAB227F-4204-83F2-0051-C36936E48CD5}"/>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68C9A13F-0E74-D3C7-5F26-BF230D996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5660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51825"/>
            <a:ext cx="9557333" cy="889427"/>
          </a:xfrm>
        </p:spPr>
        <p:txBody>
          <a:bodyPr>
            <a:noAutofit/>
          </a:bodyPr>
          <a:lstStyle/>
          <a:p>
            <a:r>
              <a:rPr lang="en-US" sz="3600" dirty="0"/>
              <a:t>Scenario 19 – </a:t>
            </a:r>
            <a:br>
              <a:rPr lang="en-US" sz="3600" dirty="0"/>
            </a:br>
            <a:r>
              <a:rPr lang="en-US" sz="3600" dirty="0"/>
              <a:t>For everyone because life is unexpected </a:t>
            </a:r>
          </a:p>
        </p:txBody>
      </p:sp>
      <p:sp>
        <p:nvSpPr>
          <p:cNvPr id="6"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If you cannot afford your current location, you must move to a different location you can afford. </a:t>
            </a:r>
          </a:p>
          <a:p>
            <a:endParaRPr lang="en-US" dirty="0">
              <a:solidFill>
                <a:schemeClr val="tx1"/>
              </a:solidFill>
            </a:endParaRPr>
          </a:p>
          <a:p>
            <a:r>
              <a:rPr lang="en-US" dirty="0">
                <a:solidFill>
                  <a:schemeClr val="tx1"/>
                </a:solidFill>
              </a:rPr>
              <a:t>A: Jason’s – No Cost</a:t>
            </a:r>
          </a:p>
          <a:p>
            <a:r>
              <a:rPr lang="en-US" dirty="0">
                <a:solidFill>
                  <a:schemeClr val="tx1"/>
                </a:solidFill>
              </a:rPr>
              <a:t>B: Aunt’s House – 1 Goodwill</a:t>
            </a:r>
          </a:p>
          <a:p>
            <a:r>
              <a:rPr lang="en-US" dirty="0">
                <a:solidFill>
                  <a:schemeClr val="tx1"/>
                </a:solidFill>
              </a:rPr>
              <a:t>C: Homelessness – 1 Money </a:t>
            </a:r>
          </a:p>
          <a:p>
            <a:endParaRPr lang="en-US" dirty="0">
              <a:solidFill>
                <a:schemeClr val="tx1"/>
              </a:solidFill>
            </a:endParaRPr>
          </a:p>
          <a:p>
            <a:endParaRPr lang="en-US" dirty="0">
              <a:solidFill>
                <a:schemeClr val="tx1"/>
              </a:solidFill>
            </a:endParaRPr>
          </a:p>
        </p:txBody>
      </p:sp>
      <p:graphicFrame>
        <p:nvGraphicFramePr>
          <p:cNvPr id="3" name="Object 2">
            <a:extLst>
              <a:ext uri="{FF2B5EF4-FFF2-40B4-BE49-F238E27FC236}">
                <a16:creationId xmlns:a16="http://schemas.microsoft.com/office/drawing/2014/main" id="{DD3D6A14-9B58-FCD9-2700-5F0941BF8C89}"/>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3" name="Object 2">
                        <a:extLst>
                          <a:ext uri="{FF2B5EF4-FFF2-40B4-BE49-F238E27FC236}">
                            <a16:creationId xmlns:a16="http://schemas.microsoft.com/office/drawing/2014/main" id="{DD3D6A14-9B58-FCD9-2700-5F0941BF8C89}"/>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5" name="Picture 4" descr="A blue and white logo&#10;&#10;Description automatically generated">
            <a:extLst>
              <a:ext uri="{FF2B5EF4-FFF2-40B4-BE49-F238E27FC236}">
                <a16:creationId xmlns:a16="http://schemas.microsoft.com/office/drawing/2014/main" id="{3B791A5A-B025-4C44-E870-87D702C526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25107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76992"/>
            <a:ext cx="8314856" cy="889427"/>
          </a:xfrm>
        </p:spPr>
        <p:txBody>
          <a:bodyPr>
            <a:noAutofit/>
          </a:bodyPr>
          <a:lstStyle/>
          <a:p>
            <a:r>
              <a:rPr lang="en-US" sz="3600" dirty="0"/>
              <a:t>Scenario 20 – </a:t>
            </a:r>
            <a:br>
              <a:rPr lang="en-US" sz="3600" dirty="0"/>
            </a:br>
            <a:r>
              <a:rPr lang="en-US" sz="3600" dirty="0"/>
              <a:t>For those at your Aunt’s house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Go to Jason’s House – No Cost</a:t>
            </a:r>
          </a:p>
          <a:p>
            <a:r>
              <a:rPr lang="en-US" dirty="0">
                <a:solidFill>
                  <a:schemeClr val="tx1"/>
                </a:solidFill>
              </a:rPr>
              <a:t>B: Become Homeless – 1 Money</a:t>
            </a:r>
          </a:p>
          <a:p>
            <a:r>
              <a:rPr lang="en-US" dirty="0">
                <a:solidFill>
                  <a:schemeClr val="tx1"/>
                </a:solidFill>
              </a:rPr>
              <a:t>C: Remain at Current Location – No Cost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35A1277A-1222-398A-238A-078D5B32FA39}"/>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35A1277A-1222-398A-238A-078D5B32FA39}"/>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BBA027BB-9A67-2455-A6DF-15C4DF7054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670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735436"/>
            <a:ext cx="8314856" cy="889427"/>
          </a:xfrm>
        </p:spPr>
        <p:txBody>
          <a:bodyPr>
            <a:noAutofit/>
          </a:bodyPr>
          <a:lstStyle/>
          <a:p>
            <a:r>
              <a:rPr lang="en-US" sz="3600" dirty="0"/>
              <a:t>Scenario 21 – </a:t>
            </a:r>
            <a:br>
              <a:rPr lang="en-US" sz="3600" dirty="0"/>
            </a:br>
            <a:r>
              <a:rPr lang="en-US" sz="3600" dirty="0"/>
              <a:t>To Everyone</a:t>
            </a:r>
          </a:p>
        </p:txBody>
      </p:sp>
      <p:sp>
        <p:nvSpPr>
          <p:cNvPr id="3" name="Conten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a:solidFill>
                  <a:schemeClr val="tx1"/>
                </a:solidFill>
              </a:rPr>
              <a:t>Do you stay or do you go? </a:t>
            </a:r>
          </a:p>
          <a:p>
            <a:endParaRPr lang="en-US" dirty="0">
              <a:solidFill>
                <a:schemeClr val="tx1"/>
              </a:solidFill>
            </a:endParaRPr>
          </a:p>
          <a:p>
            <a:r>
              <a:rPr lang="en-US" dirty="0">
                <a:solidFill>
                  <a:schemeClr val="tx1"/>
                </a:solidFill>
              </a:rPr>
              <a:t>A: Jason’s House – No Cost</a:t>
            </a:r>
          </a:p>
          <a:p>
            <a:r>
              <a:rPr lang="en-US" dirty="0">
                <a:solidFill>
                  <a:schemeClr val="tx1"/>
                </a:solidFill>
              </a:rPr>
              <a:t>B: Aunt’s House – 1 Goodwill</a:t>
            </a:r>
          </a:p>
          <a:p>
            <a:r>
              <a:rPr lang="en-US" dirty="0">
                <a:solidFill>
                  <a:schemeClr val="tx1"/>
                </a:solidFill>
              </a:rPr>
              <a:t>C: Homelessness – 1 Money </a:t>
            </a:r>
          </a:p>
          <a:p>
            <a:endParaRPr lang="en-US" dirty="0">
              <a:solidFill>
                <a:schemeClr val="tx1"/>
              </a:solidFill>
            </a:endParaRPr>
          </a:p>
          <a:p>
            <a:endParaRPr lang="en-US" dirty="0">
              <a:solidFill>
                <a:schemeClr val="tx1"/>
              </a:solidFill>
            </a:endParaRPr>
          </a:p>
        </p:txBody>
      </p:sp>
      <p:graphicFrame>
        <p:nvGraphicFramePr>
          <p:cNvPr id="4" name="Object 3">
            <a:extLst>
              <a:ext uri="{FF2B5EF4-FFF2-40B4-BE49-F238E27FC236}">
                <a16:creationId xmlns:a16="http://schemas.microsoft.com/office/drawing/2014/main" id="{3ACF75B7-6939-8C39-B55C-802B77710D4E}"/>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3ACF75B7-6939-8C39-B55C-802B77710D4E}"/>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A88D2120-C39F-53C8-2626-4E4BD10E2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317590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people with speech bubbles">
            <a:extLst>
              <a:ext uri="{FF2B5EF4-FFF2-40B4-BE49-F238E27FC236}">
                <a16:creationId xmlns:a16="http://schemas.microsoft.com/office/drawing/2014/main" id="{76A63ACF-247A-6B7C-4B4A-4AC17231B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782" y="0"/>
            <a:ext cx="5129218" cy="6858000"/>
          </a:xfrm>
          <a:prstGeom prst="rect">
            <a:avLst/>
          </a:prstGeom>
        </p:spPr>
      </p:pic>
      <p:sp>
        <p:nvSpPr>
          <p:cNvPr id="2" name="Title 1"/>
          <p:cNvSpPr>
            <a:spLocks noGrp="1"/>
          </p:cNvSpPr>
          <p:nvPr>
            <p:ph type="title"/>
          </p:nvPr>
        </p:nvSpPr>
        <p:spPr>
          <a:xfrm>
            <a:off x="1733551" y="990601"/>
            <a:ext cx="3981450" cy="889427"/>
          </a:xfrm>
        </p:spPr>
        <p:txBody>
          <a:bodyPr anchor="t">
            <a:normAutofit/>
          </a:bodyPr>
          <a:lstStyle/>
          <a:p>
            <a:r>
              <a:rPr lang="en-US" sz="3600" dirty="0"/>
              <a:t>Activity</a:t>
            </a:r>
            <a:r>
              <a:rPr lang="en-US" dirty="0"/>
              <a:t> </a:t>
            </a:r>
            <a:r>
              <a:rPr lang="en-US" sz="3600" dirty="0"/>
              <a:t>Debrief</a:t>
            </a:r>
            <a:r>
              <a:rPr lang="en-US" dirty="0"/>
              <a:t> </a:t>
            </a:r>
          </a:p>
        </p:txBody>
      </p:sp>
      <p:sp>
        <p:nvSpPr>
          <p:cNvPr id="5" name="Content Placeholder 4">
            <a:extLst>
              <a:ext uri="{FF2B5EF4-FFF2-40B4-BE49-F238E27FC236}">
                <a16:creationId xmlns:a16="http://schemas.microsoft.com/office/drawing/2014/main" id="{C1EE9970-8960-487C-96AB-07E575000BA6}"/>
              </a:ext>
            </a:extLst>
          </p:cNvPr>
          <p:cNvSpPr>
            <a:spLocks noGrp="1"/>
          </p:cNvSpPr>
          <p:nvPr>
            <p:ph type="body" idx="1"/>
          </p:nvPr>
        </p:nvSpPr>
        <p:spPr>
          <a:xfrm>
            <a:off x="1809751" y="2230133"/>
            <a:ext cx="3829050" cy="3523609"/>
          </a:xfrm>
        </p:spPr>
        <p:txBody>
          <a:bodyPr>
            <a:noAutofit/>
          </a:bodyPr>
          <a:lstStyle/>
          <a:p>
            <a:pPr marL="342900" indent="-342900" defTabSz="457200">
              <a:spcBef>
                <a:spcPts val="1000"/>
              </a:spcBef>
              <a:buClr>
                <a:srgbClr val="C00000"/>
              </a:buClr>
              <a:buSzPct val="80000"/>
              <a:buFont typeface="Arial" panose="020B0604020202020204" pitchFamily="34" charset="0"/>
              <a:buChar char="•"/>
            </a:pPr>
            <a:r>
              <a:rPr lang="en-US" sz="2000" dirty="0"/>
              <a:t>How did it feel to make those choices?</a:t>
            </a:r>
          </a:p>
          <a:p>
            <a:pPr marL="342900" indent="-342900" defTabSz="457200">
              <a:spcBef>
                <a:spcPts val="1000"/>
              </a:spcBef>
              <a:buClr>
                <a:srgbClr val="C00000"/>
              </a:buClr>
              <a:buSzPct val="80000"/>
              <a:buFont typeface="Arial" panose="020B0604020202020204" pitchFamily="34" charset="0"/>
              <a:buChar char="•"/>
            </a:pPr>
            <a:r>
              <a:rPr lang="en-US" sz="2000" dirty="0"/>
              <a:t>Why was the exercise conducted in silence?</a:t>
            </a:r>
          </a:p>
          <a:p>
            <a:pPr marL="342900" indent="-342900" defTabSz="457200">
              <a:spcBef>
                <a:spcPts val="1000"/>
              </a:spcBef>
              <a:buClr>
                <a:srgbClr val="C00000"/>
              </a:buClr>
              <a:buSzPct val="80000"/>
              <a:buFont typeface="Arial" panose="020B0604020202020204" pitchFamily="34" charset="0"/>
              <a:buChar char="•"/>
            </a:pPr>
            <a:r>
              <a:rPr lang="en-US" sz="2000" dirty="0"/>
              <a:t>What factored into your decisions to stay or go?</a:t>
            </a:r>
          </a:p>
          <a:p>
            <a:pPr marL="342900" indent="-342900" defTabSz="457200">
              <a:spcBef>
                <a:spcPts val="1000"/>
              </a:spcBef>
              <a:buClr>
                <a:srgbClr val="C00000"/>
              </a:buClr>
              <a:buSzPct val="80000"/>
              <a:buFont typeface="Arial" panose="020B0604020202020204" pitchFamily="34" charset="0"/>
              <a:buChar char="•"/>
            </a:pPr>
            <a:r>
              <a:rPr lang="en-US" sz="2000" dirty="0"/>
              <a:t>What kinds of resources could your agency offer someone like Aliyah?</a:t>
            </a:r>
          </a:p>
        </p:txBody>
      </p:sp>
      <p:graphicFrame>
        <p:nvGraphicFramePr>
          <p:cNvPr id="3" name="Object 2">
            <a:extLst>
              <a:ext uri="{FF2B5EF4-FFF2-40B4-BE49-F238E27FC236}">
                <a16:creationId xmlns:a16="http://schemas.microsoft.com/office/drawing/2014/main" id="{FD0EFE5B-0F5F-0F5E-21EB-3266332FBBF1}"/>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4" imgW="1990512" imgH="2428566" progId="AcroExch.Document.DC">
                  <p:embed/>
                </p:oleObj>
              </mc:Choice>
              <mc:Fallback>
                <p:oleObj name="Acrobat Document" r:id="rId4" imgW="1990512" imgH="2428566" progId="AcroExch.Document.DC">
                  <p:embed/>
                  <p:pic>
                    <p:nvPicPr>
                      <p:cNvPr id="3" name="Object 2">
                        <a:extLst>
                          <a:ext uri="{FF2B5EF4-FFF2-40B4-BE49-F238E27FC236}">
                            <a16:creationId xmlns:a16="http://schemas.microsoft.com/office/drawing/2014/main" id="{FD0EFE5B-0F5F-0F5E-21EB-3266332FBBF1}"/>
                          </a:ext>
                        </a:extLst>
                      </p:cNvPr>
                      <p:cNvPicPr/>
                      <p:nvPr/>
                    </p:nvPicPr>
                    <p:blipFill>
                      <a:blip r:embed="rId5"/>
                      <a:stretch>
                        <a:fillRect/>
                      </a:stretch>
                    </p:blipFill>
                    <p:spPr>
                      <a:xfrm>
                        <a:off x="11353800" y="5943600"/>
                        <a:ext cx="838200" cy="914400"/>
                      </a:xfrm>
                      <a:prstGeom prst="rect">
                        <a:avLst/>
                      </a:prstGeom>
                    </p:spPr>
                  </p:pic>
                </p:oleObj>
              </mc:Fallback>
            </mc:AlternateContent>
          </a:graphicData>
        </a:graphic>
      </p:graphicFrame>
      <p:pic>
        <p:nvPicPr>
          <p:cNvPr id="7" name="Picture 6" descr="A blue and white logo&#10;&#10;Description automatically generated">
            <a:extLst>
              <a:ext uri="{FF2B5EF4-FFF2-40B4-BE49-F238E27FC236}">
                <a16:creationId xmlns:a16="http://schemas.microsoft.com/office/drawing/2014/main" id="{EA806188-7C71-DA15-214E-E9BC89A16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17533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820481"/>
            <a:ext cx="9467850" cy="982861"/>
          </a:xfrm>
        </p:spPr>
        <p:txBody>
          <a:bodyPr>
            <a:normAutofit fontScale="90000"/>
          </a:bodyPr>
          <a:lstStyle/>
          <a:p>
            <a:r>
              <a:rPr lang="en-US" sz="4000" dirty="0"/>
              <a:t>Federal Legal Definition of Trafficking</a:t>
            </a:r>
          </a:p>
        </p:txBody>
      </p:sp>
      <p:sp>
        <p:nvSpPr>
          <p:cNvPr id="3" name="Content Placeholder 2"/>
          <p:cNvSpPr>
            <a:spLocks noGrp="1"/>
          </p:cNvSpPr>
          <p:nvPr>
            <p:ph type="body" sz="quarter" idx="12"/>
          </p:nvPr>
        </p:nvSpPr>
        <p:spPr/>
        <p:txBody>
          <a:bodyPr/>
          <a:lstStyle/>
          <a:p>
            <a:endParaRPr lang="en-US" dirty="0"/>
          </a:p>
          <a:p>
            <a:pPr marL="114300" indent="0">
              <a:buNone/>
            </a:pPr>
            <a:endParaRPr lang="en-US" dirty="0"/>
          </a:p>
          <a:p>
            <a:pPr algn="r"/>
            <a:endParaRPr lang="en-US" dirty="0"/>
          </a:p>
          <a:p>
            <a:pPr lvl="1" algn="r"/>
            <a:endParaRPr lang="en-US" dirty="0"/>
          </a:p>
        </p:txBody>
      </p:sp>
      <p:sp>
        <p:nvSpPr>
          <p:cNvPr id="4" name="Rectangle 3"/>
          <p:cNvSpPr/>
          <p:nvPr/>
        </p:nvSpPr>
        <p:spPr>
          <a:xfrm>
            <a:off x="2559503" y="1905001"/>
            <a:ext cx="693420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A2F36"/>
                </a:solidFill>
                <a:effectLst/>
                <a:uLnTx/>
                <a:uFillTx/>
                <a:latin typeface="Source Sans Pro"/>
                <a:ea typeface="+mn-ea"/>
                <a:cs typeface="+mn-cs"/>
              </a:rPr>
              <a:t>As defined in the Trafficking Victims Protection Act (TVPA) of 2000, the legal definition of “severe forms of trafficking in persons”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A2F36"/>
              </a:solidFill>
              <a:effectLst/>
              <a:uLnTx/>
              <a:uFillTx/>
              <a:latin typeface="Source Sans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en-US" sz="1800" b="1" i="0" u="none" strike="noStrike" kern="1200" cap="none" spc="0" normalizeH="0" baseline="0" noProof="0" dirty="0">
                <a:ln>
                  <a:noFill/>
                </a:ln>
                <a:solidFill>
                  <a:srgbClr val="C12637"/>
                </a:solidFill>
                <a:effectLst/>
                <a:uLnTx/>
                <a:uFillTx/>
                <a:latin typeface="Source Sans Pro"/>
                <a:ea typeface="+mn-ea"/>
                <a:cs typeface="+mn-cs"/>
              </a:rPr>
              <a:t>sex trafficking </a:t>
            </a:r>
            <a:r>
              <a:rPr kumimoji="0" lang="en-US" sz="1800" b="0" i="0" u="none" strike="noStrike" kern="1200" cap="none" spc="0" normalizeH="0" baseline="0" noProof="0" dirty="0">
                <a:ln>
                  <a:noFill/>
                </a:ln>
                <a:solidFill>
                  <a:srgbClr val="2A2F36"/>
                </a:solidFill>
                <a:effectLst/>
                <a:uLnTx/>
                <a:uFillTx/>
                <a:latin typeface="Source Sans Pro"/>
                <a:ea typeface="+mn-ea"/>
                <a:cs typeface="+mn-cs"/>
              </a:rPr>
              <a:t>in which a commercial sex act is induced by force, fraud, or coercion, or in which the person induced to perform such an act has not attained 18 years of 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A2F36"/>
                </a:solidFill>
                <a:effectLst/>
                <a:uLnTx/>
                <a:uFillTx/>
                <a:latin typeface="Source Sans Pro"/>
                <a:ea typeface="+mn-ea"/>
                <a:cs typeface="+mn-cs"/>
              </a:rPr>
              <a:t>          -from 22 USC § 7102 (9)(A)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2A2F36"/>
                </a:solidFill>
                <a:effectLst/>
                <a:uLnTx/>
                <a:uFillTx/>
                <a:latin typeface="Source Sans Pro"/>
                <a:ea typeface="+mn-ea"/>
                <a:cs typeface="+mn-cs"/>
              </a:rPr>
              <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F36"/>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A2F36"/>
                </a:solidFill>
                <a:effectLst/>
                <a:uLnTx/>
                <a:uFillTx/>
                <a:latin typeface="Source Sans Pro"/>
                <a:ea typeface="+mn-ea"/>
                <a:cs typeface="+mn-cs"/>
              </a:rPr>
              <a:t>b)   </a:t>
            </a:r>
            <a:r>
              <a:rPr kumimoji="0" lang="en-US" sz="1800" b="0" i="0" u="none" strike="noStrike" kern="1200" cap="none" spc="0" normalizeH="0" baseline="0" noProof="0" dirty="0">
                <a:ln>
                  <a:noFill/>
                </a:ln>
                <a:solidFill>
                  <a:srgbClr val="2A2F36"/>
                </a:solidFill>
                <a:effectLst/>
                <a:uLnTx/>
                <a:uFillTx/>
                <a:latin typeface="Source Sans Pro"/>
                <a:ea typeface="+mn-ea"/>
                <a:cs typeface="+mn-cs"/>
              </a:rPr>
              <a:t>the recruitment, harboring, transportation, provision, 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F36"/>
                </a:solidFill>
                <a:effectLst/>
                <a:uLnTx/>
                <a:uFillTx/>
                <a:latin typeface="Source Sans Pro"/>
                <a:ea typeface="+mn-ea"/>
                <a:cs typeface="+mn-cs"/>
              </a:rPr>
              <a:t>      obtaining of a person for </a:t>
            </a:r>
            <a:r>
              <a:rPr kumimoji="0" lang="en-US" sz="1800" b="1" i="0" u="none" strike="noStrike" kern="1200" cap="none" spc="0" normalizeH="0" baseline="0" noProof="0" dirty="0">
                <a:ln>
                  <a:noFill/>
                </a:ln>
                <a:solidFill>
                  <a:srgbClr val="C12637"/>
                </a:solidFill>
                <a:effectLst/>
                <a:uLnTx/>
                <a:uFillTx/>
                <a:latin typeface="Source Sans Pro"/>
                <a:ea typeface="+mn-ea"/>
                <a:cs typeface="+mn-cs"/>
              </a:rPr>
              <a:t>labor or services</a:t>
            </a:r>
            <a:r>
              <a:rPr kumimoji="0" lang="en-US" sz="1800" b="0" i="0" u="none" strike="noStrike" kern="1200" cap="none" spc="0" normalizeH="0" baseline="0" noProof="0" dirty="0">
                <a:ln>
                  <a:noFill/>
                </a:ln>
                <a:solidFill>
                  <a:srgbClr val="2A2F36"/>
                </a:solidFill>
                <a:effectLst/>
                <a:uLnTx/>
                <a:uFillTx/>
                <a:latin typeface="Source Sans Pro"/>
                <a:ea typeface="+mn-ea"/>
                <a:cs typeface="+mn-cs"/>
              </a:rPr>
              <a:t>, through the 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F36"/>
                </a:solidFill>
                <a:effectLst/>
                <a:uLnTx/>
                <a:uFillTx/>
                <a:latin typeface="Source Sans Pro"/>
                <a:ea typeface="+mn-ea"/>
                <a:cs typeface="+mn-cs"/>
              </a:rPr>
              <a:t>      of force, fraud or coercion for the purpose of subjection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F36"/>
                </a:solidFill>
                <a:effectLst/>
                <a:uLnTx/>
                <a:uFillTx/>
                <a:latin typeface="Source Sans Pro"/>
                <a:ea typeface="+mn-ea"/>
                <a:cs typeface="+mn-cs"/>
              </a:rPr>
              <a:t>      involuntary servitude, peonage, debt bondage, or slavery.</a:t>
            </a:r>
            <a:r>
              <a:rPr kumimoji="0" lang="en-US" sz="1400" b="0" i="0" u="none" strike="noStrike" kern="1200" cap="none" spc="0" normalizeH="0" baseline="0" noProof="0" dirty="0">
                <a:ln>
                  <a:noFill/>
                </a:ln>
                <a:solidFill>
                  <a:srgbClr val="2A2F36"/>
                </a:solidFill>
                <a:effectLst/>
                <a:uLnTx/>
                <a:uFillTx/>
                <a:latin typeface="Source Sans Pr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A2F36"/>
                </a:solidFill>
                <a:effectLst/>
                <a:uLnTx/>
                <a:uFillTx/>
                <a:latin typeface="Source Sans Pro"/>
                <a:ea typeface="+mn-ea"/>
                <a:cs typeface="+mn-cs"/>
              </a:rPr>
              <a:t>        -from 22 USC § 7102 (9)(B)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F36"/>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A2F36"/>
                </a:solidFill>
                <a:effectLst/>
                <a:uLnTx/>
                <a:uFillTx/>
                <a:latin typeface="Source Sans Pro"/>
                <a:ea typeface="+mn-ea"/>
                <a:cs typeface="+mn-cs"/>
              </a:rPr>
              <a:t>-The TVPA of 2000 was the first comprehensive federal law to address trafficking in persons. The TVPA was reauthorized in 2003, 2005, 2008, 2013, and 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F36"/>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A2F36"/>
              </a:solidFill>
              <a:effectLst/>
              <a:uLnTx/>
              <a:uFillTx/>
              <a:latin typeface="Source Sans Pro"/>
              <a:ea typeface="+mn-ea"/>
              <a:cs typeface="+mn-cs"/>
            </a:endParaRPr>
          </a:p>
        </p:txBody>
      </p:sp>
      <p:graphicFrame>
        <p:nvGraphicFramePr>
          <p:cNvPr id="5" name="Object 4">
            <a:extLst>
              <a:ext uri="{FF2B5EF4-FFF2-40B4-BE49-F238E27FC236}">
                <a16:creationId xmlns:a16="http://schemas.microsoft.com/office/drawing/2014/main" id="{E9FF7E01-3472-F23B-6FCF-D2ED82012181}"/>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5" name="Object 4">
                        <a:extLst>
                          <a:ext uri="{FF2B5EF4-FFF2-40B4-BE49-F238E27FC236}">
                            <a16:creationId xmlns:a16="http://schemas.microsoft.com/office/drawing/2014/main" id="{E9FF7E01-3472-F23B-6FCF-D2ED82012181}"/>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7" name="Picture 6" descr="A blue and white logo&#10;&#10;Description automatically generated">
            <a:extLst>
              <a:ext uri="{FF2B5EF4-FFF2-40B4-BE49-F238E27FC236}">
                <a16:creationId xmlns:a16="http://schemas.microsoft.com/office/drawing/2014/main" id="{BEACA351-93C8-1DF2-2154-EA668515E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3042707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1926654" y="361719"/>
            <a:ext cx="8338689" cy="1121871"/>
          </a:xfrm>
        </p:spPr>
        <p:txBody>
          <a:bodyPr anchor="ctr">
            <a:noAutofit/>
          </a:bodyPr>
          <a:lstStyle/>
          <a:p>
            <a:pPr algn="ctr"/>
            <a:r>
              <a:rPr lang="en-US" sz="4000" b="0" dirty="0">
                <a:latin typeface="+mj-lt"/>
              </a:rPr>
              <a:t>ODYS Statewide Collaboration</a:t>
            </a:r>
          </a:p>
        </p:txBody>
      </p:sp>
      <p:graphicFrame>
        <p:nvGraphicFramePr>
          <p:cNvPr id="3" name="Content Placeholder 10">
            <a:extLst>
              <a:ext uri="{FF2B5EF4-FFF2-40B4-BE49-F238E27FC236}">
                <a16:creationId xmlns:a16="http://schemas.microsoft.com/office/drawing/2014/main" id="{3C91C4E3-1E23-A1E9-ECB3-89DF7CBDF94D}"/>
              </a:ext>
            </a:extLst>
          </p:cNvPr>
          <p:cNvGraphicFramePr>
            <a:graphicFrameLocks/>
          </p:cNvGraphicFramePr>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lue and white logo&#10;&#10;Description automatically generated">
            <a:extLst>
              <a:ext uri="{FF2B5EF4-FFF2-40B4-BE49-F238E27FC236}">
                <a16:creationId xmlns:a16="http://schemas.microsoft.com/office/drawing/2014/main" id="{734A4442-D459-7E63-0D88-5904929726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graphicFrame>
        <p:nvGraphicFramePr>
          <p:cNvPr id="5" name="Object 4">
            <a:extLst>
              <a:ext uri="{FF2B5EF4-FFF2-40B4-BE49-F238E27FC236}">
                <a16:creationId xmlns:a16="http://schemas.microsoft.com/office/drawing/2014/main" id="{050301E7-C2BF-1606-8A38-A16AC266DD20}"/>
              </a:ext>
            </a:extLst>
          </p:cNvPr>
          <p:cNvGraphicFramePr>
            <a:graphicFrameLocks noChangeAspect="1"/>
          </p:cNvGraphicFramePr>
          <p:nvPr/>
        </p:nvGraphicFramePr>
        <p:xfrm>
          <a:off x="11275570" y="5858258"/>
          <a:ext cx="916430" cy="999742"/>
        </p:xfrm>
        <a:graphic>
          <a:graphicData uri="http://schemas.openxmlformats.org/presentationml/2006/ole">
            <mc:AlternateContent xmlns:mc="http://schemas.openxmlformats.org/markup-compatibility/2006">
              <mc:Choice xmlns:v="urn:schemas-microsoft-com:vml" Requires="v">
                <p:oleObj name="Acrobat Document" r:id="rId9" imgW="1990512" imgH="2428566" progId="AcroExch.Document.DC">
                  <p:embed/>
                </p:oleObj>
              </mc:Choice>
              <mc:Fallback>
                <p:oleObj name="Acrobat Document" r:id="rId9" imgW="1990512" imgH="2428566" progId="AcroExch.Document.DC">
                  <p:embed/>
                  <p:pic>
                    <p:nvPicPr>
                      <p:cNvPr id="5" name="Object 4">
                        <a:extLst>
                          <a:ext uri="{FF2B5EF4-FFF2-40B4-BE49-F238E27FC236}">
                            <a16:creationId xmlns:a16="http://schemas.microsoft.com/office/drawing/2014/main" id="{050301E7-C2BF-1606-8A38-A16AC266DD20}"/>
                          </a:ext>
                        </a:extLst>
                      </p:cNvPr>
                      <p:cNvPicPr/>
                      <p:nvPr/>
                    </p:nvPicPr>
                    <p:blipFill>
                      <a:blip r:embed="rId10"/>
                      <a:stretch>
                        <a:fillRect/>
                      </a:stretch>
                    </p:blipFill>
                    <p:spPr>
                      <a:xfrm>
                        <a:off x="11275570" y="5858258"/>
                        <a:ext cx="916430" cy="999742"/>
                      </a:xfrm>
                      <a:prstGeom prst="rect">
                        <a:avLst/>
                      </a:prstGeom>
                    </p:spPr>
                  </p:pic>
                </p:oleObj>
              </mc:Fallback>
            </mc:AlternateContent>
          </a:graphicData>
        </a:graphic>
      </p:graphicFrame>
    </p:spTree>
    <p:extLst>
      <p:ext uri="{BB962C8B-B14F-4D97-AF65-F5344CB8AC3E}">
        <p14:creationId xmlns:p14="http://schemas.microsoft.com/office/powerpoint/2010/main" val="3615102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1B7372-DF11-B87B-ED4E-2F3F41C49E75}"/>
              </a:ext>
            </a:extLst>
          </p:cNvPr>
          <p:cNvSpPr>
            <a:spLocks noGrp="1"/>
          </p:cNvSpPr>
          <p:nvPr>
            <p:ph type="sldNum" sz="quarter" idx="11"/>
          </p:nvPr>
        </p:nvSpPr>
        <p:spPr/>
        <p:txBody>
          <a:bodyPr/>
          <a:lstStyle/>
          <a:p>
            <a:fld id="{383B7B7A-CDDA-7C44-B1B0-1F1E45567B3B}" type="slidenum">
              <a:rPr lang="en-US" smtClean="0"/>
              <a:pPr/>
              <a:t>41</a:t>
            </a:fld>
            <a:endParaRPr lang="en-US"/>
          </a:p>
        </p:txBody>
      </p:sp>
      <p:sp>
        <p:nvSpPr>
          <p:cNvPr id="5" name="Rectangle 2">
            <a:extLst>
              <a:ext uri="{FF2B5EF4-FFF2-40B4-BE49-F238E27FC236}">
                <a16:creationId xmlns:a16="http://schemas.microsoft.com/office/drawing/2014/main" id="{5B8EC4D7-48C4-24DF-3708-DDEC6A291FA4}"/>
              </a:ext>
            </a:extLst>
          </p:cNvPr>
          <p:cNvSpPr>
            <a:spLocks noChangeArrowheads="1"/>
          </p:cNvSpPr>
          <p:nvPr/>
        </p:nvSpPr>
        <p:spPr bwMode="auto">
          <a:xfrm>
            <a:off x="208721" y="767361"/>
            <a:ext cx="1122459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600" b="1" dirty="0">
                <a:latin typeface="Calibri Light" panose="020F0302020204030204" pitchFamily="34" charset="0"/>
                <a:cs typeface="Calibri Light" panose="020F0302020204030204" pitchFamily="34" charset="0"/>
              </a:rPr>
              <a:t>Workshop Evaluation: </a:t>
            </a:r>
            <a:endParaRPr kumimoji="0" lang="en-US" altLang="en-US" sz="36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descr="Qr code&#10;&#10;Description automatically generated">
            <a:extLst>
              <a:ext uri="{FF2B5EF4-FFF2-40B4-BE49-F238E27FC236}">
                <a16:creationId xmlns:a16="http://schemas.microsoft.com/office/drawing/2014/main" id="{8ADF479E-8E68-0711-F644-491BECA0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2088257"/>
            <a:ext cx="3240156" cy="32401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CEB7C01D-81DF-464D-330F-0FBF638BD870}"/>
              </a:ext>
            </a:extLst>
          </p:cNvPr>
          <p:cNvSpPr>
            <a:spLocks noChangeArrowheads="1"/>
          </p:cNvSpPr>
          <p:nvPr/>
        </p:nvSpPr>
        <p:spPr bwMode="auto">
          <a:xfrm>
            <a:off x="586409" y="41290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23473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1959" y="1076627"/>
            <a:ext cx="2671361" cy="721693"/>
          </a:xfrm>
        </p:spPr>
        <p:txBody>
          <a:bodyPr/>
          <a:lstStyle/>
          <a:p>
            <a:r>
              <a:rPr lang="en-US" sz="4000" dirty="0">
                <a:solidFill>
                  <a:srgbClr val="002060"/>
                </a:solidFill>
              </a:rPr>
              <a:t>Questions?</a:t>
            </a:r>
          </a:p>
        </p:txBody>
      </p:sp>
      <p:sp>
        <p:nvSpPr>
          <p:cNvPr id="5" name="TextBox 4"/>
          <p:cNvSpPr txBox="1"/>
          <p:nvPr/>
        </p:nvSpPr>
        <p:spPr>
          <a:xfrm>
            <a:off x="2286000" y="2127025"/>
            <a:ext cx="7631566" cy="43011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ource Sans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mn-cs"/>
              </a:rPr>
              <a:t>Chelsea Gaffey, LSW </a:t>
            </a:r>
            <a:r>
              <a:rPr kumimoji="0" lang="en-US" sz="2000" b="0" i="1" u="none" strike="noStrike" kern="1200" cap="none" spc="0" normalizeH="0" baseline="0" noProof="0" dirty="0">
                <a:ln>
                  <a:noFill/>
                </a:ln>
                <a:solidFill>
                  <a:prstClr val="black"/>
                </a:solidFill>
                <a:effectLst/>
                <a:uLnTx/>
                <a:uFillTx/>
                <a:ea typeface="+mn-ea"/>
                <a:cs typeface="+mn-cs"/>
              </a:rPr>
              <a:t>– Juvenile Justice Human Trafficking Liaison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ea typeface="+mn-ea"/>
                <a:cs typeface="+mn-cs"/>
              </a:rPr>
              <a:t> Ohio Department of Youth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mn-cs"/>
                <a:hlinkClick r:id="rId3"/>
              </a:rPr>
              <a:t>Chelsea.gaffey@dys.ohio.gov</a:t>
            </a:r>
            <a:endParaRPr kumimoji="0" lang="en-US" sz="20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endParaRPr>
          </a:p>
          <a:p>
            <a:pPr algn="ctr">
              <a:defRPr/>
            </a:pPr>
            <a:r>
              <a:rPr lang="en-US" sz="2000" dirty="0">
                <a:solidFill>
                  <a:prstClr val="black"/>
                </a:solidFill>
              </a:rPr>
              <a:t>Anna Travis, Ph.D.- </a:t>
            </a:r>
            <a:r>
              <a:rPr lang="en-US" sz="2000" i="1" dirty="0">
                <a:solidFill>
                  <a:prstClr val="black"/>
                </a:solidFill>
              </a:rPr>
              <a:t>Safe Harbor Coordinator- Delaware County Probate/Juvenile Court</a:t>
            </a:r>
          </a:p>
          <a:p>
            <a:pPr algn="ctr">
              <a:defRPr/>
            </a:pPr>
            <a:r>
              <a:rPr lang="en-US" sz="2000" dirty="0">
                <a:solidFill>
                  <a:prstClr val="black"/>
                </a:solidFill>
                <a:hlinkClick r:id="rId4"/>
              </a:rPr>
              <a:t>AMTravis@co.Delaware.oh.us</a:t>
            </a:r>
            <a:endParaRPr lang="en-US" sz="2000" dirty="0">
              <a:solidFill>
                <a:prstClr val="black"/>
              </a:solidFill>
            </a:endParaRPr>
          </a:p>
          <a:p>
            <a:pPr algn="ctr">
              <a:defRPr/>
            </a:pPr>
            <a:endParaRPr lang="en-US" sz="2000" dirty="0"/>
          </a:p>
          <a:p>
            <a:pPr algn="ctr"/>
            <a:r>
              <a:rPr lang="en-US" sz="2000" dirty="0">
                <a:solidFill>
                  <a:prstClr val="black"/>
                </a:solidFill>
              </a:rPr>
              <a:t>Jodi Stanton- </a:t>
            </a:r>
            <a:r>
              <a:rPr lang="en-US" sz="2000" i="1" dirty="0">
                <a:solidFill>
                  <a:prstClr val="black"/>
                </a:solidFill>
              </a:rPr>
              <a:t>Safe Harbor/Anti-Human Trafficking Coordinator- Hamilton County Juvenile Court</a:t>
            </a:r>
            <a:endParaRPr lang="en-US" sz="2000" dirty="0">
              <a:solidFill>
                <a:prstClr val="black"/>
              </a:solidFill>
            </a:endParaRPr>
          </a:p>
          <a:p>
            <a:pPr algn="ctr"/>
            <a:r>
              <a:rPr lang="en-US" sz="2000" dirty="0">
                <a:hlinkClick r:id="rId5"/>
              </a:rPr>
              <a:t>jstanton@juvcourt.Hamilton-co.org</a:t>
            </a:r>
            <a:endParaRPr lang="en-US" sz="2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Source Sans Pro"/>
              <a:ea typeface="+mn-ea"/>
              <a:cs typeface="+mn-cs"/>
            </a:endParaRPr>
          </a:p>
        </p:txBody>
      </p:sp>
      <p:graphicFrame>
        <p:nvGraphicFramePr>
          <p:cNvPr id="3" name="Object 2">
            <a:extLst>
              <a:ext uri="{FF2B5EF4-FFF2-40B4-BE49-F238E27FC236}">
                <a16:creationId xmlns:a16="http://schemas.microsoft.com/office/drawing/2014/main" id="{A7D7D037-2E3D-AE2F-A006-5CC36980B3BA}"/>
              </a:ext>
            </a:extLst>
          </p:cNvPr>
          <p:cNvGraphicFramePr>
            <a:graphicFrameLocks noChangeAspect="1"/>
          </p:cNvGraphicFramePr>
          <p:nvPr/>
        </p:nvGraphicFramePr>
        <p:xfrm>
          <a:off x="11257417" y="5858258"/>
          <a:ext cx="916430" cy="999742"/>
        </p:xfrm>
        <a:graphic>
          <a:graphicData uri="http://schemas.openxmlformats.org/presentationml/2006/ole">
            <mc:AlternateContent xmlns:mc="http://schemas.openxmlformats.org/markup-compatibility/2006">
              <mc:Choice xmlns:v="urn:schemas-microsoft-com:vml" Requires="v">
                <p:oleObj name="Acrobat Document" r:id="rId6" imgW="1990512" imgH="2428566" progId="AcroExch.Document.DC">
                  <p:embed/>
                </p:oleObj>
              </mc:Choice>
              <mc:Fallback>
                <p:oleObj name="Acrobat Document" r:id="rId6" imgW="1990512" imgH="2428566" progId="AcroExch.Document.DC">
                  <p:embed/>
                  <p:pic>
                    <p:nvPicPr>
                      <p:cNvPr id="3" name="Object 2">
                        <a:extLst>
                          <a:ext uri="{FF2B5EF4-FFF2-40B4-BE49-F238E27FC236}">
                            <a16:creationId xmlns:a16="http://schemas.microsoft.com/office/drawing/2014/main" id="{A7D7D037-2E3D-AE2F-A006-5CC36980B3BA}"/>
                          </a:ext>
                        </a:extLst>
                      </p:cNvPr>
                      <p:cNvPicPr/>
                      <p:nvPr/>
                    </p:nvPicPr>
                    <p:blipFill>
                      <a:blip r:embed="rId7"/>
                      <a:stretch>
                        <a:fillRect/>
                      </a:stretch>
                    </p:blipFill>
                    <p:spPr>
                      <a:xfrm>
                        <a:off x="11257417" y="5858258"/>
                        <a:ext cx="916430" cy="999742"/>
                      </a:xfrm>
                      <a:prstGeom prst="rect">
                        <a:avLst/>
                      </a:prstGeom>
                    </p:spPr>
                  </p:pic>
                </p:oleObj>
              </mc:Fallback>
            </mc:AlternateContent>
          </a:graphicData>
        </a:graphic>
      </p:graphicFrame>
      <p:pic>
        <p:nvPicPr>
          <p:cNvPr id="4" name="Picture 3" descr="A blue and white logo&#10;&#10;Description automatically generated">
            <a:extLst>
              <a:ext uri="{FF2B5EF4-FFF2-40B4-BE49-F238E27FC236}">
                <a16:creationId xmlns:a16="http://schemas.microsoft.com/office/drawing/2014/main" id="{F980C71C-3085-E5BA-CE2D-0D203DFD80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34610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2382-30A9-4987-952B-E9C1CF8380F9}"/>
              </a:ext>
            </a:extLst>
          </p:cNvPr>
          <p:cNvSpPr>
            <a:spLocks noGrp="1"/>
          </p:cNvSpPr>
          <p:nvPr>
            <p:ph type="ctrTitle"/>
          </p:nvPr>
        </p:nvSpPr>
        <p:spPr>
          <a:xfrm>
            <a:off x="3352801" y="2514600"/>
            <a:ext cx="5826719" cy="1646302"/>
          </a:xfrm>
        </p:spPr>
        <p:txBody>
          <a:bodyPr/>
          <a:lstStyle/>
          <a:p>
            <a:pPr algn="l"/>
            <a:r>
              <a:rPr lang="en-US" sz="4000" dirty="0"/>
              <a:t>What is commercial sex?</a:t>
            </a:r>
          </a:p>
        </p:txBody>
      </p:sp>
      <p:graphicFrame>
        <p:nvGraphicFramePr>
          <p:cNvPr id="3" name="Object 2">
            <a:extLst>
              <a:ext uri="{FF2B5EF4-FFF2-40B4-BE49-F238E27FC236}">
                <a16:creationId xmlns:a16="http://schemas.microsoft.com/office/drawing/2014/main" id="{89F6CE52-7A9A-C90E-5282-B9EE51E3EC8C}"/>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2" imgW="1990512" imgH="2428566" progId="AcroExch.Document.DC">
                  <p:embed/>
                </p:oleObj>
              </mc:Choice>
              <mc:Fallback>
                <p:oleObj name="Acrobat Document" r:id="rId2" imgW="1990512" imgH="2428566" progId="AcroExch.Document.DC">
                  <p:embed/>
                  <p:pic>
                    <p:nvPicPr>
                      <p:cNvPr id="3" name="Object 2">
                        <a:extLst>
                          <a:ext uri="{FF2B5EF4-FFF2-40B4-BE49-F238E27FC236}">
                            <a16:creationId xmlns:a16="http://schemas.microsoft.com/office/drawing/2014/main" id="{89F6CE52-7A9A-C90E-5282-B9EE51E3EC8C}"/>
                          </a:ext>
                        </a:extLst>
                      </p:cNvPr>
                      <p:cNvPicPr/>
                      <p:nvPr/>
                    </p:nvPicPr>
                    <p:blipFill>
                      <a:blip r:embed="rId3"/>
                      <a:stretch>
                        <a:fillRect/>
                      </a:stretch>
                    </p:blipFill>
                    <p:spPr>
                      <a:xfrm>
                        <a:off x="11353800" y="5943600"/>
                        <a:ext cx="838200" cy="914400"/>
                      </a:xfrm>
                      <a:prstGeom prst="rect">
                        <a:avLst/>
                      </a:prstGeom>
                    </p:spPr>
                  </p:pic>
                </p:oleObj>
              </mc:Fallback>
            </mc:AlternateContent>
          </a:graphicData>
        </a:graphic>
      </p:graphicFrame>
      <p:pic>
        <p:nvPicPr>
          <p:cNvPr id="5" name="Picture 4" descr="A blue and white logo&#10;&#10;Description automatically generated">
            <a:extLst>
              <a:ext uri="{FF2B5EF4-FFF2-40B4-BE49-F238E27FC236}">
                <a16:creationId xmlns:a16="http://schemas.microsoft.com/office/drawing/2014/main" id="{140EACD8-B446-D4DC-92CB-C932B92EC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43701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Means: Examples &amp; Definitions</a:t>
            </a:r>
            <a:br>
              <a:rPr lang="en-US" dirty="0"/>
            </a:br>
            <a:endParaRPr lang="en-US" dirty="0"/>
          </a:p>
        </p:txBody>
      </p:sp>
      <p:graphicFrame>
        <p:nvGraphicFramePr>
          <p:cNvPr id="6" name="Content Placeholder 5"/>
          <p:cNvGraphicFramePr>
            <a:graphicFrameLocks noGrp="1"/>
          </p:cNvGraphicFramePr>
          <p:nvPr>
            <p:ph idx="4294967295"/>
          </p:nvPr>
        </p:nvGraphicFramePr>
        <p:xfrm>
          <a:off x="2921794" y="1802056"/>
          <a:ext cx="6348413" cy="3881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E9A0C79-9E6D-4A75-9B43-0939CE88355D}"/>
              </a:ext>
            </a:extLst>
          </p:cNvPr>
          <p:cNvSpPr txBox="1"/>
          <p:nvPr/>
        </p:nvSpPr>
        <p:spPr>
          <a:xfrm>
            <a:off x="4023220" y="6298910"/>
            <a:ext cx="3962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2A2F36"/>
                </a:solidFill>
                <a:effectLst/>
                <a:uLnTx/>
                <a:uFillTx/>
                <a:latin typeface="Source Sans Pro"/>
                <a:ea typeface="+mn-ea"/>
                <a:cs typeface="+mn-cs"/>
              </a:rPr>
              <a:t>Source: Salvation Army of Central Ohio</a:t>
            </a:r>
          </a:p>
        </p:txBody>
      </p:sp>
      <p:graphicFrame>
        <p:nvGraphicFramePr>
          <p:cNvPr id="3" name="Object 2">
            <a:extLst>
              <a:ext uri="{FF2B5EF4-FFF2-40B4-BE49-F238E27FC236}">
                <a16:creationId xmlns:a16="http://schemas.microsoft.com/office/drawing/2014/main" id="{87F1C863-F0C0-03AD-24BC-DA64B61F8BD3}"/>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8" imgW="1990512" imgH="2428566" progId="AcroExch.Document.DC">
                  <p:embed/>
                </p:oleObj>
              </mc:Choice>
              <mc:Fallback>
                <p:oleObj name="Acrobat Document" r:id="rId8" imgW="1990512" imgH="2428566" progId="AcroExch.Document.DC">
                  <p:embed/>
                  <p:pic>
                    <p:nvPicPr>
                      <p:cNvPr id="3" name="Object 2">
                        <a:extLst>
                          <a:ext uri="{FF2B5EF4-FFF2-40B4-BE49-F238E27FC236}">
                            <a16:creationId xmlns:a16="http://schemas.microsoft.com/office/drawing/2014/main" id="{87F1C863-F0C0-03AD-24BC-DA64B61F8BD3}"/>
                          </a:ext>
                        </a:extLst>
                      </p:cNvPr>
                      <p:cNvPicPr/>
                      <p:nvPr/>
                    </p:nvPicPr>
                    <p:blipFill>
                      <a:blip r:embed="rId9"/>
                      <a:stretch>
                        <a:fillRect/>
                      </a:stretch>
                    </p:blipFill>
                    <p:spPr>
                      <a:xfrm>
                        <a:off x="11353800" y="5943600"/>
                        <a:ext cx="838200" cy="914400"/>
                      </a:xfrm>
                      <a:prstGeom prst="rect">
                        <a:avLst/>
                      </a:prstGeom>
                    </p:spPr>
                  </p:pic>
                </p:oleObj>
              </mc:Fallback>
            </mc:AlternateContent>
          </a:graphicData>
        </a:graphic>
      </p:graphicFrame>
      <p:pic>
        <p:nvPicPr>
          <p:cNvPr id="7" name="Picture 6" descr="A blue and white logo&#10;&#10;Description automatically generated">
            <a:extLst>
              <a:ext uri="{FF2B5EF4-FFF2-40B4-BE49-F238E27FC236}">
                <a16:creationId xmlns:a16="http://schemas.microsoft.com/office/drawing/2014/main" id="{ADBCF258-335A-5243-A755-C38E25842B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381170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457200"/>
            <a:ext cx="8229600" cy="609600"/>
          </a:xfrm>
        </p:spPr>
        <p:txBody>
          <a:bodyPr>
            <a:normAutofit fontScale="90000"/>
          </a:bodyPr>
          <a:lstStyle/>
          <a:p>
            <a:pPr>
              <a:defRPr/>
            </a:pPr>
            <a:r>
              <a:rPr lang="en-US" sz="4000" dirty="0"/>
              <a:t>How Trafficking Occurs</a:t>
            </a:r>
          </a:p>
        </p:txBody>
      </p:sp>
      <p:grpSp>
        <p:nvGrpSpPr>
          <p:cNvPr id="35" name="Group 34"/>
          <p:cNvGrpSpPr/>
          <p:nvPr/>
        </p:nvGrpSpPr>
        <p:grpSpPr>
          <a:xfrm>
            <a:off x="2246620" y="1524000"/>
            <a:ext cx="6781800" cy="4064000"/>
            <a:chOff x="722620" y="1524000"/>
            <a:chExt cx="6781800" cy="4064000"/>
          </a:xfrm>
        </p:grpSpPr>
        <p:grpSp>
          <p:nvGrpSpPr>
            <p:cNvPr id="6" name="Group 5"/>
            <p:cNvGrpSpPr/>
            <p:nvPr/>
          </p:nvGrpSpPr>
          <p:grpSpPr>
            <a:xfrm>
              <a:off x="1066800" y="1524000"/>
              <a:ext cx="6093440" cy="4064000"/>
              <a:chOff x="1525279" y="1397000"/>
              <a:chExt cx="6093440" cy="4064000"/>
            </a:xfrm>
          </p:grpSpPr>
          <p:sp>
            <p:nvSpPr>
              <p:cNvPr id="7" name="Freeform 6"/>
              <p:cNvSpPr/>
              <p:nvPr/>
            </p:nvSpPr>
            <p:spPr>
              <a:xfrm>
                <a:off x="1525279" y="1397000"/>
                <a:ext cx="1991320" cy="4064000"/>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592" tIns="1917192" rIns="291592" bIns="1104392"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9" name="Freeform 8"/>
              <p:cNvSpPr/>
              <p:nvPr/>
            </p:nvSpPr>
            <p:spPr>
              <a:xfrm>
                <a:off x="3576339" y="1397000"/>
                <a:ext cx="1991320" cy="4064000"/>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592" tIns="1917192" rIns="291592" bIns="1104392"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1" name="Freeform 10"/>
              <p:cNvSpPr/>
              <p:nvPr/>
            </p:nvSpPr>
            <p:spPr>
              <a:xfrm>
                <a:off x="5627399" y="1397000"/>
                <a:ext cx="1991320" cy="4064000"/>
              </a:xfrm>
              <a:custGeom>
                <a:avLst/>
                <a:gdLst>
                  <a:gd name="connsiteX0" fmla="*/ 0 w 1991320"/>
                  <a:gd name="connsiteY0" fmla="*/ 199132 h 4064000"/>
                  <a:gd name="connsiteX1" fmla="*/ 199132 w 1991320"/>
                  <a:gd name="connsiteY1" fmla="*/ 0 h 4064000"/>
                  <a:gd name="connsiteX2" fmla="*/ 1792188 w 1991320"/>
                  <a:gd name="connsiteY2" fmla="*/ 0 h 4064000"/>
                  <a:gd name="connsiteX3" fmla="*/ 1991320 w 1991320"/>
                  <a:gd name="connsiteY3" fmla="*/ 199132 h 4064000"/>
                  <a:gd name="connsiteX4" fmla="*/ 1991320 w 1991320"/>
                  <a:gd name="connsiteY4" fmla="*/ 3864868 h 4064000"/>
                  <a:gd name="connsiteX5" fmla="*/ 1792188 w 1991320"/>
                  <a:gd name="connsiteY5" fmla="*/ 4064000 h 4064000"/>
                  <a:gd name="connsiteX6" fmla="*/ 199132 w 1991320"/>
                  <a:gd name="connsiteY6" fmla="*/ 4064000 h 4064000"/>
                  <a:gd name="connsiteX7" fmla="*/ 0 w 1991320"/>
                  <a:gd name="connsiteY7" fmla="*/ 3864868 h 4064000"/>
                  <a:gd name="connsiteX8" fmla="*/ 0 w 1991320"/>
                  <a:gd name="connsiteY8"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320" h="4064000">
                    <a:moveTo>
                      <a:pt x="0" y="199132"/>
                    </a:moveTo>
                    <a:cubicBezTo>
                      <a:pt x="0" y="89154"/>
                      <a:pt x="89154" y="0"/>
                      <a:pt x="199132" y="0"/>
                    </a:cubicBezTo>
                    <a:lnTo>
                      <a:pt x="1792188" y="0"/>
                    </a:lnTo>
                    <a:cubicBezTo>
                      <a:pt x="1902166" y="0"/>
                      <a:pt x="1991320" y="89154"/>
                      <a:pt x="1991320" y="199132"/>
                    </a:cubicBezTo>
                    <a:lnTo>
                      <a:pt x="1991320" y="3864868"/>
                    </a:lnTo>
                    <a:cubicBezTo>
                      <a:pt x="1991320" y="3974846"/>
                      <a:pt x="1902166" y="4064000"/>
                      <a:pt x="1792188" y="4064000"/>
                    </a:cubicBezTo>
                    <a:lnTo>
                      <a:pt x="199132" y="4064000"/>
                    </a:lnTo>
                    <a:cubicBezTo>
                      <a:pt x="89154" y="4064000"/>
                      <a:pt x="0" y="3974846"/>
                      <a:pt x="0" y="3864868"/>
                    </a:cubicBezTo>
                    <a:lnTo>
                      <a:pt x="0" y="199132"/>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592" tIns="1917192" rIns="291592" bIns="1104392"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srgbClr val="FFFFFF"/>
                  </a:solidFill>
                  <a:effectLst/>
                  <a:uLnTx/>
                  <a:uFillTx/>
                  <a:latin typeface="Source Sans Pro"/>
                  <a:ea typeface="+mn-ea"/>
                  <a:cs typeface="+mn-cs"/>
                </a:endParaRPr>
              </a:p>
            </p:txBody>
          </p:sp>
        </p:grpSp>
        <p:sp>
          <p:nvSpPr>
            <p:cNvPr id="14" name="TextBox 13"/>
            <p:cNvSpPr txBox="1"/>
            <p:nvPr/>
          </p:nvSpPr>
          <p:spPr>
            <a:xfrm>
              <a:off x="1262360" y="1636790"/>
              <a:ext cx="1600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ource Sans Pro"/>
                  <a:ea typeface="+mn-ea"/>
                  <a:cs typeface="+mn-cs"/>
                </a:rPr>
                <a:t>ACTION</a:t>
              </a:r>
            </a:p>
          </p:txBody>
        </p:sp>
        <p:sp>
          <p:nvSpPr>
            <p:cNvPr id="15" name="TextBox 14"/>
            <p:cNvSpPr txBox="1"/>
            <p:nvPr/>
          </p:nvSpPr>
          <p:spPr>
            <a:xfrm>
              <a:off x="5292730" y="1636790"/>
              <a:ext cx="17437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ource Sans Pro"/>
                  <a:ea typeface="+mn-ea"/>
                  <a:cs typeface="+mn-cs"/>
                </a:rPr>
                <a:t>PURPOSE</a:t>
              </a:r>
            </a:p>
          </p:txBody>
        </p:sp>
        <p:sp>
          <p:nvSpPr>
            <p:cNvPr id="16" name="TextBox 15"/>
            <p:cNvSpPr txBox="1"/>
            <p:nvPr/>
          </p:nvSpPr>
          <p:spPr>
            <a:xfrm>
              <a:off x="3267309" y="1636790"/>
              <a:ext cx="16288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ource Sans Pro"/>
                  <a:ea typeface="+mn-ea"/>
                  <a:cs typeface="+mn-cs"/>
                </a:rPr>
                <a:t>MEANS**</a:t>
              </a:r>
            </a:p>
          </p:txBody>
        </p:sp>
        <p:cxnSp>
          <p:nvCxnSpPr>
            <p:cNvPr id="20" name="Straight Connector 19"/>
            <p:cNvCxnSpPr/>
            <p:nvPr/>
          </p:nvCxnSpPr>
          <p:spPr>
            <a:xfrm>
              <a:off x="722620" y="2160010"/>
              <a:ext cx="6781800"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81580" y="2258074"/>
              <a:ext cx="1252240" cy="381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Recruiting</a:t>
              </a:r>
            </a:p>
          </p:txBody>
        </p:sp>
        <p:sp>
          <p:nvSpPr>
            <p:cNvPr id="22" name="TextBox 21"/>
            <p:cNvSpPr txBox="1"/>
            <p:nvPr/>
          </p:nvSpPr>
          <p:spPr>
            <a:xfrm>
              <a:off x="1436340" y="2607462"/>
              <a:ext cx="1252240" cy="381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Harboring</a:t>
              </a:r>
            </a:p>
          </p:txBody>
        </p:sp>
        <p:sp>
          <p:nvSpPr>
            <p:cNvPr id="23" name="TextBox 22"/>
            <p:cNvSpPr txBox="1"/>
            <p:nvPr/>
          </p:nvSpPr>
          <p:spPr>
            <a:xfrm>
              <a:off x="1317380" y="2972012"/>
              <a:ext cx="15806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Transporting</a:t>
              </a:r>
            </a:p>
          </p:txBody>
        </p:sp>
        <p:sp>
          <p:nvSpPr>
            <p:cNvPr id="24" name="TextBox 23"/>
            <p:cNvSpPr txBox="1"/>
            <p:nvPr/>
          </p:nvSpPr>
          <p:spPr>
            <a:xfrm>
              <a:off x="1436340" y="3346005"/>
              <a:ext cx="1252240" cy="381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Providing</a:t>
              </a:r>
            </a:p>
          </p:txBody>
        </p:sp>
        <p:sp>
          <p:nvSpPr>
            <p:cNvPr id="25" name="TextBox 24"/>
            <p:cNvSpPr txBox="1"/>
            <p:nvPr/>
          </p:nvSpPr>
          <p:spPr>
            <a:xfrm>
              <a:off x="1436340" y="3705461"/>
              <a:ext cx="1252240" cy="381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Obtaining</a:t>
              </a:r>
            </a:p>
          </p:txBody>
        </p:sp>
        <p:sp>
          <p:nvSpPr>
            <p:cNvPr id="26" name="TextBox 25"/>
            <p:cNvSpPr txBox="1"/>
            <p:nvPr/>
          </p:nvSpPr>
          <p:spPr>
            <a:xfrm>
              <a:off x="1274291" y="4067270"/>
              <a:ext cx="164645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Patronizing, soliciting, and advertising*</a:t>
              </a:r>
            </a:p>
          </p:txBody>
        </p:sp>
        <p:sp>
          <p:nvSpPr>
            <p:cNvPr id="27" name="TextBox 26"/>
            <p:cNvSpPr txBox="1"/>
            <p:nvPr/>
          </p:nvSpPr>
          <p:spPr>
            <a:xfrm>
              <a:off x="1219200" y="5093113"/>
              <a:ext cx="12522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Source Sans Pro"/>
                  <a:ea typeface="+mn-ea"/>
                  <a:cs typeface="+mn-cs"/>
                </a:rPr>
                <a:t>*Sex trafficking only</a:t>
              </a:r>
            </a:p>
          </p:txBody>
        </p:sp>
        <p:sp>
          <p:nvSpPr>
            <p:cNvPr id="28" name="TextBox 27"/>
            <p:cNvSpPr txBox="1"/>
            <p:nvPr/>
          </p:nvSpPr>
          <p:spPr>
            <a:xfrm>
              <a:off x="3487400" y="2512589"/>
              <a:ext cx="1252240" cy="381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Force</a:t>
              </a:r>
            </a:p>
          </p:txBody>
        </p:sp>
        <p:sp>
          <p:nvSpPr>
            <p:cNvPr id="29" name="TextBox 28"/>
            <p:cNvSpPr txBox="1"/>
            <p:nvPr/>
          </p:nvSpPr>
          <p:spPr>
            <a:xfrm>
              <a:off x="3481475" y="3231521"/>
              <a:ext cx="1252240" cy="381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Fraud</a:t>
              </a:r>
            </a:p>
          </p:txBody>
        </p:sp>
        <p:sp>
          <p:nvSpPr>
            <p:cNvPr id="30" name="TextBox 29"/>
            <p:cNvSpPr txBox="1"/>
            <p:nvPr/>
          </p:nvSpPr>
          <p:spPr>
            <a:xfrm>
              <a:off x="3472287" y="3895961"/>
              <a:ext cx="1252240" cy="3810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Coercion</a:t>
              </a:r>
            </a:p>
          </p:txBody>
        </p:sp>
        <p:sp>
          <p:nvSpPr>
            <p:cNvPr id="31" name="TextBox 30"/>
            <p:cNvSpPr txBox="1"/>
            <p:nvPr/>
          </p:nvSpPr>
          <p:spPr>
            <a:xfrm>
              <a:off x="5415595" y="2552200"/>
              <a:ext cx="149797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Commercial sexual exploitation</a:t>
              </a:r>
            </a:p>
          </p:txBody>
        </p:sp>
        <p:sp>
          <p:nvSpPr>
            <p:cNvPr id="32" name="TextBox 31"/>
            <p:cNvSpPr txBox="1"/>
            <p:nvPr/>
          </p:nvSpPr>
          <p:spPr>
            <a:xfrm>
              <a:off x="5415595" y="4184422"/>
              <a:ext cx="14979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Forced labor</a:t>
              </a:r>
            </a:p>
          </p:txBody>
        </p:sp>
        <p:sp>
          <p:nvSpPr>
            <p:cNvPr id="33" name="TextBox 32"/>
            <p:cNvSpPr txBox="1"/>
            <p:nvPr/>
          </p:nvSpPr>
          <p:spPr>
            <a:xfrm>
              <a:off x="3160798" y="4559848"/>
              <a:ext cx="1841871"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Source Sans Pro"/>
                  <a:ea typeface="+mn-ea"/>
                  <a:cs typeface="+mn-cs"/>
                </a:rPr>
                <a:t>**Minors induced into commercial sex are human trafficking victims- regardless if force, fraud or coercion is present.</a:t>
              </a:r>
            </a:p>
          </p:txBody>
        </p:sp>
        <p:sp>
          <p:nvSpPr>
            <p:cNvPr id="34" name="TextBox 33"/>
            <p:cNvSpPr txBox="1"/>
            <p:nvPr/>
          </p:nvSpPr>
          <p:spPr>
            <a:xfrm>
              <a:off x="5445371" y="3634927"/>
              <a:ext cx="14979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ource Sans Pro"/>
                  <a:ea typeface="+mn-ea"/>
                  <a:cs typeface="+mn-cs"/>
                </a:rPr>
                <a:t>OR</a:t>
              </a:r>
            </a:p>
          </p:txBody>
        </p:sp>
      </p:grpSp>
      <p:sp>
        <p:nvSpPr>
          <p:cNvPr id="3" name="TextBox 2"/>
          <p:cNvSpPr txBox="1"/>
          <p:nvPr/>
        </p:nvSpPr>
        <p:spPr>
          <a:xfrm>
            <a:off x="4996288" y="6189371"/>
            <a:ext cx="22044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2A2F36"/>
                </a:solidFill>
                <a:effectLst/>
                <a:uLnTx/>
                <a:uFillTx/>
                <a:latin typeface="Source Sans Pro"/>
                <a:ea typeface="+mn-ea"/>
                <a:cs typeface="+mn-cs"/>
              </a:rPr>
              <a:t>Source: Polaris </a:t>
            </a:r>
          </a:p>
        </p:txBody>
      </p:sp>
      <p:graphicFrame>
        <p:nvGraphicFramePr>
          <p:cNvPr id="4" name="Object 3">
            <a:extLst>
              <a:ext uri="{FF2B5EF4-FFF2-40B4-BE49-F238E27FC236}">
                <a16:creationId xmlns:a16="http://schemas.microsoft.com/office/drawing/2014/main" id="{01108B27-E1AD-51D8-6457-407FC08F0FE5}"/>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01108B27-E1AD-51D8-6457-407FC08F0FE5}"/>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8" name="Picture 7" descr="A blue and white logo&#10;&#10;Description automatically generated">
            <a:extLst>
              <a:ext uri="{FF2B5EF4-FFF2-40B4-BE49-F238E27FC236}">
                <a16:creationId xmlns:a16="http://schemas.microsoft.com/office/drawing/2014/main" id="{4D750EF8-3EA3-3214-7CEB-8EEB290197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162888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Ohio’s Legal Definition of Trafficking</a:t>
            </a:r>
          </a:p>
        </p:txBody>
      </p:sp>
      <p:sp>
        <p:nvSpPr>
          <p:cNvPr id="3" name="Content Placeholder 2"/>
          <p:cNvSpPr>
            <a:spLocks noGrp="1"/>
          </p:cNvSpPr>
          <p:nvPr>
            <p:ph type="body" sz="quarter" idx="12"/>
          </p:nvPr>
        </p:nvSpPr>
        <p:spPr/>
        <p:txBody>
          <a:bodyPr>
            <a:normAutofit/>
          </a:bodyPr>
          <a:lstStyle/>
          <a:p>
            <a:pPr marL="114300" indent="0">
              <a:buNone/>
            </a:pPr>
            <a:r>
              <a:rPr lang="en-US" b="1" dirty="0">
                <a:solidFill>
                  <a:schemeClr val="tx1"/>
                </a:solidFill>
              </a:rPr>
              <a:t>As defined by the Ohio Revised Code Section 2905.32 (Trafficking in Persons), Ohio’s legal definition of human trafficking is:</a:t>
            </a:r>
          </a:p>
          <a:p>
            <a:pPr marL="114300" indent="0">
              <a:buNone/>
            </a:pPr>
            <a:r>
              <a:rPr lang="en-US" dirty="0">
                <a:solidFill>
                  <a:schemeClr val="tx1"/>
                </a:solidFill>
              </a:rPr>
              <a:t>“(A) No person shall knowingly recruit, lure, entice, isolate, harbor, transport, provide, obtain, or maintain…another person knowing that the person will be </a:t>
            </a:r>
            <a:r>
              <a:rPr lang="en-US" i="1" dirty="0">
                <a:solidFill>
                  <a:schemeClr val="accent1"/>
                </a:solidFill>
              </a:rPr>
              <a:t>subjected to involuntary servitude or be compelled </a:t>
            </a:r>
            <a:r>
              <a:rPr lang="en-US" dirty="0">
                <a:solidFill>
                  <a:schemeClr val="tx1"/>
                </a:solidFill>
              </a:rPr>
              <a:t>to engage in sexual activity for hire…”</a:t>
            </a:r>
          </a:p>
          <a:p>
            <a:pPr marL="114300" indent="0">
              <a:buNone/>
            </a:pPr>
            <a:r>
              <a:rPr lang="en-US" dirty="0">
                <a:solidFill>
                  <a:schemeClr val="tx1"/>
                </a:solidFill>
              </a:rPr>
              <a:t>“…For a prosecution under division (A)(1) of this section, the element "compelled" does not require that the compulsion be openly displayed or physically exerted.  The element "compelled" has been established if the state proves that the victim's will was overcome by </a:t>
            </a:r>
            <a:r>
              <a:rPr lang="en-US" b="1" dirty="0">
                <a:solidFill>
                  <a:schemeClr val="tx1"/>
                </a:solidFill>
              </a:rPr>
              <a:t>force, fear, duress, or intimidation, or fraud, by furnishing or offering a controlled substance to the victim, or </a:t>
            </a:r>
            <a:r>
              <a:rPr lang="en-US" b="1" dirty="0">
                <a:solidFill>
                  <a:schemeClr val="accent1"/>
                </a:solidFill>
              </a:rPr>
              <a:t>by manipulating the victim’s controlled substance addiction</a:t>
            </a:r>
            <a:r>
              <a:rPr lang="en-US" b="1" dirty="0">
                <a:solidFill>
                  <a:srgbClr val="FF0000"/>
                </a:solidFill>
              </a:rPr>
              <a:t>.</a:t>
            </a:r>
            <a:r>
              <a:rPr lang="en-US" b="1" dirty="0">
                <a:solidFill>
                  <a:schemeClr val="tx1"/>
                </a:solidFill>
              </a:rPr>
              <a:t>”</a:t>
            </a:r>
            <a:endParaRPr lang="en-US" dirty="0">
              <a:solidFill>
                <a:schemeClr val="tx1"/>
              </a:solidFill>
            </a:endParaRPr>
          </a:p>
        </p:txBody>
      </p:sp>
      <p:graphicFrame>
        <p:nvGraphicFramePr>
          <p:cNvPr id="4" name="Object 3">
            <a:extLst>
              <a:ext uri="{FF2B5EF4-FFF2-40B4-BE49-F238E27FC236}">
                <a16:creationId xmlns:a16="http://schemas.microsoft.com/office/drawing/2014/main" id="{F0C35AC1-A85E-EFD4-C98A-C2743DFBA354}"/>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4" name="Object 3">
                        <a:extLst>
                          <a:ext uri="{FF2B5EF4-FFF2-40B4-BE49-F238E27FC236}">
                            <a16:creationId xmlns:a16="http://schemas.microsoft.com/office/drawing/2014/main" id="{F0C35AC1-A85E-EFD4-C98A-C2743DFBA354}"/>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6" name="Picture 5" descr="A blue and white logo&#10;&#10;Description automatically generated">
            <a:extLst>
              <a:ext uri="{FF2B5EF4-FFF2-40B4-BE49-F238E27FC236}">
                <a16:creationId xmlns:a16="http://schemas.microsoft.com/office/drawing/2014/main" id="{05849D5B-7A49-79D5-09BE-23BC459952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133833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CD9A-31C1-4E63-8BDB-0E2434736189}"/>
              </a:ext>
            </a:extLst>
          </p:cNvPr>
          <p:cNvSpPr>
            <a:spLocks noGrp="1"/>
          </p:cNvSpPr>
          <p:nvPr>
            <p:ph type="title"/>
          </p:nvPr>
        </p:nvSpPr>
        <p:spPr/>
        <p:txBody>
          <a:bodyPr anchor="ctr">
            <a:noAutofit/>
          </a:bodyPr>
          <a:lstStyle/>
          <a:p>
            <a:r>
              <a:rPr lang="en-US" sz="3600" dirty="0"/>
              <a:t>Ohio’s New Definition of Sex Trafficking</a:t>
            </a:r>
          </a:p>
        </p:txBody>
      </p:sp>
      <p:sp>
        <p:nvSpPr>
          <p:cNvPr id="3" name="Content Placeholder 2">
            <a:extLst>
              <a:ext uri="{FF2B5EF4-FFF2-40B4-BE49-F238E27FC236}">
                <a16:creationId xmlns:a16="http://schemas.microsoft.com/office/drawing/2014/main" id="{E5C80087-3691-4453-BF69-E52FC5DCCED3}"/>
              </a:ext>
            </a:extLst>
          </p:cNvPr>
          <p:cNvSpPr>
            <a:spLocks noGrp="1"/>
          </p:cNvSpPr>
          <p:nvPr>
            <p:ph type="body" sz="quarter" idx="12"/>
          </p:nvPr>
        </p:nvSpPr>
        <p:spPr/>
        <p:txBody>
          <a:bodyPr anchor="ctr">
            <a:normAutofit/>
          </a:bodyPr>
          <a:lstStyle/>
          <a:p>
            <a:r>
              <a:rPr lang="en-US" dirty="0"/>
              <a:t>HB 431 – signed into law by Governor DeWine in January 2021</a:t>
            </a:r>
          </a:p>
          <a:p>
            <a:r>
              <a:rPr lang="en-US" dirty="0"/>
              <a:t>Eliminates tiered definition of sex trafficking </a:t>
            </a:r>
          </a:p>
          <a:p>
            <a:pPr lvl="1"/>
            <a:r>
              <a:rPr lang="en-US" dirty="0"/>
              <a:t>Minors (anyone under 18) and persons with developmental disabilities induced to engage in sexual activity for hire by one person with another person is considered sex trafficking, regardless of evidence of compulsion </a:t>
            </a:r>
          </a:p>
          <a:p>
            <a:r>
              <a:rPr lang="en-US" dirty="0"/>
              <a:t>Other additional provisions related to protecting survivors </a:t>
            </a:r>
          </a:p>
          <a:p>
            <a:pPr lvl="1"/>
            <a:endParaRPr lang="en-US" dirty="0"/>
          </a:p>
        </p:txBody>
      </p:sp>
      <p:graphicFrame>
        <p:nvGraphicFramePr>
          <p:cNvPr id="5" name="Object 4">
            <a:extLst>
              <a:ext uri="{FF2B5EF4-FFF2-40B4-BE49-F238E27FC236}">
                <a16:creationId xmlns:a16="http://schemas.microsoft.com/office/drawing/2014/main" id="{D0397B39-88F2-2EE9-9B53-0A2DD0CCB348}"/>
              </a:ext>
            </a:extLst>
          </p:cNvPr>
          <p:cNvGraphicFramePr>
            <a:graphicFrameLocks noChangeAspect="1"/>
          </p:cNvGraphicFramePr>
          <p:nvPr/>
        </p:nvGraphicFramePr>
        <p:xfrm>
          <a:off x="11353800" y="5943600"/>
          <a:ext cx="838200" cy="914400"/>
        </p:xfrm>
        <a:graphic>
          <a:graphicData uri="http://schemas.openxmlformats.org/presentationml/2006/ole">
            <mc:AlternateContent xmlns:mc="http://schemas.openxmlformats.org/markup-compatibility/2006">
              <mc:Choice xmlns:v="urn:schemas-microsoft-com:vml" Requires="v">
                <p:oleObj name="Acrobat Document" r:id="rId3" imgW="1990512" imgH="2428566" progId="AcroExch.Document.DC">
                  <p:embed/>
                </p:oleObj>
              </mc:Choice>
              <mc:Fallback>
                <p:oleObj name="Acrobat Document" r:id="rId3" imgW="1990512" imgH="2428566" progId="AcroExch.Document.DC">
                  <p:embed/>
                  <p:pic>
                    <p:nvPicPr>
                      <p:cNvPr id="5" name="Object 4">
                        <a:extLst>
                          <a:ext uri="{FF2B5EF4-FFF2-40B4-BE49-F238E27FC236}">
                            <a16:creationId xmlns:a16="http://schemas.microsoft.com/office/drawing/2014/main" id="{D0397B39-88F2-2EE9-9B53-0A2DD0CCB348}"/>
                          </a:ext>
                        </a:extLst>
                      </p:cNvPr>
                      <p:cNvPicPr/>
                      <p:nvPr/>
                    </p:nvPicPr>
                    <p:blipFill>
                      <a:blip r:embed="rId4"/>
                      <a:stretch>
                        <a:fillRect/>
                      </a:stretch>
                    </p:blipFill>
                    <p:spPr>
                      <a:xfrm>
                        <a:off x="11353800" y="5943600"/>
                        <a:ext cx="838200" cy="914400"/>
                      </a:xfrm>
                      <a:prstGeom prst="rect">
                        <a:avLst/>
                      </a:prstGeom>
                    </p:spPr>
                  </p:pic>
                </p:oleObj>
              </mc:Fallback>
            </mc:AlternateContent>
          </a:graphicData>
        </a:graphic>
      </p:graphicFrame>
      <p:pic>
        <p:nvPicPr>
          <p:cNvPr id="4" name="Picture 3" descr="A blue and white logo&#10;&#10;Description automatically generated">
            <a:extLst>
              <a:ext uri="{FF2B5EF4-FFF2-40B4-BE49-F238E27FC236}">
                <a16:creationId xmlns:a16="http://schemas.microsoft.com/office/drawing/2014/main" id="{0B09D1AA-65E8-0F5D-65DF-1E42E925C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 y="5858258"/>
            <a:ext cx="1283902" cy="1085086"/>
          </a:xfrm>
          <a:prstGeom prst="rect">
            <a:avLst/>
          </a:prstGeom>
        </p:spPr>
      </p:pic>
    </p:spTree>
    <p:extLst>
      <p:ext uri="{BB962C8B-B14F-4D97-AF65-F5344CB8AC3E}">
        <p14:creationId xmlns:p14="http://schemas.microsoft.com/office/powerpoint/2010/main" val="2225367930"/>
      </p:ext>
    </p:extLst>
  </p:cSld>
  <p:clrMapOvr>
    <a:masterClrMapping/>
  </p:clrMapOvr>
</p:sld>
</file>

<file path=ppt/theme/theme1.xml><?xml version="1.0" encoding="utf-8"?>
<a:theme xmlns:a="http://schemas.openxmlformats.org/drawingml/2006/main" name="1_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3.xml><?xml version="1.0" encoding="utf-8"?>
<a:theme xmlns:a="http://schemas.openxmlformats.org/drawingml/2006/main" name="1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3574</Words>
  <Application>Microsoft Office PowerPoint</Application>
  <PresentationFormat>Widescreen</PresentationFormat>
  <Paragraphs>360</Paragraphs>
  <Slides>42</Slides>
  <Notes>40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55" baseType="lpstr">
      <vt:lpstr>Aptos</vt:lpstr>
      <vt:lpstr>Arial</vt:lpstr>
      <vt:lpstr>Calibri</vt:lpstr>
      <vt:lpstr>Calibri Light</vt:lpstr>
      <vt:lpstr>Open Sans</vt:lpstr>
      <vt:lpstr>Source Sans Pro</vt:lpstr>
      <vt:lpstr>Source Sans Pro SemiBold</vt:lpstr>
      <vt:lpstr>Source Sans Pro SemiBold</vt:lpstr>
      <vt:lpstr>Wingdings</vt:lpstr>
      <vt:lpstr>1_Opening and Closing Slides</vt:lpstr>
      <vt:lpstr>Heart of it All Deck</vt:lpstr>
      <vt:lpstr>1_Heart of it All Deck</vt:lpstr>
      <vt:lpstr>Acrobat Document</vt:lpstr>
      <vt:lpstr>Do You Stay or  Do You Go? </vt:lpstr>
      <vt:lpstr>Notes before we start… </vt:lpstr>
      <vt:lpstr>Overview of Federal and State Laws</vt:lpstr>
      <vt:lpstr>Federal Legal Definition of Trafficking</vt:lpstr>
      <vt:lpstr>What is commercial sex?</vt:lpstr>
      <vt:lpstr>Means: Examples &amp; Definitions </vt:lpstr>
      <vt:lpstr>How Trafficking Occurs</vt:lpstr>
      <vt:lpstr>Ohio’s Legal Definition of Trafficking</vt:lpstr>
      <vt:lpstr>Ohio’s New Definition of Sex Trafficking</vt:lpstr>
      <vt:lpstr>Trafficking in Gangs </vt:lpstr>
      <vt:lpstr>Trafficking in Gangs </vt:lpstr>
      <vt:lpstr>Activity:  Do You Stay or Do You Go?</vt:lpstr>
      <vt:lpstr>How the Activity Works</vt:lpstr>
      <vt:lpstr>Points</vt:lpstr>
      <vt:lpstr>Locations</vt:lpstr>
      <vt:lpstr>Rules</vt:lpstr>
      <vt:lpstr>Aaliyah’s Story</vt:lpstr>
      <vt:lpstr>Scenario 1 –  For Everyone</vt:lpstr>
      <vt:lpstr>Scenario 2 –  Only for those who stayed at Jason’s house</vt:lpstr>
      <vt:lpstr>Scenario 3 –  Only for those who did NOT stay at Jason’s house</vt:lpstr>
      <vt:lpstr>Scenario 4 –  Only for those who are at Jason’s house</vt:lpstr>
      <vt:lpstr>Scenario 5 –  Only for those at their Friend’s House</vt:lpstr>
      <vt:lpstr>Scenario 6 –  Only for those who are homeless</vt:lpstr>
      <vt:lpstr>Scenario 7 –  For everyone who is NOT at Jason’s</vt:lpstr>
      <vt:lpstr>Scenario 8 –  Only for those at Jason’s House</vt:lpstr>
      <vt:lpstr>Scenario 9 –  Only for those at Jason’s House</vt:lpstr>
      <vt:lpstr>Scenario 10 –  Only for those at your Aunt’s House</vt:lpstr>
      <vt:lpstr>Scenario 11 –  For those only at the shelter </vt:lpstr>
      <vt:lpstr>Scenario 12 –  For everyone because life is unexpected </vt:lpstr>
      <vt:lpstr>Scenario 13 –  For those at your friend’s house</vt:lpstr>
      <vt:lpstr>Scenario 14 –  For those who are homeless </vt:lpstr>
      <vt:lpstr>Scenario 15 –  For Everyone</vt:lpstr>
      <vt:lpstr>Scenario 16 –  For those who chose to engage in commercial sex</vt:lpstr>
      <vt:lpstr>Scenario 17 –  For those who are at the shelter </vt:lpstr>
      <vt:lpstr>Scenario 18 –  For those at your Aunt’s house</vt:lpstr>
      <vt:lpstr>Scenario 19 –  For everyone because life is unexpected </vt:lpstr>
      <vt:lpstr>Scenario 20 –  For those at your Aunt’s house</vt:lpstr>
      <vt:lpstr>Scenario 21 –  To Everyone</vt:lpstr>
      <vt:lpstr>Activity Debrief </vt:lpstr>
      <vt:lpstr>ODYS Statewide Collaboration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and Responding to Juvenile Victims of Human Trafficking in Ohio</dc:title>
  <dc:creator>Chelsea Gaffey</dc:creator>
  <cp:lastModifiedBy>Gaffey, Chelsea</cp:lastModifiedBy>
  <cp:revision>5</cp:revision>
  <dcterms:created xsi:type="dcterms:W3CDTF">2022-08-24T16:36:16Z</dcterms:created>
  <dcterms:modified xsi:type="dcterms:W3CDTF">2024-12-02T15:18:49Z</dcterms:modified>
</cp:coreProperties>
</file>