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handoutMasterIdLst>
    <p:handoutMasterId r:id="rId24"/>
  </p:handoutMasterIdLst>
  <p:sldIdLst>
    <p:sldId id="256" r:id="rId2"/>
    <p:sldId id="257" r:id="rId3"/>
    <p:sldId id="258" r:id="rId4"/>
    <p:sldId id="262" r:id="rId5"/>
    <p:sldId id="261" r:id="rId6"/>
    <p:sldId id="271" r:id="rId7"/>
    <p:sldId id="268" r:id="rId8"/>
    <p:sldId id="278" r:id="rId9"/>
    <p:sldId id="264" r:id="rId10"/>
    <p:sldId id="272" r:id="rId11"/>
    <p:sldId id="273" r:id="rId12"/>
    <p:sldId id="274" r:id="rId13"/>
    <p:sldId id="259" r:id="rId14"/>
    <p:sldId id="263" r:id="rId15"/>
    <p:sldId id="265" r:id="rId16"/>
    <p:sldId id="260" r:id="rId17"/>
    <p:sldId id="277" r:id="rId18"/>
    <p:sldId id="279" r:id="rId19"/>
    <p:sldId id="266" r:id="rId20"/>
    <p:sldId id="270" r:id="rId21"/>
    <p:sldId id="275"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A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238" autoAdjust="0"/>
  </p:normalViewPr>
  <p:slideViewPr>
    <p:cSldViewPr>
      <p:cViewPr varScale="1">
        <p:scale>
          <a:sx n="52" d="100"/>
          <a:sy n="52" d="100"/>
        </p:scale>
        <p:origin x="21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D1860-0906-4C58-8323-9223E4F74B0C}"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en-US"/>
        </a:p>
      </dgm:t>
    </dgm:pt>
    <dgm:pt modelId="{60225D75-03CD-42A7-9E16-A3FDAA643DAA}">
      <dgm:prSet phldrT="[Text]" custT="1"/>
      <dgm:spPr/>
      <dgm:t>
        <a:bodyPr/>
        <a:lstStyle/>
        <a:p>
          <a:r>
            <a:rPr lang="en-US" sz="4800" dirty="0" smtClean="0">
              <a:latin typeface="Rockwell" panose="02060603020205020403" pitchFamily="18" charset="0"/>
            </a:rPr>
            <a:t>CBT</a:t>
          </a:r>
          <a:endParaRPr lang="en-US" sz="4800" dirty="0">
            <a:latin typeface="Rockwell" panose="02060603020205020403" pitchFamily="18" charset="0"/>
          </a:endParaRPr>
        </a:p>
      </dgm:t>
    </dgm:pt>
    <dgm:pt modelId="{376CA820-32E0-47D4-9D8F-0B40718C95AB}" type="parTrans" cxnId="{8FC44D62-8250-4B82-A5C9-442243B39243}">
      <dgm:prSet/>
      <dgm:spPr/>
      <dgm:t>
        <a:bodyPr/>
        <a:lstStyle/>
        <a:p>
          <a:endParaRPr lang="en-US"/>
        </a:p>
      </dgm:t>
    </dgm:pt>
    <dgm:pt modelId="{79EDFBA8-7FC5-4C56-9E54-2B7497A5AA38}" type="sibTrans" cxnId="{8FC44D62-8250-4B82-A5C9-442243B39243}">
      <dgm:prSet/>
      <dgm:spPr/>
      <dgm:t>
        <a:bodyPr/>
        <a:lstStyle/>
        <a:p>
          <a:endParaRPr lang="en-US"/>
        </a:p>
      </dgm:t>
    </dgm:pt>
    <dgm:pt modelId="{207909F3-2ECA-4109-8AA5-0BBD3737CC8C}">
      <dgm:prSet phldrT="[Text]" custT="1"/>
      <dgm:spPr/>
      <dgm:t>
        <a:bodyPr/>
        <a:lstStyle/>
        <a:p>
          <a:r>
            <a:rPr lang="en-US" sz="2400" dirty="0" smtClean="0">
              <a:latin typeface="Rockwell" panose="02060603020205020403" pitchFamily="18" charset="0"/>
            </a:rPr>
            <a:t>Cognitive Behavioral Theory</a:t>
          </a:r>
          <a:endParaRPr lang="en-US" sz="2400" dirty="0">
            <a:latin typeface="Rockwell" panose="02060603020205020403" pitchFamily="18" charset="0"/>
          </a:endParaRPr>
        </a:p>
      </dgm:t>
    </dgm:pt>
    <dgm:pt modelId="{E3C4B938-453D-4727-A8ED-1E269777F33E}" type="parTrans" cxnId="{036D2776-0438-4617-ADCE-1BF4184D5C69}">
      <dgm:prSet/>
      <dgm:spPr/>
      <dgm:t>
        <a:bodyPr/>
        <a:lstStyle/>
        <a:p>
          <a:endParaRPr lang="en-US"/>
        </a:p>
      </dgm:t>
    </dgm:pt>
    <dgm:pt modelId="{27AE548A-3C71-4DCB-A68D-44791944B161}" type="sibTrans" cxnId="{036D2776-0438-4617-ADCE-1BF4184D5C69}">
      <dgm:prSet/>
      <dgm:spPr/>
      <dgm:t>
        <a:bodyPr/>
        <a:lstStyle/>
        <a:p>
          <a:endParaRPr lang="en-US"/>
        </a:p>
      </dgm:t>
    </dgm:pt>
    <dgm:pt modelId="{D62195AC-3E5F-4680-BEFE-83EFEA1C5044}">
      <dgm:prSet phldrT="[Text]" custT="1"/>
      <dgm:spPr/>
      <dgm:t>
        <a:bodyPr/>
        <a:lstStyle/>
        <a:p>
          <a:r>
            <a:rPr lang="en-US" sz="2400" dirty="0" smtClean="0">
              <a:latin typeface="Rockwell" panose="02060603020205020403" pitchFamily="18" charset="0"/>
            </a:rPr>
            <a:t>Social Learning Theory</a:t>
          </a:r>
          <a:endParaRPr lang="en-US" sz="2400" dirty="0">
            <a:latin typeface="Rockwell" panose="02060603020205020403" pitchFamily="18" charset="0"/>
          </a:endParaRPr>
        </a:p>
      </dgm:t>
    </dgm:pt>
    <dgm:pt modelId="{AD5F5027-D764-44CD-99A3-900AD6343CB2}" type="parTrans" cxnId="{5178BEC5-C449-420A-A98D-B438C6D93237}">
      <dgm:prSet/>
      <dgm:spPr/>
      <dgm:t>
        <a:bodyPr/>
        <a:lstStyle/>
        <a:p>
          <a:endParaRPr lang="en-US"/>
        </a:p>
      </dgm:t>
    </dgm:pt>
    <dgm:pt modelId="{B8F8F283-5193-4F73-BCBF-85E3C370A0D2}" type="sibTrans" cxnId="{5178BEC5-C449-420A-A98D-B438C6D93237}">
      <dgm:prSet/>
      <dgm:spPr/>
      <dgm:t>
        <a:bodyPr/>
        <a:lstStyle/>
        <a:p>
          <a:endParaRPr lang="en-US"/>
        </a:p>
      </dgm:t>
    </dgm:pt>
    <dgm:pt modelId="{7BED72E5-AA0E-442C-ACCB-832B4CD2327C}">
      <dgm:prSet phldrT="[Text]" custT="1"/>
      <dgm:spPr/>
      <dgm:t>
        <a:bodyPr/>
        <a:lstStyle/>
        <a:p>
          <a:r>
            <a:rPr lang="en-US" sz="2000" dirty="0" smtClean="0">
              <a:latin typeface="Rockwell" panose="02060603020205020403" pitchFamily="18" charset="0"/>
            </a:rPr>
            <a:t>Structured Learning Procedure</a:t>
          </a:r>
          <a:endParaRPr lang="en-US" sz="2000" dirty="0">
            <a:latin typeface="Rockwell" panose="02060603020205020403" pitchFamily="18" charset="0"/>
          </a:endParaRPr>
        </a:p>
      </dgm:t>
    </dgm:pt>
    <dgm:pt modelId="{D204CD7D-419E-45CF-91DB-4E032E9382C1}" type="parTrans" cxnId="{54FDB706-6DEC-41E0-B6F7-20D836C1FDAE}">
      <dgm:prSet/>
      <dgm:spPr/>
      <dgm:t>
        <a:bodyPr/>
        <a:lstStyle/>
        <a:p>
          <a:endParaRPr lang="en-US"/>
        </a:p>
      </dgm:t>
    </dgm:pt>
    <dgm:pt modelId="{C333A4B3-92A7-4B96-A8BE-545FEE29E68B}" type="sibTrans" cxnId="{54FDB706-6DEC-41E0-B6F7-20D836C1FDAE}">
      <dgm:prSet/>
      <dgm:spPr/>
      <dgm:t>
        <a:bodyPr/>
        <a:lstStyle/>
        <a:p>
          <a:endParaRPr lang="en-US"/>
        </a:p>
      </dgm:t>
    </dgm:pt>
    <dgm:pt modelId="{7BD6B460-68CE-42D7-8BB1-B497B92B083F}" type="pres">
      <dgm:prSet presAssocID="{BC0D1860-0906-4C58-8323-9223E4F74B0C}" presName="hierChild1" presStyleCnt="0">
        <dgm:presLayoutVars>
          <dgm:chPref val="1"/>
          <dgm:dir/>
          <dgm:animOne val="branch"/>
          <dgm:animLvl val="lvl"/>
          <dgm:resizeHandles/>
        </dgm:presLayoutVars>
      </dgm:prSet>
      <dgm:spPr/>
      <dgm:t>
        <a:bodyPr/>
        <a:lstStyle/>
        <a:p>
          <a:endParaRPr lang="en-US"/>
        </a:p>
      </dgm:t>
    </dgm:pt>
    <dgm:pt modelId="{87E6F7B0-AEE9-4B6F-BCF2-D5BBBE6B853D}" type="pres">
      <dgm:prSet presAssocID="{60225D75-03CD-42A7-9E16-A3FDAA643DAA}" presName="hierRoot1" presStyleCnt="0"/>
      <dgm:spPr/>
    </dgm:pt>
    <dgm:pt modelId="{FA769C12-CD65-438D-9350-7651F83AF86C}" type="pres">
      <dgm:prSet presAssocID="{60225D75-03CD-42A7-9E16-A3FDAA643DAA}" presName="composite" presStyleCnt="0"/>
      <dgm:spPr/>
    </dgm:pt>
    <dgm:pt modelId="{A49B35F5-9357-4B4C-A64B-FF8E0F009172}" type="pres">
      <dgm:prSet presAssocID="{60225D75-03CD-42A7-9E16-A3FDAA643DAA}" presName="background" presStyleLbl="node0" presStyleIdx="0" presStyleCnt="1"/>
      <dgm:spPr/>
    </dgm:pt>
    <dgm:pt modelId="{10194A0B-7B5C-4987-93E0-3383BB39D1C9}" type="pres">
      <dgm:prSet presAssocID="{60225D75-03CD-42A7-9E16-A3FDAA643DAA}" presName="text" presStyleLbl="fgAcc0" presStyleIdx="0" presStyleCnt="1" custScaleX="146540" custScaleY="118795" custLinFactNeighborX="-1361" custLinFactNeighborY="3850">
        <dgm:presLayoutVars>
          <dgm:chPref val="3"/>
        </dgm:presLayoutVars>
      </dgm:prSet>
      <dgm:spPr/>
      <dgm:t>
        <a:bodyPr/>
        <a:lstStyle/>
        <a:p>
          <a:endParaRPr lang="en-US"/>
        </a:p>
      </dgm:t>
    </dgm:pt>
    <dgm:pt modelId="{D548C258-20A5-498C-9BCF-CB7F671FEC4A}" type="pres">
      <dgm:prSet presAssocID="{60225D75-03CD-42A7-9E16-A3FDAA643DAA}" presName="hierChild2" presStyleCnt="0"/>
      <dgm:spPr/>
    </dgm:pt>
    <dgm:pt modelId="{820CE95F-DB00-4440-AB14-E1619A701465}" type="pres">
      <dgm:prSet presAssocID="{E3C4B938-453D-4727-A8ED-1E269777F33E}" presName="Name10" presStyleLbl="parChTrans1D2" presStyleIdx="0" presStyleCnt="2"/>
      <dgm:spPr/>
      <dgm:t>
        <a:bodyPr/>
        <a:lstStyle/>
        <a:p>
          <a:endParaRPr lang="en-US"/>
        </a:p>
      </dgm:t>
    </dgm:pt>
    <dgm:pt modelId="{94193546-FCDA-4069-B872-7A2FC70CC003}" type="pres">
      <dgm:prSet presAssocID="{207909F3-2ECA-4109-8AA5-0BBD3737CC8C}" presName="hierRoot2" presStyleCnt="0"/>
      <dgm:spPr/>
    </dgm:pt>
    <dgm:pt modelId="{E8DDE216-BDFC-47C7-AF40-E1EDD5D0CBA9}" type="pres">
      <dgm:prSet presAssocID="{207909F3-2ECA-4109-8AA5-0BBD3737CC8C}" presName="composite2" presStyleCnt="0"/>
      <dgm:spPr/>
    </dgm:pt>
    <dgm:pt modelId="{51B55EF0-BC6C-448A-AB49-E74CDFA654CC}" type="pres">
      <dgm:prSet presAssocID="{207909F3-2ECA-4109-8AA5-0BBD3737CC8C}" presName="background2" presStyleLbl="node2" presStyleIdx="0" presStyleCnt="2"/>
      <dgm:spPr/>
    </dgm:pt>
    <dgm:pt modelId="{1B103B62-D39F-45AD-AB5A-19ADECCF7B60}" type="pres">
      <dgm:prSet presAssocID="{207909F3-2ECA-4109-8AA5-0BBD3737CC8C}" presName="text2" presStyleLbl="fgAcc2" presStyleIdx="0" presStyleCnt="2" custScaleX="118846" custScaleY="114912" custLinFactNeighborX="-43162" custLinFactNeighborY="3236">
        <dgm:presLayoutVars>
          <dgm:chPref val="3"/>
        </dgm:presLayoutVars>
      </dgm:prSet>
      <dgm:spPr/>
      <dgm:t>
        <a:bodyPr/>
        <a:lstStyle/>
        <a:p>
          <a:endParaRPr lang="en-US"/>
        </a:p>
      </dgm:t>
    </dgm:pt>
    <dgm:pt modelId="{D885D49B-4F52-4EE2-84C4-19C587765DEB}" type="pres">
      <dgm:prSet presAssocID="{207909F3-2ECA-4109-8AA5-0BBD3737CC8C}" presName="hierChild3" presStyleCnt="0"/>
      <dgm:spPr/>
    </dgm:pt>
    <dgm:pt modelId="{5D10F962-A0A7-45F8-A9FB-6BCA95F067E3}" type="pres">
      <dgm:prSet presAssocID="{AD5F5027-D764-44CD-99A3-900AD6343CB2}" presName="Name10" presStyleLbl="parChTrans1D2" presStyleIdx="1" presStyleCnt="2"/>
      <dgm:spPr/>
      <dgm:t>
        <a:bodyPr/>
        <a:lstStyle/>
        <a:p>
          <a:endParaRPr lang="en-US"/>
        </a:p>
      </dgm:t>
    </dgm:pt>
    <dgm:pt modelId="{B4A8B673-1B07-41E2-A10F-6C46FC8E964F}" type="pres">
      <dgm:prSet presAssocID="{D62195AC-3E5F-4680-BEFE-83EFEA1C5044}" presName="hierRoot2" presStyleCnt="0"/>
      <dgm:spPr/>
    </dgm:pt>
    <dgm:pt modelId="{CCE10E16-321D-4850-8D2F-7B6A139BD365}" type="pres">
      <dgm:prSet presAssocID="{D62195AC-3E5F-4680-BEFE-83EFEA1C5044}" presName="composite2" presStyleCnt="0"/>
      <dgm:spPr/>
    </dgm:pt>
    <dgm:pt modelId="{C7C16BB0-A729-42C6-9DBC-CE7E7FEB2ACD}" type="pres">
      <dgm:prSet presAssocID="{D62195AC-3E5F-4680-BEFE-83EFEA1C5044}" presName="background2" presStyleLbl="node2" presStyleIdx="1" presStyleCnt="2"/>
      <dgm:spPr/>
    </dgm:pt>
    <dgm:pt modelId="{21AF937D-BB56-45E6-B4EC-76213978723D}" type="pres">
      <dgm:prSet presAssocID="{D62195AC-3E5F-4680-BEFE-83EFEA1C5044}" presName="text2" presStyleLbl="fgAcc2" presStyleIdx="1" presStyleCnt="2" custScaleX="131190" custScaleY="119877" custLinFactNeighborX="33462" custLinFactNeighborY="-9949">
        <dgm:presLayoutVars>
          <dgm:chPref val="3"/>
        </dgm:presLayoutVars>
      </dgm:prSet>
      <dgm:spPr/>
      <dgm:t>
        <a:bodyPr/>
        <a:lstStyle/>
        <a:p>
          <a:endParaRPr lang="en-US"/>
        </a:p>
      </dgm:t>
    </dgm:pt>
    <dgm:pt modelId="{B60E3923-B703-45F1-BDF7-BD5F2D7790CD}" type="pres">
      <dgm:prSet presAssocID="{D62195AC-3E5F-4680-BEFE-83EFEA1C5044}" presName="hierChild3" presStyleCnt="0"/>
      <dgm:spPr/>
    </dgm:pt>
    <dgm:pt modelId="{4CBC6705-E976-4B66-9426-3B55B1E5E2D3}" type="pres">
      <dgm:prSet presAssocID="{D204CD7D-419E-45CF-91DB-4E032E9382C1}" presName="Name17" presStyleLbl="parChTrans1D3" presStyleIdx="0" presStyleCnt="1"/>
      <dgm:spPr/>
      <dgm:t>
        <a:bodyPr/>
        <a:lstStyle/>
        <a:p>
          <a:endParaRPr lang="en-US"/>
        </a:p>
      </dgm:t>
    </dgm:pt>
    <dgm:pt modelId="{C6664786-F643-4E2A-9A15-21CE7726F8E6}" type="pres">
      <dgm:prSet presAssocID="{7BED72E5-AA0E-442C-ACCB-832B4CD2327C}" presName="hierRoot3" presStyleCnt="0"/>
      <dgm:spPr/>
    </dgm:pt>
    <dgm:pt modelId="{5E5AC467-2564-4351-9BFA-96BC69DBE0C4}" type="pres">
      <dgm:prSet presAssocID="{7BED72E5-AA0E-442C-ACCB-832B4CD2327C}" presName="composite3" presStyleCnt="0"/>
      <dgm:spPr/>
    </dgm:pt>
    <dgm:pt modelId="{442F5160-798A-49BE-BF8F-0BA248FA2DA2}" type="pres">
      <dgm:prSet presAssocID="{7BED72E5-AA0E-442C-ACCB-832B4CD2327C}" presName="background3" presStyleLbl="node3" presStyleIdx="0" presStyleCnt="1"/>
      <dgm:spPr/>
    </dgm:pt>
    <dgm:pt modelId="{775622C0-91B1-415A-91BA-6B59B7B0A7AC}" type="pres">
      <dgm:prSet presAssocID="{7BED72E5-AA0E-442C-ACCB-832B4CD2327C}" presName="text3" presStyleLbl="fgAcc3" presStyleIdx="0" presStyleCnt="1" custScaleX="142270" custScaleY="94134" custLinFactNeighborX="51204" custLinFactNeighborY="-20060">
        <dgm:presLayoutVars>
          <dgm:chPref val="3"/>
        </dgm:presLayoutVars>
      </dgm:prSet>
      <dgm:spPr/>
      <dgm:t>
        <a:bodyPr/>
        <a:lstStyle/>
        <a:p>
          <a:endParaRPr lang="en-US"/>
        </a:p>
      </dgm:t>
    </dgm:pt>
    <dgm:pt modelId="{144EC69D-3F1F-484B-8155-055D3E195206}" type="pres">
      <dgm:prSet presAssocID="{7BED72E5-AA0E-442C-ACCB-832B4CD2327C}" presName="hierChild4" presStyleCnt="0"/>
      <dgm:spPr/>
    </dgm:pt>
  </dgm:ptLst>
  <dgm:cxnLst>
    <dgm:cxn modelId="{8FC44D62-8250-4B82-A5C9-442243B39243}" srcId="{BC0D1860-0906-4C58-8323-9223E4F74B0C}" destId="{60225D75-03CD-42A7-9E16-A3FDAA643DAA}" srcOrd="0" destOrd="0" parTransId="{376CA820-32E0-47D4-9D8F-0B40718C95AB}" sibTransId="{79EDFBA8-7FC5-4C56-9E54-2B7497A5AA38}"/>
    <dgm:cxn modelId="{2AA08367-7622-4EB6-8AD7-45D1D862F058}" type="presOf" srcId="{AD5F5027-D764-44CD-99A3-900AD6343CB2}" destId="{5D10F962-A0A7-45F8-A9FB-6BCA95F067E3}" srcOrd="0" destOrd="0" presId="urn:microsoft.com/office/officeart/2005/8/layout/hierarchy1"/>
    <dgm:cxn modelId="{2320D425-0A76-4800-AAF3-F53B8FA0CB55}" type="presOf" srcId="{207909F3-2ECA-4109-8AA5-0BBD3737CC8C}" destId="{1B103B62-D39F-45AD-AB5A-19ADECCF7B60}" srcOrd="0" destOrd="0" presId="urn:microsoft.com/office/officeart/2005/8/layout/hierarchy1"/>
    <dgm:cxn modelId="{3BC8D017-61A9-4188-92E9-3734CDA2D14E}" type="presOf" srcId="{D62195AC-3E5F-4680-BEFE-83EFEA1C5044}" destId="{21AF937D-BB56-45E6-B4EC-76213978723D}" srcOrd="0" destOrd="0" presId="urn:microsoft.com/office/officeart/2005/8/layout/hierarchy1"/>
    <dgm:cxn modelId="{53E7C194-04CC-42D0-BB3E-D74B657F33D3}" type="presOf" srcId="{BC0D1860-0906-4C58-8323-9223E4F74B0C}" destId="{7BD6B460-68CE-42D7-8BB1-B497B92B083F}" srcOrd="0" destOrd="0" presId="urn:microsoft.com/office/officeart/2005/8/layout/hierarchy1"/>
    <dgm:cxn modelId="{036D2776-0438-4617-ADCE-1BF4184D5C69}" srcId="{60225D75-03CD-42A7-9E16-A3FDAA643DAA}" destId="{207909F3-2ECA-4109-8AA5-0BBD3737CC8C}" srcOrd="0" destOrd="0" parTransId="{E3C4B938-453D-4727-A8ED-1E269777F33E}" sibTransId="{27AE548A-3C71-4DCB-A68D-44791944B161}"/>
    <dgm:cxn modelId="{54FDB706-6DEC-41E0-B6F7-20D836C1FDAE}" srcId="{D62195AC-3E5F-4680-BEFE-83EFEA1C5044}" destId="{7BED72E5-AA0E-442C-ACCB-832B4CD2327C}" srcOrd="0" destOrd="0" parTransId="{D204CD7D-419E-45CF-91DB-4E032E9382C1}" sibTransId="{C333A4B3-92A7-4B96-A8BE-545FEE29E68B}"/>
    <dgm:cxn modelId="{B38BCFEE-E83A-4D48-868D-24CD65150BCD}" type="presOf" srcId="{E3C4B938-453D-4727-A8ED-1E269777F33E}" destId="{820CE95F-DB00-4440-AB14-E1619A701465}" srcOrd="0" destOrd="0" presId="urn:microsoft.com/office/officeart/2005/8/layout/hierarchy1"/>
    <dgm:cxn modelId="{2557808E-D8BC-44D5-8343-91431E9BB4F7}" type="presOf" srcId="{60225D75-03CD-42A7-9E16-A3FDAA643DAA}" destId="{10194A0B-7B5C-4987-93E0-3383BB39D1C9}" srcOrd="0" destOrd="0" presId="urn:microsoft.com/office/officeart/2005/8/layout/hierarchy1"/>
    <dgm:cxn modelId="{18B11E08-260C-44F0-B77E-0E3D2E71EF01}" type="presOf" srcId="{D204CD7D-419E-45CF-91DB-4E032E9382C1}" destId="{4CBC6705-E976-4B66-9426-3B55B1E5E2D3}" srcOrd="0" destOrd="0" presId="urn:microsoft.com/office/officeart/2005/8/layout/hierarchy1"/>
    <dgm:cxn modelId="{5178BEC5-C449-420A-A98D-B438C6D93237}" srcId="{60225D75-03CD-42A7-9E16-A3FDAA643DAA}" destId="{D62195AC-3E5F-4680-BEFE-83EFEA1C5044}" srcOrd="1" destOrd="0" parTransId="{AD5F5027-D764-44CD-99A3-900AD6343CB2}" sibTransId="{B8F8F283-5193-4F73-BCBF-85E3C370A0D2}"/>
    <dgm:cxn modelId="{3BABD753-384C-42D2-856C-F9B7FE9695A1}" type="presOf" srcId="{7BED72E5-AA0E-442C-ACCB-832B4CD2327C}" destId="{775622C0-91B1-415A-91BA-6B59B7B0A7AC}" srcOrd="0" destOrd="0" presId="urn:microsoft.com/office/officeart/2005/8/layout/hierarchy1"/>
    <dgm:cxn modelId="{4C88D5BF-560C-44A0-B6FF-6C45630050DE}" type="presParOf" srcId="{7BD6B460-68CE-42D7-8BB1-B497B92B083F}" destId="{87E6F7B0-AEE9-4B6F-BCF2-D5BBBE6B853D}" srcOrd="0" destOrd="0" presId="urn:microsoft.com/office/officeart/2005/8/layout/hierarchy1"/>
    <dgm:cxn modelId="{959F503F-411C-4487-A332-47E819926170}" type="presParOf" srcId="{87E6F7B0-AEE9-4B6F-BCF2-D5BBBE6B853D}" destId="{FA769C12-CD65-438D-9350-7651F83AF86C}" srcOrd="0" destOrd="0" presId="urn:microsoft.com/office/officeart/2005/8/layout/hierarchy1"/>
    <dgm:cxn modelId="{736B954D-7399-4DF8-BDBC-A8A8037B0F80}" type="presParOf" srcId="{FA769C12-CD65-438D-9350-7651F83AF86C}" destId="{A49B35F5-9357-4B4C-A64B-FF8E0F009172}" srcOrd="0" destOrd="0" presId="urn:microsoft.com/office/officeart/2005/8/layout/hierarchy1"/>
    <dgm:cxn modelId="{B43FA9FE-E2B1-4049-B30F-A30BED43B92F}" type="presParOf" srcId="{FA769C12-CD65-438D-9350-7651F83AF86C}" destId="{10194A0B-7B5C-4987-93E0-3383BB39D1C9}" srcOrd="1" destOrd="0" presId="urn:microsoft.com/office/officeart/2005/8/layout/hierarchy1"/>
    <dgm:cxn modelId="{09042CBC-D994-4AD8-AC5E-07EAA9DB3D99}" type="presParOf" srcId="{87E6F7B0-AEE9-4B6F-BCF2-D5BBBE6B853D}" destId="{D548C258-20A5-498C-9BCF-CB7F671FEC4A}" srcOrd="1" destOrd="0" presId="urn:microsoft.com/office/officeart/2005/8/layout/hierarchy1"/>
    <dgm:cxn modelId="{D2B5A2CC-0BB1-42EA-80E9-E3DBE7992E64}" type="presParOf" srcId="{D548C258-20A5-498C-9BCF-CB7F671FEC4A}" destId="{820CE95F-DB00-4440-AB14-E1619A701465}" srcOrd="0" destOrd="0" presId="urn:microsoft.com/office/officeart/2005/8/layout/hierarchy1"/>
    <dgm:cxn modelId="{E6848C86-96CF-42AE-A36A-9492DDC52905}" type="presParOf" srcId="{D548C258-20A5-498C-9BCF-CB7F671FEC4A}" destId="{94193546-FCDA-4069-B872-7A2FC70CC003}" srcOrd="1" destOrd="0" presId="urn:microsoft.com/office/officeart/2005/8/layout/hierarchy1"/>
    <dgm:cxn modelId="{8DE93607-3BFD-4D8E-8D9C-D38D09C53304}" type="presParOf" srcId="{94193546-FCDA-4069-B872-7A2FC70CC003}" destId="{E8DDE216-BDFC-47C7-AF40-E1EDD5D0CBA9}" srcOrd="0" destOrd="0" presId="urn:microsoft.com/office/officeart/2005/8/layout/hierarchy1"/>
    <dgm:cxn modelId="{CEB5091E-C894-4F3C-A7ED-94B0F84C89DA}" type="presParOf" srcId="{E8DDE216-BDFC-47C7-AF40-E1EDD5D0CBA9}" destId="{51B55EF0-BC6C-448A-AB49-E74CDFA654CC}" srcOrd="0" destOrd="0" presId="urn:microsoft.com/office/officeart/2005/8/layout/hierarchy1"/>
    <dgm:cxn modelId="{7B2189DF-B836-4DCA-8549-72073BF33410}" type="presParOf" srcId="{E8DDE216-BDFC-47C7-AF40-E1EDD5D0CBA9}" destId="{1B103B62-D39F-45AD-AB5A-19ADECCF7B60}" srcOrd="1" destOrd="0" presId="urn:microsoft.com/office/officeart/2005/8/layout/hierarchy1"/>
    <dgm:cxn modelId="{88D9CFD5-FA69-4AA4-8AA5-A898A69F5C41}" type="presParOf" srcId="{94193546-FCDA-4069-B872-7A2FC70CC003}" destId="{D885D49B-4F52-4EE2-84C4-19C587765DEB}" srcOrd="1" destOrd="0" presId="urn:microsoft.com/office/officeart/2005/8/layout/hierarchy1"/>
    <dgm:cxn modelId="{35F81E23-B46B-4DAD-A727-45F80A971D89}" type="presParOf" srcId="{D548C258-20A5-498C-9BCF-CB7F671FEC4A}" destId="{5D10F962-A0A7-45F8-A9FB-6BCA95F067E3}" srcOrd="2" destOrd="0" presId="urn:microsoft.com/office/officeart/2005/8/layout/hierarchy1"/>
    <dgm:cxn modelId="{E9B4374E-1092-4641-8F52-5061A8D82A3B}" type="presParOf" srcId="{D548C258-20A5-498C-9BCF-CB7F671FEC4A}" destId="{B4A8B673-1B07-41E2-A10F-6C46FC8E964F}" srcOrd="3" destOrd="0" presId="urn:microsoft.com/office/officeart/2005/8/layout/hierarchy1"/>
    <dgm:cxn modelId="{F5E20C8D-D64C-4C0A-8B62-28C1D27D968B}" type="presParOf" srcId="{B4A8B673-1B07-41E2-A10F-6C46FC8E964F}" destId="{CCE10E16-321D-4850-8D2F-7B6A139BD365}" srcOrd="0" destOrd="0" presId="urn:microsoft.com/office/officeart/2005/8/layout/hierarchy1"/>
    <dgm:cxn modelId="{7B60844E-2ECD-4695-AA7C-DD1CD45E2943}" type="presParOf" srcId="{CCE10E16-321D-4850-8D2F-7B6A139BD365}" destId="{C7C16BB0-A729-42C6-9DBC-CE7E7FEB2ACD}" srcOrd="0" destOrd="0" presId="urn:microsoft.com/office/officeart/2005/8/layout/hierarchy1"/>
    <dgm:cxn modelId="{F1888B6F-3E2B-440C-8410-ACAFCC2A40B3}" type="presParOf" srcId="{CCE10E16-321D-4850-8D2F-7B6A139BD365}" destId="{21AF937D-BB56-45E6-B4EC-76213978723D}" srcOrd="1" destOrd="0" presId="urn:microsoft.com/office/officeart/2005/8/layout/hierarchy1"/>
    <dgm:cxn modelId="{CD793068-1A77-4D04-A97B-751DEBB7A907}" type="presParOf" srcId="{B4A8B673-1B07-41E2-A10F-6C46FC8E964F}" destId="{B60E3923-B703-45F1-BDF7-BD5F2D7790CD}" srcOrd="1" destOrd="0" presId="urn:microsoft.com/office/officeart/2005/8/layout/hierarchy1"/>
    <dgm:cxn modelId="{BF92F344-A2D9-4212-BC2E-E833FA44E8D4}" type="presParOf" srcId="{B60E3923-B703-45F1-BDF7-BD5F2D7790CD}" destId="{4CBC6705-E976-4B66-9426-3B55B1E5E2D3}" srcOrd="0" destOrd="0" presId="urn:microsoft.com/office/officeart/2005/8/layout/hierarchy1"/>
    <dgm:cxn modelId="{CD34E7CB-C6AC-43C1-AD39-636B74DC4F54}" type="presParOf" srcId="{B60E3923-B703-45F1-BDF7-BD5F2D7790CD}" destId="{C6664786-F643-4E2A-9A15-21CE7726F8E6}" srcOrd="1" destOrd="0" presId="urn:microsoft.com/office/officeart/2005/8/layout/hierarchy1"/>
    <dgm:cxn modelId="{A40EA50D-4E54-4F1F-B5C6-8179C033664D}" type="presParOf" srcId="{C6664786-F643-4E2A-9A15-21CE7726F8E6}" destId="{5E5AC467-2564-4351-9BFA-96BC69DBE0C4}" srcOrd="0" destOrd="0" presId="urn:microsoft.com/office/officeart/2005/8/layout/hierarchy1"/>
    <dgm:cxn modelId="{28A1B99F-6C4C-4FE7-80B7-FE0BEE79D198}" type="presParOf" srcId="{5E5AC467-2564-4351-9BFA-96BC69DBE0C4}" destId="{442F5160-798A-49BE-BF8F-0BA248FA2DA2}" srcOrd="0" destOrd="0" presId="urn:microsoft.com/office/officeart/2005/8/layout/hierarchy1"/>
    <dgm:cxn modelId="{7AED56D2-42EA-4513-99CF-6C492476544F}" type="presParOf" srcId="{5E5AC467-2564-4351-9BFA-96BC69DBE0C4}" destId="{775622C0-91B1-415A-91BA-6B59B7B0A7AC}" srcOrd="1" destOrd="0" presId="urn:microsoft.com/office/officeart/2005/8/layout/hierarchy1"/>
    <dgm:cxn modelId="{92357783-0767-4823-BEB4-C3F1C6AA0454}" type="presParOf" srcId="{C6664786-F643-4E2A-9A15-21CE7726F8E6}" destId="{144EC69D-3F1F-484B-8155-055D3E19520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6D77D33-C79E-4B8E-86A2-12A842958A2E}" type="doc">
      <dgm:prSet loTypeId="urn:microsoft.com/office/officeart/2005/8/layout/arrow2" loCatId="process" qsTypeId="urn:microsoft.com/office/officeart/2005/8/quickstyle/simple1" qsCatId="simple" csTypeId="urn:microsoft.com/office/officeart/2005/8/colors/colorful1" csCatId="colorful" phldr="1"/>
      <dgm:spPr/>
    </dgm:pt>
    <dgm:pt modelId="{BFCAAAFC-7E59-4907-B2B2-5CE729319192}">
      <dgm:prSet phldrT="[Text]" custT="1"/>
      <dgm:spPr/>
      <dgm:t>
        <a:bodyPr/>
        <a:lstStyle/>
        <a:p>
          <a:r>
            <a:rPr lang="en-US" sz="2800" dirty="0" smtClean="0"/>
            <a:t>Model Skill</a:t>
          </a:r>
          <a:endParaRPr lang="en-US" sz="2800" dirty="0"/>
        </a:p>
      </dgm:t>
    </dgm:pt>
    <dgm:pt modelId="{5C879633-638A-41DC-BF5F-6EE16C6B7FC3}" type="parTrans" cxnId="{F6069D00-F055-491E-AFB2-B8389D8C7DE7}">
      <dgm:prSet/>
      <dgm:spPr/>
      <dgm:t>
        <a:bodyPr/>
        <a:lstStyle/>
        <a:p>
          <a:endParaRPr lang="en-US"/>
        </a:p>
      </dgm:t>
    </dgm:pt>
    <dgm:pt modelId="{E1EC526F-5D1D-4882-97DD-6DE38C756D29}" type="sibTrans" cxnId="{F6069D00-F055-491E-AFB2-B8389D8C7DE7}">
      <dgm:prSet/>
      <dgm:spPr/>
      <dgm:t>
        <a:bodyPr/>
        <a:lstStyle/>
        <a:p>
          <a:endParaRPr lang="en-US"/>
        </a:p>
      </dgm:t>
    </dgm:pt>
    <dgm:pt modelId="{B1C8E9F3-DB7C-4047-8405-D3E403E9DDEB}">
      <dgm:prSet phldrT="[Text]" custT="1"/>
      <dgm:spPr/>
      <dgm:t>
        <a:bodyPr/>
        <a:lstStyle/>
        <a:p>
          <a:r>
            <a:rPr lang="en-US" sz="2800" dirty="0" smtClean="0"/>
            <a:t>Role Play</a:t>
          </a:r>
          <a:endParaRPr lang="en-US" sz="2800" dirty="0"/>
        </a:p>
      </dgm:t>
    </dgm:pt>
    <dgm:pt modelId="{FB121A18-B98C-488D-BD36-7087318AEA32}" type="parTrans" cxnId="{107988E0-9AAC-46CE-A055-E8D25F049015}">
      <dgm:prSet/>
      <dgm:spPr/>
      <dgm:t>
        <a:bodyPr/>
        <a:lstStyle/>
        <a:p>
          <a:endParaRPr lang="en-US"/>
        </a:p>
      </dgm:t>
    </dgm:pt>
    <dgm:pt modelId="{64CF4208-B4ED-414A-8C83-CC8D0B1FF4C8}" type="sibTrans" cxnId="{107988E0-9AAC-46CE-A055-E8D25F049015}">
      <dgm:prSet/>
      <dgm:spPr/>
      <dgm:t>
        <a:bodyPr/>
        <a:lstStyle/>
        <a:p>
          <a:endParaRPr lang="en-US"/>
        </a:p>
      </dgm:t>
    </dgm:pt>
    <dgm:pt modelId="{745A53F9-C731-4B89-B541-97A9EEAF2D3B}">
      <dgm:prSet phldrT="[Text]" custT="1"/>
      <dgm:spPr/>
      <dgm:t>
        <a:bodyPr/>
        <a:lstStyle/>
        <a:p>
          <a:r>
            <a:rPr lang="en-US" sz="2800" dirty="0" smtClean="0"/>
            <a:t>Provide Feedback</a:t>
          </a:r>
          <a:endParaRPr lang="en-US" sz="2800" dirty="0"/>
        </a:p>
      </dgm:t>
    </dgm:pt>
    <dgm:pt modelId="{20136F16-64C1-4B91-9EE4-63369713D172}" type="parTrans" cxnId="{3F53C2EC-91F0-4E59-891B-78194171A52A}">
      <dgm:prSet/>
      <dgm:spPr/>
      <dgm:t>
        <a:bodyPr/>
        <a:lstStyle/>
        <a:p>
          <a:endParaRPr lang="en-US"/>
        </a:p>
      </dgm:t>
    </dgm:pt>
    <dgm:pt modelId="{CE57D0AB-5497-410E-924F-43A83A100DA4}" type="sibTrans" cxnId="{3F53C2EC-91F0-4E59-891B-78194171A52A}">
      <dgm:prSet/>
      <dgm:spPr/>
      <dgm:t>
        <a:bodyPr/>
        <a:lstStyle/>
        <a:p>
          <a:endParaRPr lang="en-US"/>
        </a:p>
      </dgm:t>
    </dgm:pt>
    <dgm:pt modelId="{0BA60A89-C284-4014-8859-B7A4361F61D2}">
      <dgm:prSet phldrT="[Text]"/>
      <dgm:spPr/>
      <dgm:t>
        <a:bodyPr/>
        <a:lstStyle/>
        <a:p>
          <a:r>
            <a:rPr lang="en-US" dirty="0" smtClean="0"/>
            <a:t>Transfer of Training</a:t>
          </a:r>
          <a:endParaRPr lang="en-US" dirty="0"/>
        </a:p>
      </dgm:t>
    </dgm:pt>
    <dgm:pt modelId="{A7C7ED15-A3BD-4E8A-BE13-DED4A939897A}" type="parTrans" cxnId="{FB7EC8DF-BFA5-4614-A98C-D6018691C28F}">
      <dgm:prSet/>
      <dgm:spPr/>
      <dgm:t>
        <a:bodyPr/>
        <a:lstStyle/>
        <a:p>
          <a:endParaRPr lang="en-US"/>
        </a:p>
      </dgm:t>
    </dgm:pt>
    <dgm:pt modelId="{F6C35C46-CCEF-46A5-9DC8-7998BB4BE704}" type="sibTrans" cxnId="{FB7EC8DF-BFA5-4614-A98C-D6018691C28F}">
      <dgm:prSet/>
      <dgm:spPr/>
      <dgm:t>
        <a:bodyPr/>
        <a:lstStyle/>
        <a:p>
          <a:endParaRPr lang="en-US"/>
        </a:p>
      </dgm:t>
    </dgm:pt>
    <dgm:pt modelId="{D327D6FB-4B4D-42AE-A581-B628EF2ABB14}" type="pres">
      <dgm:prSet presAssocID="{96D77D33-C79E-4B8E-86A2-12A842958A2E}" presName="arrowDiagram" presStyleCnt="0">
        <dgm:presLayoutVars>
          <dgm:chMax val="5"/>
          <dgm:dir/>
          <dgm:resizeHandles val="exact"/>
        </dgm:presLayoutVars>
      </dgm:prSet>
      <dgm:spPr/>
    </dgm:pt>
    <dgm:pt modelId="{75CC572B-0CF9-4AD7-AA7B-95977FCC47C6}" type="pres">
      <dgm:prSet presAssocID="{96D77D33-C79E-4B8E-86A2-12A842958A2E}" presName="arrow" presStyleLbl="bgShp" presStyleIdx="0" presStyleCnt="1" custLinFactNeighborX="1509"/>
      <dgm:spPr/>
    </dgm:pt>
    <dgm:pt modelId="{ED8D2BD6-7ADC-4BEF-A56E-50265C2701DF}" type="pres">
      <dgm:prSet presAssocID="{96D77D33-C79E-4B8E-86A2-12A842958A2E}" presName="arrowDiagram4" presStyleCnt="0"/>
      <dgm:spPr/>
    </dgm:pt>
    <dgm:pt modelId="{331A4B9E-20FE-484D-8DCE-8891F638C725}" type="pres">
      <dgm:prSet presAssocID="{BFCAAAFC-7E59-4907-B2B2-5CE729319192}" presName="bullet4a" presStyleLbl="node1" presStyleIdx="0" presStyleCnt="4"/>
      <dgm:spPr/>
    </dgm:pt>
    <dgm:pt modelId="{581CEBEC-CAC9-47B2-AABC-FE0E1ED82E9E}" type="pres">
      <dgm:prSet presAssocID="{BFCAAAFC-7E59-4907-B2B2-5CE729319192}" presName="textBox4a" presStyleLbl="revTx" presStyleIdx="0" presStyleCnt="4">
        <dgm:presLayoutVars>
          <dgm:bulletEnabled val="1"/>
        </dgm:presLayoutVars>
      </dgm:prSet>
      <dgm:spPr/>
      <dgm:t>
        <a:bodyPr/>
        <a:lstStyle/>
        <a:p>
          <a:endParaRPr lang="en-US"/>
        </a:p>
      </dgm:t>
    </dgm:pt>
    <dgm:pt modelId="{E20C50CF-20B8-4C29-97F4-D7B03E63FD1A}" type="pres">
      <dgm:prSet presAssocID="{B1C8E9F3-DB7C-4047-8405-D3E403E9DDEB}" presName="bullet4b" presStyleLbl="node1" presStyleIdx="1" presStyleCnt="4"/>
      <dgm:spPr/>
    </dgm:pt>
    <dgm:pt modelId="{48C8DCBE-8ED6-4309-A701-C405F45C1319}" type="pres">
      <dgm:prSet presAssocID="{B1C8E9F3-DB7C-4047-8405-D3E403E9DDEB}" presName="textBox4b" presStyleLbl="revTx" presStyleIdx="1" presStyleCnt="4">
        <dgm:presLayoutVars>
          <dgm:bulletEnabled val="1"/>
        </dgm:presLayoutVars>
      </dgm:prSet>
      <dgm:spPr/>
      <dgm:t>
        <a:bodyPr/>
        <a:lstStyle/>
        <a:p>
          <a:endParaRPr lang="en-US"/>
        </a:p>
      </dgm:t>
    </dgm:pt>
    <dgm:pt modelId="{A074895E-C23A-450C-8CE9-85CA60936652}" type="pres">
      <dgm:prSet presAssocID="{745A53F9-C731-4B89-B541-97A9EEAF2D3B}" presName="bullet4c" presStyleLbl="node1" presStyleIdx="2" presStyleCnt="4" custLinFactNeighborX="-62557" custLinFactNeighborY="26496"/>
      <dgm:spPr/>
    </dgm:pt>
    <dgm:pt modelId="{D19C9C5A-2937-4FB3-AF90-3BF2ADA7B231}" type="pres">
      <dgm:prSet presAssocID="{745A53F9-C731-4B89-B541-97A9EEAF2D3B}" presName="textBox4c" presStyleLbl="revTx" presStyleIdx="2" presStyleCnt="4" custAng="0" custScaleX="115763" custLinFactNeighborX="0" custLinFactNeighborY="-435">
        <dgm:presLayoutVars>
          <dgm:bulletEnabled val="1"/>
        </dgm:presLayoutVars>
      </dgm:prSet>
      <dgm:spPr/>
      <dgm:t>
        <a:bodyPr/>
        <a:lstStyle/>
        <a:p>
          <a:endParaRPr lang="en-US"/>
        </a:p>
      </dgm:t>
    </dgm:pt>
    <dgm:pt modelId="{005269CF-FDC5-4A27-8558-B16D9F9CB4E3}" type="pres">
      <dgm:prSet presAssocID="{0BA60A89-C284-4014-8859-B7A4361F61D2}" presName="bullet4d" presStyleLbl="node1" presStyleIdx="3" presStyleCnt="4"/>
      <dgm:spPr/>
    </dgm:pt>
    <dgm:pt modelId="{17F2571B-6499-4478-A7FD-09362ED17ABC}" type="pres">
      <dgm:prSet presAssocID="{0BA60A89-C284-4014-8859-B7A4361F61D2}" presName="textBox4d" presStyleLbl="revTx" presStyleIdx="3" presStyleCnt="4">
        <dgm:presLayoutVars>
          <dgm:bulletEnabled val="1"/>
        </dgm:presLayoutVars>
      </dgm:prSet>
      <dgm:spPr/>
      <dgm:t>
        <a:bodyPr/>
        <a:lstStyle/>
        <a:p>
          <a:endParaRPr lang="en-US"/>
        </a:p>
      </dgm:t>
    </dgm:pt>
  </dgm:ptLst>
  <dgm:cxnLst>
    <dgm:cxn modelId="{D13BF818-7023-4FF6-8C0B-79DC0D167B54}" type="presOf" srcId="{0BA60A89-C284-4014-8859-B7A4361F61D2}" destId="{17F2571B-6499-4478-A7FD-09362ED17ABC}" srcOrd="0" destOrd="0" presId="urn:microsoft.com/office/officeart/2005/8/layout/arrow2"/>
    <dgm:cxn modelId="{F46B9AB7-EAC8-433A-B14F-FDC4C64C1260}" type="presOf" srcId="{BFCAAAFC-7E59-4907-B2B2-5CE729319192}" destId="{581CEBEC-CAC9-47B2-AABC-FE0E1ED82E9E}" srcOrd="0" destOrd="0" presId="urn:microsoft.com/office/officeart/2005/8/layout/arrow2"/>
    <dgm:cxn modelId="{57ECB232-F579-4539-8C20-0849BF20648B}" type="presOf" srcId="{745A53F9-C731-4B89-B541-97A9EEAF2D3B}" destId="{D19C9C5A-2937-4FB3-AF90-3BF2ADA7B231}" srcOrd="0" destOrd="0" presId="urn:microsoft.com/office/officeart/2005/8/layout/arrow2"/>
    <dgm:cxn modelId="{107988E0-9AAC-46CE-A055-E8D25F049015}" srcId="{96D77D33-C79E-4B8E-86A2-12A842958A2E}" destId="{B1C8E9F3-DB7C-4047-8405-D3E403E9DDEB}" srcOrd="1" destOrd="0" parTransId="{FB121A18-B98C-488D-BD36-7087318AEA32}" sibTransId="{64CF4208-B4ED-414A-8C83-CC8D0B1FF4C8}"/>
    <dgm:cxn modelId="{3F53C2EC-91F0-4E59-891B-78194171A52A}" srcId="{96D77D33-C79E-4B8E-86A2-12A842958A2E}" destId="{745A53F9-C731-4B89-B541-97A9EEAF2D3B}" srcOrd="2" destOrd="0" parTransId="{20136F16-64C1-4B91-9EE4-63369713D172}" sibTransId="{CE57D0AB-5497-410E-924F-43A83A100DA4}"/>
    <dgm:cxn modelId="{F6069D00-F055-491E-AFB2-B8389D8C7DE7}" srcId="{96D77D33-C79E-4B8E-86A2-12A842958A2E}" destId="{BFCAAAFC-7E59-4907-B2B2-5CE729319192}" srcOrd="0" destOrd="0" parTransId="{5C879633-638A-41DC-BF5F-6EE16C6B7FC3}" sibTransId="{E1EC526F-5D1D-4882-97DD-6DE38C756D29}"/>
    <dgm:cxn modelId="{E9DB76DD-AA74-46A0-89E9-39A3C4776727}" type="presOf" srcId="{B1C8E9F3-DB7C-4047-8405-D3E403E9DDEB}" destId="{48C8DCBE-8ED6-4309-A701-C405F45C1319}" srcOrd="0" destOrd="0" presId="urn:microsoft.com/office/officeart/2005/8/layout/arrow2"/>
    <dgm:cxn modelId="{2430557B-43C2-4C2E-A835-E1CF1BF9CEF1}" type="presOf" srcId="{96D77D33-C79E-4B8E-86A2-12A842958A2E}" destId="{D327D6FB-4B4D-42AE-A581-B628EF2ABB14}" srcOrd="0" destOrd="0" presId="urn:microsoft.com/office/officeart/2005/8/layout/arrow2"/>
    <dgm:cxn modelId="{FB7EC8DF-BFA5-4614-A98C-D6018691C28F}" srcId="{96D77D33-C79E-4B8E-86A2-12A842958A2E}" destId="{0BA60A89-C284-4014-8859-B7A4361F61D2}" srcOrd="3" destOrd="0" parTransId="{A7C7ED15-A3BD-4E8A-BE13-DED4A939897A}" sibTransId="{F6C35C46-CCEF-46A5-9DC8-7998BB4BE704}"/>
    <dgm:cxn modelId="{33B1FF4A-B1F1-4D6F-AE45-7278A9FDCC8E}" type="presParOf" srcId="{D327D6FB-4B4D-42AE-A581-B628EF2ABB14}" destId="{75CC572B-0CF9-4AD7-AA7B-95977FCC47C6}" srcOrd="0" destOrd="0" presId="urn:microsoft.com/office/officeart/2005/8/layout/arrow2"/>
    <dgm:cxn modelId="{4666FBBB-4540-48FA-A09D-6DBCE8AD44E7}" type="presParOf" srcId="{D327D6FB-4B4D-42AE-A581-B628EF2ABB14}" destId="{ED8D2BD6-7ADC-4BEF-A56E-50265C2701DF}" srcOrd="1" destOrd="0" presId="urn:microsoft.com/office/officeart/2005/8/layout/arrow2"/>
    <dgm:cxn modelId="{B7B07DCA-CB19-4542-81BC-326A7E7F5CE6}" type="presParOf" srcId="{ED8D2BD6-7ADC-4BEF-A56E-50265C2701DF}" destId="{331A4B9E-20FE-484D-8DCE-8891F638C725}" srcOrd="0" destOrd="0" presId="urn:microsoft.com/office/officeart/2005/8/layout/arrow2"/>
    <dgm:cxn modelId="{4655D580-0610-435E-AC2E-053FD8968463}" type="presParOf" srcId="{ED8D2BD6-7ADC-4BEF-A56E-50265C2701DF}" destId="{581CEBEC-CAC9-47B2-AABC-FE0E1ED82E9E}" srcOrd="1" destOrd="0" presId="urn:microsoft.com/office/officeart/2005/8/layout/arrow2"/>
    <dgm:cxn modelId="{2C8B5A98-6054-4941-9C81-58D2065A98B8}" type="presParOf" srcId="{ED8D2BD6-7ADC-4BEF-A56E-50265C2701DF}" destId="{E20C50CF-20B8-4C29-97F4-D7B03E63FD1A}" srcOrd="2" destOrd="0" presId="urn:microsoft.com/office/officeart/2005/8/layout/arrow2"/>
    <dgm:cxn modelId="{5956B776-4010-423C-92D3-2670B7D454BA}" type="presParOf" srcId="{ED8D2BD6-7ADC-4BEF-A56E-50265C2701DF}" destId="{48C8DCBE-8ED6-4309-A701-C405F45C1319}" srcOrd="3" destOrd="0" presId="urn:microsoft.com/office/officeart/2005/8/layout/arrow2"/>
    <dgm:cxn modelId="{67CC5505-97B1-4A22-8398-F2589A5E6A0B}" type="presParOf" srcId="{ED8D2BD6-7ADC-4BEF-A56E-50265C2701DF}" destId="{A074895E-C23A-450C-8CE9-85CA60936652}" srcOrd="4" destOrd="0" presId="urn:microsoft.com/office/officeart/2005/8/layout/arrow2"/>
    <dgm:cxn modelId="{F380BC81-9137-49D0-841B-B347289641BC}" type="presParOf" srcId="{ED8D2BD6-7ADC-4BEF-A56E-50265C2701DF}" destId="{D19C9C5A-2937-4FB3-AF90-3BF2ADA7B231}" srcOrd="5" destOrd="0" presId="urn:microsoft.com/office/officeart/2005/8/layout/arrow2"/>
    <dgm:cxn modelId="{F0F4ACC8-E2C1-4C6A-93EF-989D3E2A5AED}" type="presParOf" srcId="{ED8D2BD6-7ADC-4BEF-A56E-50265C2701DF}" destId="{005269CF-FDC5-4A27-8558-B16D9F9CB4E3}" srcOrd="6" destOrd="0" presId="urn:microsoft.com/office/officeart/2005/8/layout/arrow2"/>
    <dgm:cxn modelId="{38A46A67-A83C-4401-A55C-75FFAFD7327D}" type="presParOf" srcId="{ED8D2BD6-7ADC-4BEF-A56E-50265C2701DF}" destId="{17F2571B-6499-4478-A7FD-09362ED17AB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6F4409-4148-4764-9C13-407B97F00DE5}" type="doc">
      <dgm:prSet loTypeId="urn:microsoft.com/office/officeart/2005/8/layout/rings+Icon" loCatId="relationship" qsTypeId="urn:microsoft.com/office/officeart/2005/8/quickstyle/3d1" qsCatId="3D" csTypeId="urn:microsoft.com/office/officeart/2005/8/colors/accent2_4" csCatId="accent2" phldr="1"/>
      <dgm:spPr/>
      <dgm:t>
        <a:bodyPr/>
        <a:lstStyle/>
        <a:p>
          <a:endParaRPr lang="en-US"/>
        </a:p>
      </dgm:t>
    </dgm:pt>
    <dgm:pt modelId="{B99D2094-8322-42ED-8ACD-BF4A24EB2B0F}">
      <dgm:prSet phldrT="[Text]" custT="1"/>
      <dgm:spPr/>
      <dgm:t>
        <a:bodyPr/>
        <a:lstStyle/>
        <a:p>
          <a:r>
            <a:rPr lang="en-US" sz="2000" dirty="0" smtClean="0"/>
            <a:t>Case Notes</a:t>
          </a:r>
          <a:endParaRPr lang="en-US" sz="2000" dirty="0"/>
        </a:p>
      </dgm:t>
    </dgm:pt>
    <dgm:pt modelId="{D14A4478-221A-44B5-A51A-047FAB7C571C}" type="parTrans" cxnId="{038C03F4-AD1D-4151-BAEE-00FECF48167A}">
      <dgm:prSet/>
      <dgm:spPr/>
      <dgm:t>
        <a:bodyPr/>
        <a:lstStyle/>
        <a:p>
          <a:endParaRPr lang="en-US"/>
        </a:p>
      </dgm:t>
    </dgm:pt>
    <dgm:pt modelId="{6D80488D-9CC2-49C6-8147-5572E6AB3C91}" type="sibTrans" cxnId="{038C03F4-AD1D-4151-BAEE-00FECF48167A}">
      <dgm:prSet/>
      <dgm:spPr/>
      <dgm:t>
        <a:bodyPr/>
        <a:lstStyle/>
        <a:p>
          <a:endParaRPr lang="en-US"/>
        </a:p>
      </dgm:t>
    </dgm:pt>
    <dgm:pt modelId="{172AEFF4-05B8-40AE-82F8-ECBA3CC0448A}">
      <dgm:prSet phldrT="[Text]" custT="1"/>
      <dgm:spPr/>
      <dgm:t>
        <a:bodyPr/>
        <a:lstStyle/>
        <a:p>
          <a:r>
            <a:rPr lang="en-US" sz="2000" dirty="0" smtClean="0"/>
            <a:t>Conversations</a:t>
          </a:r>
          <a:endParaRPr lang="en-US" sz="2000" dirty="0"/>
        </a:p>
      </dgm:t>
    </dgm:pt>
    <dgm:pt modelId="{3E8FCA0A-F43D-4E2A-A8EA-0217B681CEA2}" type="parTrans" cxnId="{1861A822-884A-490C-B19C-F7A233AA6CC1}">
      <dgm:prSet/>
      <dgm:spPr/>
      <dgm:t>
        <a:bodyPr/>
        <a:lstStyle/>
        <a:p>
          <a:endParaRPr lang="en-US"/>
        </a:p>
      </dgm:t>
    </dgm:pt>
    <dgm:pt modelId="{493F49D6-4E76-4967-A20B-7D714F02BB4A}" type="sibTrans" cxnId="{1861A822-884A-490C-B19C-F7A233AA6CC1}">
      <dgm:prSet/>
      <dgm:spPr/>
      <dgm:t>
        <a:bodyPr/>
        <a:lstStyle/>
        <a:p>
          <a:endParaRPr lang="en-US"/>
        </a:p>
      </dgm:t>
    </dgm:pt>
    <dgm:pt modelId="{23ECC2CF-8B19-4410-9578-8AD04CFD2F05}">
      <dgm:prSet phldrT="[Text]" custT="1"/>
      <dgm:spPr/>
      <dgm:t>
        <a:bodyPr/>
        <a:lstStyle/>
        <a:p>
          <a:r>
            <a:rPr lang="en-US" sz="2000" dirty="0" smtClean="0"/>
            <a:t>ORAS</a:t>
          </a:r>
          <a:endParaRPr lang="en-US" sz="2000" dirty="0"/>
        </a:p>
      </dgm:t>
    </dgm:pt>
    <dgm:pt modelId="{CCB043A9-7655-4687-BCBE-181DA4951029}" type="parTrans" cxnId="{94CB3BDA-0052-4387-B116-79BB0BAF85FE}">
      <dgm:prSet/>
      <dgm:spPr/>
      <dgm:t>
        <a:bodyPr/>
        <a:lstStyle/>
        <a:p>
          <a:endParaRPr lang="en-US"/>
        </a:p>
      </dgm:t>
    </dgm:pt>
    <dgm:pt modelId="{12CBFAAE-7970-453C-9151-9B8262D82129}" type="sibTrans" cxnId="{94CB3BDA-0052-4387-B116-79BB0BAF85FE}">
      <dgm:prSet/>
      <dgm:spPr/>
      <dgm:t>
        <a:bodyPr/>
        <a:lstStyle/>
        <a:p>
          <a:endParaRPr lang="en-US"/>
        </a:p>
      </dgm:t>
    </dgm:pt>
    <dgm:pt modelId="{A109915F-1114-4F93-8F61-BF2EBD07D301}">
      <dgm:prSet phldrT="[Text]" custT="1"/>
      <dgm:spPr/>
      <dgm:t>
        <a:bodyPr/>
        <a:lstStyle/>
        <a:p>
          <a:r>
            <a:rPr lang="en-US" sz="2000" dirty="0" smtClean="0"/>
            <a:t>Observation</a:t>
          </a:r>
          <a:endParaRPr lang="en-US" sz="2000" dirty="0"/>
        </a:p>
      </dgm:t>
    </dgm:pt>
    <dgm:pt modelId="{D23BEE32-0574-4AAF-B301-88071749EC50}" type="parTrans" cxnId="{5885FA1E-FF09-4F9E-A68E-B79CAEA1BC92}">
      <dgm:prSet/>
      <dgm:spPr/>
      <dgm:t>
        <a:bodyPr/>
        <a:lstStyle/>
        <a:p>
          <a:endParaRPr lang="en-US"/>
        </a:p>
      </dgm:t>
    </dgm:pt>
    <dgm:pt modelId="{A7805542-FAE7-446D-972C-CFC8C54DFB4F}" type="sibTrans" cxnId="{5885FA1E-FF09-4F9E-A68E-B79CAEA1BC92}">
      <dgm:prSet/>
      <dgm:spPr/>
      <dgm:t>
        <a:bodyPr/>
        <a:lstStyle/>
        <a:p>
          <a:endParaRPr lang="en-US"/>
        </a:p>
      </dgm:t>
    </dgm:pt>
    <dgm:pt modelId="{652B69AB-9EED-4178-94DD-CAB7B154DD4B}" type="pres">
      <dgm:prSet presAssocID="{6E6F4409-4148-4764-9C13-407B97F00DE5}" presName="Name0" presStyleCnt="0">
        <dgm:presLayoutVars>
          <dgm:chMax val="7"/>
          <dgm:dir/>
          <dgm:resizeHandles val="exact"/>
        </dgm:presLayoutVars>
      </dgm:prSet>
      <dgm:spPr/>
      <dgm:t>
        <a:bodyPr/>
        <a:lstStyle/>
        <a:p>
          <a:endParaRPr lang="en-US"/>
        </a:p>
      </dgm:t>
    </dgm:pt>
    <dgm:pt modelId="{98D45E98-161F-4340-8192-4FB323B37946}" type="pres">
      <dgm:prSet presAssocID="{6E6F4409-4148-4764-9C13-407B97F00DE5}" presName="ellipse1" presStyleLbl="vennNode1" presStyleIdx="0" presStyleCnt="4" custLinFactNeighborX="3179" custLinFactNeighborY="4940">
        <dgm:presLayoutVars>
          <dgm:bulletEnabled val="1"/>
        </dgm:presLayoutVars>
      </dgm:prSet>
      <dgm:spPr/>
      <dgm:t>
        <a:bodyPr/>
        <a:lstStyle/>
        <a:p>
          <a:endParaRPr lang="en-US"/>
        </a:p>
      </dgm:t>
    </dgm:pt>
    <dgm:pt modelId="{5E4BC2FF-2660-42D4-AE0D-37A6EE76512F}" type="pres">
      <dgm:prSet presAssocID="{6E6F4409-4148-4764-9C13-407B97F00DE5}" presName="ellipse2" presStyleLbl="vennNode1" presStyleIdx="1" presStyleCnt="4" custScaleX="115694" custScaleY="102622">
        <dgm:presLayoutVars>
          <dgm:bulletEnabled val="1"/>
        </dgm:presLayoutVars>
      </dgm:prSet>
      <dgm:spPr/>
      <dgm:t>
        <a:bodyPr/>
        <a:lstStyle/>
        <a:p>
          <a:endParaRPr lang="en-US"/>
        </a:p>
      </dgm:t>
    </dgm:pt>
    <dgm:pt modelId="{E3C1A7DC-C117-4550-87E7-A9F8963DA31A}" type="pres">
      <dgm:prSet presAssocID="{6E6F4409-4148-4764-9C13-407B97F00DE5}" presName="ellipse3" presStyleLbl="vennNode1" presStyleIdx="2" presStyleCnt="4">
        <dgm:presLayoutVars>
          <dgm:bulletEnabled val="1"/>
        </dgm:presLayoutVars>
      </dgm:prSet>
      <dgm:spPr/>
      <dgm:t>
        <a:bodyPr/>
        <a:lstStyle/>
        <a:p>
          <a:endParaRPr lang="en-US"/>
        </a:p>
      </dgm:t>
    </dgm:pt>
    <dgm:pt modelId="{97810C6F-EBA7-40F8-A367-59E630A45CF5}" type="pres">
      <dgm:prSet presAssocID="{6E6F4409-4148-4764-9C13-407B97F00DE5}" presName="ellipse4" presStyleLbl="vennNode1" presStyleIdx="3" presStyleCnt="4">
        <dgm:presLayoutVars>
          <dgm:bulletEnabled val="1"/>
        </dgm:presLayoutVars>
      </dgm:prSet>
      <dgm:spPr/>
      <dgm:t>
        <a:bodyPr/>
        <a:lstStyle/>
        <a:p>
          <a:endParaRPr lang="en-US"/>
        </a:p>
      </dgm:t>
    </dgm:pt>
  </dgm:ptLst>
  <dgm:cxnLst>
    <dgm:cxn modelId="{ADA5A96C-DC30-41A3-BEA7-377EDAF6F4EA}" type="presOf" srcId="{A109915F-1114-4F93-8F61-BF2EBD07D301}" destId="{97810C6F-EBA7-40F8-A367-59E630A45CF5}" srcOrd="0" destOrd="0" presId="urn:microsoft.com/office/officeart/2005/8/layout/rings+Icon"/>
    <dgm:cxn modelId="{5885FA1E-FF09-4F9E-A68E-B79CAEA1BC92}" srcId="{6E6F4409-4148-4764-9C13-407B97F00DE5}" destId="{A109915F-1114-4F93-8F61-BF2EBD07D301}" srcOrd="3" destOrd="0" parTransId="{D23BEE32-0574-4AAF-B301-88071749EC50}" sibTransId="{A7805542-FAE7-446D-972C-CFC8C54DFB4F}"/>
    <dgm:cxn modelId="{1861A822-884A-490C-B19C-F7A233AA6CC1}" srcId="{6E6F4409-4148-4764-9C13-407B97F00DE5}" destId="{172AEFF4-05B8-40AE-82F8-ECBA3CC0448A}" srcOrd="1" destOrd="0" parTransId="{3E8FCA0A-F43D-4E2A-A8EA-0217B681CEA2}" sibTransId="{493F49D6-4E76-4967-A20B-7D714F02BB4A}"/>
    <dgm:cxn modelId="{94CB3BDA-0052-4387-B116-79BB0BAF85FE}" srcId="{6E6F4409-4148-4764-9C13-407B97F00DE5}" destId="{23ECC2CF-8B19-4410-9578-8AD04CFD2F05}" srcOrd="2" destOrd="0" parTransId="{CCB043A9-7655-4687-BCBE-181DA4951029}" sibTransId="{12CBFAAE-7970-453C-9151-9B8262D82129}"/>
    <dgm:cxn modelId="{CBCF3EFB-2FDD-4115-B29B-ECD4F9F66168}" type="presOf" srcId="{23ECC2CF-8B19-4410-9578-8AD04CFD2F05}" destId="{E3C1A7DC-C117-4550-87E7-A9F8963DA31A}" srcOrd="0" destOrd="0" presId="urn:microsoft.com/office/officeart/2005/8/layout/rings+Icon"/>
    <dgm:cxn modelId="{038C03F4-AD1D-4151-BAEE-00FECF48167A}" srcId="{6E6F4409-4148-4764-9C13-407B97F00DE5}" destId="{B99D2094-8322-42ED-8ACD-BF4A24EB2B0F}" srcOrd="0" destOrd="0" parTransId="{D14A4478-221A-44B5-A51A-047FAB7C571C}" sibTransId="{6D80488D-9CC2-49C6-8147-5572E6AB3C91}"/>
    <dgm:cxn modelId="{11711627-887E-426E-900E-C54FFDCBB485}" type="presOf" srcId="{B99D2094-8322-42ED-8ACD-BF4A24EB2B0F}" destId="{98D45E98-161F-4340-8192-4FB323B37946}" srcOrd="0" destOrd="0" presId="urn:microsoft.com/office/officeart/2005/8/layout/rings+Icon"/>
    <dgm:cxn modelId="{4D211C91-2726-442C-978C-F7C087FDBB5D}" type="presOf" srcId="{6E6F4409-4148-4764-9C13-407B97F00DE5}" destId="{652B69AB-9EED-4178-94DD-CAB7B154DD4B}" srcOrd="0" destOrd="0" presId="urn:microsoft.com/office/officeart/2005/8/layout/rings+Icon"/>
    <dgm:cxn modelId="{60DA4AF7-DF62-49D9-8D1E-944507E6425E}" type="presOf" srcId="{172AEFF4-05B8-40AE-82F8-ECBA3CC0448A}" destId="{5E4BC2FF-2660-42D4-AE0D-37A6EE76512F}" srcOrd="0" destOrd="0" presId="urn:microsoft.com/office/officeart/2005/8/layout/rings+Icon"/>
    <dgm:cxn modelId="{F0E5CA6D-DF96-457E-87B5-516CCB9D41E7}" type="presParOf" srcId="{652B69AB-9EED-4178-94DD-CAB7B154DD4B}" destId="{98D45E98-161F-4340-8192-4FB323B37946}" srcOrd="0" destOrd="0" presId="urn:microsoft.com/office/officeart/2005/8/layout/rings+Icon"/>
    <dgm:cxn modelId="{C99C5A85-078C-43BB-8EE0-BD71E647954C}" type="presParOf" srcId="{652B69AB-9EED-4178-94DD-CAB7B154DD4B}" destId="{5E4BC2FF-2660-42D4-AE0D-37A6EE76512F}" srcOrd="1" destOrd="0" presId="urn:microsoft.com/office/officeart/2005/8/layout/rings+Icon"/>
    <dgm:cxn modelId="{77A6F4A0-B106-4E11-A516-4285C18151EF}" type="presParOf" srcId="{652B69AB-9EED-4178-94DD-CAB7B154DD4B}" destId="{E3C1A7DC-C117-4550-87E7-A9F8963DA31A}" srcOrd="2" destOrd="0" presId="urn:microsoft.com/office/officeart/2005/8/layout/rings+Icon"/>
    <dgm:cxn modelId="{4E27D7A5-4104-4236-A1BF-AAC401C91552}" type="presParOf" srcId="{652B69AB-9EED-4178-94DD-CAB7B154DD4B}" destId="{97810C6F-EBA7-40F8-A367-59E630A45CF5}"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C6705-E976-4B66-9426-3B55B1E5E2D3}">
      <dsp:nvSpPr>
        <dsp:cNvPr id="0" name=""/>
        <dsp:cNvSpPr/>
      </dsp:nvSpPr>
      <dsp:spPr>
        <a:xfrm>
          <a:off x="5638113" y="2845726"/>
          <a:ext cx="289562" cy="369874"/>
        </a:xfrm>
        <a:custGeom>
          <a:avLst/>
          <a:gdLst/>
          <a:ahLst/>
          <a:cxnLst/>
          <a:rect l="0" t="0" r="0" b="0"/>
          <a:pathLst>
            <a:path>
              <a:moveTo>
                <a:pt x="0" y="0"/>
              </a:moveTo>
              <a:lnTo>
                <a:pt x="0" y="218680"/>
              </a:lnTo>
              <a:lnTo>
                <a:pt x="289562" y="218680"/>
              </a:lnTo>
              <a:lnTo>
                <a:pt x="289562" y="369874"/>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0F962-A0A7-45F8-A9FB-6BCA95F067E3}">
      <dsp:nvSpPr>
        <dsp:cNvPr id="0" name=""/>
        <dsp:cNvSpPr/>
      </dsp:nvSpPr>
      <dsp:spPr>
        <a:xfrm>
          <a:off x="3918608" y="1271708"/>
          <a:ext cx="1719505" cy="331653"/>
        </a:xfrm>
        <a:custGeom>
          <a:avLst/>
          <a:gdLst/>
          <a:ahLst/>
          <a:cxnLst/>
          <a:rect l="0" t="0" r="0" b="0"/>
          <a:pathLst>
            <a:path>
              <a:moveTo>
                <a:pt x="0" y="0"/>
              </a:moveTo>
              <a:lnTo>
                <a:pt x="0" y="180459"/>
              </a:lnTo>
              <a:lnTo>
                <a:pt x="1719505" y="180459"/>
              </a:lnTo>
              <a:lnTo>
                <a:pt x="1719505" y="3316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CE95F-DB00-4440-AB14-E1619A701465}">
      <dsp:nvSpPr>
        <dsp:cNvPr id="0" name=""/>
        <dsp:cNvSpPr/>
      </dsp:nvSpPr>
      <dsp:spPr>
        <a:xfrm>
          <a:off x="1984485" y="1271708"/>
          <a:ext cx="1934123" cy="468298"/>
        </a:xfrm>
        <a:custGeom>
          <a:avLst/>
          <a:gdLst/>
          <a:ahLst/>
          <a:cxnLst/>
          <a:rect l="0" t="0" r="0" b="0"/>
          <a:pathLst>
            <a:path>
              <a:moveTo>
                <a:pt x="1934123" y="0"/>
              </a:moveTo>
              <a:lnTo>
                <a:pt x="1934123" y="317104"/>
              </a:lnTo>
              <a:lnTo>
                <a:pt x="0" y="317104"/>
              </a:lnTo>
              <a:lnTo>
                <a:pt x="0" y="46829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B35F5-9357-4B4C-A64B-FF8E0F009172}">
      <dsp:nvSpPr>
        <dsp:cNvPr id="0" name=""/>
        <dsp:cNvSpPr/>
      </dsp:nvSpPr>
      <dsp:spPr>
        <a:xfrm>
          <a:off x="2722788" y="40556"/>
          <a:ext cx="2391640" cy="1231151"/>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10194A0B-7B5C-4987-93E0-3383BB39D1C9}">
      <dsp:nvSpPr>
        <dsp:cNvPr id="0" name=""/>
        <dsp:cNvSpPr/>
      </dsp:nvSpPr>
      <dsp:spPr>
        <a:xfrm>
          <a:off x="2904129" y="212830"/>
          <a:ext cx="2391640" cy="1231151"/>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latin typeface="Rockwell" panose="02060603020205020403" pitchFamily="18" charset="0"/>
            </a:rPr>
            <a:t>CBT</a:t>
          </a:r>
          <a:endParaRPr lang="en-US" sz="4800" kern="1200" dirty="0">
            <a:latin typeface="Rockwell" panose="02060603020205020403" pitchFamily="18" charset="0"/>
          </a:endParaRPr>
        </a:p>
      </dsp:txBody>
      <dsp:txXfrm>
        <a:off x="2940188" y="248889"/>
        <a:ext cx="2319522" cy="1159033"/>
      </dsp:txXfrm>
    </dsp:sp>
    <dsp:sp modelId="{51B55EF0-BC6C-448A-AB49-E74CDFA654CC}">
      <dsp:nvSpPr>
        <dsp:cNvPr id="0" name=""/>
        <dsp:cNvSpPr/>
      </dsp:nvSpPr>
      <dsp:spPr>
        <a:xfrm>
          <a:off x="1014658" y="1740006"/>
          <a:ext cx="1939653" cy="1190909"/>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1B103B62-D39F-45AD-AB5A-19ADECCF7B60}">
      <dsp:nvSpPr>
        <dsp:cNvPr id="0" name=""/>
        <dsp:cNvSpPr/>
      </dsp:nvSpPr>
      <dsp:spPr>
        <a:xfrm>
          <a:off x="1195999" y="1912280"/>
          <a:ext cx="1939653" cy="1190909"/>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Rockwell" panose="02060603020205020403" pitchFamily="18" charset="0"/>
            </a:rPr>
            <a:t>Cognitive Behavioral Theory</a:t>
          </a:r>
          <a:endParaRPr lang="en-US" sz="2400" kern="1200" dirty="0">
            <a:latin typeface="Rockwell" panose="02060603020205020403" pitchFamily="18" charset="0"/>
          </a:endParaRPr>
        </a:p>
      </dsp:txBody>
      <dsp:txXfrm>
        <a:off x="1230880" y="1947161"/>
        <a:ext cx="1869891" cy="1121147"/>
      </dsp:txXfrm>
    </dsp:sp>
    <dsp:sp modelId="{C7C16BB0-A729-42C6-9DBC-CE7E7FEB2ACD}">
      <dsp:nvSpPr>
        <dsp:cNvPr id="0" name=""/>
        <dsp:cNvSpPr/>
      </dsp:nvSpPr>
      <dsp:spPr>
        <a:xfrm>
          <a:off x="4567555" y="1603361"/>
          <a:ext cx="2141117" cy="1242365"/>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21AF937D-BB56-45E6-B4EC-76213978723D}">
      <dsp:nvSpPr>
        <dsp:cNvPr id="0" name=""/>
        <dsp:cNvSpPr/>
      </dsp:nvSpPr>
      <dsp:spPr>
        <a:xfrm>
          <a:off x="4748896" y="1775635"/>
          <a:ext cx="2141117" cy="1242365"/>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Rockwell" panose="02060603020205020403" pitchFamily="18" charset="0"/>
            </a:rPr>
            <a:t>Social Learning Theory</a:t>
          </a:r>
          <a:endParaRPr lang="en-US" sz="2400" kern="1200" dirty="0">
            <a:latin typeface="Rockwell" panose="02060603020205020403" pitchFamily="18" charset="0"/>
          </a:endParaRPr>
        </a:p>
      </dsp:txBody>
      <dsp:txXfrm>
        <a:off x="4785284" y="1812023"/>
        <a:ext cx="2068341" cy="1169589"/>
      </dsp:txXfrm>
    </dsp:sp>
    <dsp:sp modelId="{442F5160-798A-49BE-BF8F-0BA248FA2DA2}">
      <dsp:nvSpPr>
        <dsp:cNvPr id="0" name=""/>
        <dsp:cNvSpPr/>
      </dsp:nvSpPr>
      <dsp:spPr>
        <a:xfrm>
          <a:off x="4766700" y="3215600"/>
          <a:ext cx="2321950" cy="975573"/>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775622C0-91B1-415A-91BA-6B59B7B0A7AC}">
      <dsp:nvSpPr>
        <dsp:cNvPr id="0" name=""/>
        <dsp:cNvSpPr/>
      </dsp:nvSpPr>
      <dsp:spPr>
        <a:xfrm>
          <a:off x="4948042" y="3387875"/>
          <a:ext cx="2321950" cy="975573"/>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Rockwell" panose="02060603020205020403" pitchFamily="18" charset="0"/>
            </a:rPr>
            <a:t>Structured Learning Procedure</a:t>
          </a:r>
          <a:endParaRPr lang="en-US" sz="2000" kern="1200" dirty="0">
            <a:latin typeface="Rockwell" panose="02060603020205020403" pitchFamily="18" charset="0"/>
          </a:endParaRPr>
        </a:p>
      </dsp:txBody>
      <dsp:txXfrm>
        <a:off x="4976616" y="3416449"/>
        <a:ext cx="2264802" cy="918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572B-0CF9-4AD7-AA7B-95977FCC47C6}">
      <dsp:nvSpPr>
        <dsp:cNvPr id="0" name=""/>
        <dsp:cNvSpPr/>
      </dsp:nvSpPr>
      <dsp:spPr>
        <a:xfrm>
          <a:off x="762026" y="0"/>
          <a:ext cx="7071360" cy="44196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A4B9E-20FE-484D-8DCE-8891F638C725}">
      <dsp:nvSpPr>
        <dsp:cNvPr id="0" name=""/>
        <dsp:cNvSpPr/>
      </dsp:nvSpPr>
      <dsp:spPr>
        <a:xfrm>
          <a:off x="1351848" y="3286414"/>
          <a:ext cx="162641" cy="16264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CEBEC-CAC9-47B2-AABC-FE0E1ED82E9E}">
      <dsp:nvSpPr>
        <dsp:cNvPr id="0" name=""/>
        <dsp:cNvSpPr/>
      </dsp:nvSpPr>
      <dsp:spPr>
        <a:xfrm>
          <a:off x="1433169" y="3367735"/>
          <a:ext cx="1209202" cy="105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0" tIns="0" rIns="0" bIns="0" numCol="1" spcCol="1270" anchor="t" anchorCtr="0">
          <a:noAutofit/>
        </a:bodyPr>
        <a:lstStyle/>
        <a:p>
          <a:pPr lvl="0" algn="l" defTabSz="1244600">
            <a:lnSpc>
              <a:spcPct val="90000"/>
            </a:lnSpc>
            <a:spcBef>
              <a:spcPct val="0"/>
            </a:spcBef>
            <a:spcAft>
              <a:spcPct val="35000"/>
            </a:spcAft>
          </a:pPr>
          <a:r>
            <a:rPr lang="en-US" sz="2800" kern="1200" dirty="0" smtClean="0"/>
            <a:t>Model Skill</a:t>
          </a:r>
          <a:endParaRPr lang="en-US" sz="2800" kern="1200" dirty="0"/>
        </a:p>
      </dsp:txBody>
      <dsp:txXfrm>
        <a:off x="1433169" y="3367735"/>
        <a:ext cx="1209202" cy="1051864"/>
      </dsp:txXfrm>
    </dsp:sp>
    <dsp:sp modelId="{E20C50CF-20B8-4C29-97F4-D7B03E63FD1A}">
      <dsp:nvSpPr>
        <dsp:cNvPr id="0" name=""/>
        <dsp:cNvSpPr/>
      </dsp:nvSpPr>
      <dsp:spPr>
        <a:xfrm>
          <a:off x="2500944" y="2258415"/>
          <a:ext cx="282854" cy="28285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8DCBE-8ED6-4309-A701-C405F45C1319}">
      <dsp:nvSpPr>
        <dsp:cNvPr id="0" name=""/>
        <dsp:cNvSpPr/>
      </dsp:nvSpPr>
      <dsp:spPr>
        <a:xfrm>
          <a:off x="2642372" y="2399842"/>
          <a:ext cx="1484985" cy="201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879" tIns="0" rIns="0" bIns="0" numCol="1" spcCol="1270" anchor="t" anchorCtr="0">
          <a:noAutofit/>
        </a:bodyPr>
        <a:lstStyle/>
        <a:p>
          <a:pPr lvl="0" algn="l" defTabSz="1244600">
            <a:lnSpc>
              <a:spcPct val="90000"/>
            </a:lnSpc>
            <a:spcBef>
              <a:spcPct val="0"/>
            </a:spcBef>
            <a:spcAft>
              <a:spcPct val="35000"/>
            </a:spcAft>
          </a:pPr>
          <a:r>
            <a:rPr lang="en-US" sz="2800" kern="1200" dirty="0" smtClean="0"/>
            <a:t>Role Play</a:t>
          </a:r>
          <a:endParaRPr lang="en-US" sz="2800" kern="1200" dirty="0"/>
        </a:p>
      </dsp:txBody>
      <dsp:txXfrm>
        <a:off x="2642372" y="2399842"/>
        <a:ext cx="1484985" cy="2019757"/>
      </dsp:txXfrm>
    </dsp:sp>
    <dsp:sp modelId="{A074895E-C23A-450C-8CE9-85CA60936652}">
      <dsp:nvSpPr>
        <dsp:cNvPr id="0" name=""/>
        <dsp:cNvSpPr/>
      </dsp:nvSpPr>
      <dsp:spPr>
        <a:xfrm>
          <a:off x="3733799" y="1600198"/>
          <a:ext cx="374782" cy="374782"/>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C9C5A-2937-4FB3-AF90-3BF2ADA7B231}">
      <dsp:nvSpPr>
        <dsp:cNvPr id="0" name=""/>
        <dsp:cNvSpPr/>
      </dsp:nvSpPr>
      <dsp:spPr>
        <a:xfrm>
          <a:off x="4038604" y="1676405"/>
          <a:ext cx="1719063" cy="273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89" tIns="0" rIns="0" bIns="0" numCol="1" spcCol="1270" anchor="t" anchorCtr="0">
          <a:noAutofit/>
        </a:bodyPr>
        <a:lstStyle/>
        <a:p>
          <a:pPr lvl="0" algn="l" defTabSz="1244600">
            <a:lnSpc>
              <a:spcPct val="90000"/>
            </a:lnSpc>
            <a:spcBef>
              <a:spcPct val="0"/>
            </a:spcBef>
            <a:spcAft>
              <a:spcPct val="35000"/>
            </a:spcAft>
          </a:pPr>
          <a:r>
            <a:rPr lang="en-US" sz="2800" kern="1200" dirty="0" smtClean="0"/>
            <a:t>Provide Feedback</a:t>
          </a:r>
          <a:endParaRPr lang="en-US" sz="2800" kern="1200" dirty="0"/>
        </a:p>
      </dsp:txBody>
      <dsp:txXfrm>
        <a:off x="4038604" y="1676405"/>
        <a:ext cx="1719063" cy="2731312"/>
      </dsp:txXfrm>
    </dsp:sp>
    <dsp:sp modelId="{005269CF-FDC5-4A27-8558-B16D9F9CB4E3}">
      <dsp:nvSpPr>
        <dsp:cNvPr id="0" name=""/>
        <dsp:cNvSpPr/>
      </dsp:nvSpPr>
      <dsp:spPr>
        <a:xfrm>
          <a:off x="5566379" y="999713"/>
          <a:ext cx="502066" cy="502066"/>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2571B-6499-4478-A7FD-09362ED17ABC}">
      <dsp:nvSpPr>
        <dsp:cNvPr id="0" name=""/>
        <dsp:cNvSpPr/>
      </dsp:nvSpPr>
      <dsp:spPr>
        <a:xfrm>
          <a:off x="5817412" y="1250746"/>
          <a:ext cx="1484985" cy="3168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35" tIns="0" rIns="0" bIns="0" numCol="1" spcCol="1270" anchor="t" anchorCtr="0">
          <a:noAutofit/>
        </a:bodyPr>
        <a:lstStyle/>
        <a:p>
          <a:pPr lvl="0" algn="l" defTabSz="1111250">
            <a:lnSpc>
              <a:spcPct val="90000"/>
            </a:lnSpc>
            <a:spcBef>
              <a:spcPct val="0"/>
            </a:spcBef>
            <a:spcAft>
              <a:spcPct val="35000"/>
            </a:spcAft>
          </a:pPr>
          <a:r>
            <a:rPr lang="en-US" sz="2500" kern="1200" dirty="0" smtClean="0"/>
            <a:t>Transfer of Training</a:t>
          </a:r>
          <a:endParaRPr lang="en-US" sz="2500" kern="1200" dirty="0"/>
        </a:p>
      </dsp:txBody>
      <dsp:txXfrm>
        <a:off x="5817412" y="1250746"/>
        <a:ext cx="1484985" cy="3168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438F05E-02FE-4189-90A7-4CB70E8805DF}" type="datetimeFigureOut">
              <a:rPr lang="en-US" smtClean="0"/>
              <a:t>12/2/2024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215626B-047C-45E9-8C5A-BC3756D63438}" type="slidenum">
              <a:rPr lang="en-US" smtClean="0"/>
              <a:t>‹#›</a:t>
            </a:fld>
            <a:endParaRPr lang="en-US"/>
          </a:p>
        </p:txBody>
      </p:sp>
    </p:spTree>
    <p:extLst>
      <p:ext uri="{BB962C8B-B14F-4D97-AF65-F5344CB8AC3E}">
        <p14:creationId xmlns:p14="http://schemas.microsoft.com/office/powerpoint/2010/main" val="216239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29C33F2-EA12-4753-82DB-5629F17469F0}" type="datetimeFigureOut">
              <a:rPr lang="en-US" smtClean="0"/>
              <a:t>12/2/2024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B55D5DF-D6A0-4974-80BA-1734ACFA477F}" type="slidenum">
              <a:rPr lang="en-US" smtClean="0"/>
              <a:t>‹#›</a:t>
            </a:fld>
            <a:endParaRPr lang="en-US"/>
          </a:p>
        </p:txBody>
      </p:sp>
    </p:spTree>
    <p:extLst>
      <p:ext uri="{BB962C8B-B14F-4D97-AF65-F5344CB8AC3E}">
        <p14:creationId xmlns:p14="http://schemas.microsoft.com/office/powerpoint/2010/main" val="242216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coming to our session today!   Our session will be from 3:15pm to 4:45pm. Today we will be talking about the importance of role playing social skills with clients. Through todays training we hope to give you all an understanding of the unique social challenges faced by former offenders, as well as illustrating how role playing skills can be helpful as a rehabilitative tool.</a:t>
            </a:r>
          </a:p>
          <a:p>
            <a:endParaRPr lang="en-US" baseline="0" dirty="0" smtClean="0"/>
          </a:p>
          <a:p>
            <a:r>
              <a:rPr lang="en-US" b="1" u="sng" baseline="0" dirty="0" smtClean="0"/>
              <a:t>I would recommend starting your presentation with a little questionnaire. Either using </a:t>
            </a:r>
            <a:r>
              <a:rPr lang="en-US" b="1" u="sng" baseline="0" dirty="0" err="1" smtClean="0"/>
              <a:t>mentimeter</a:t>
            </a:r>
            <a:r>
              <a:rPr lang="en-US" b="1" u="sng" baseline="0" dirty="0" smtClean="0"/>
              <a:t> or just a show of hands – some examples you could include - how many in this room have role played with a client before (either in a group setting or individually)? How many people LOVE to role play? How many of you have heard of role playing but aren’t really sure what it’s all about? How many of you are here for the EBP training credit? </a:t>
            </a:r>
            <a:endParaRPr lang="en-US" b="1" u="sng" dirty="0"/>
          </a:p>
        </p:txBody>
      </p:sp>
      <p:sp>
        <p:nvSpPr>
          <p:cNvPr id="4" name="Slide Number Placeholder 3"/>
          <p:cNvSpPr>
            <a:spLocks noGrp="1"/>
          </p:cNvSpPr>
          <p:nvPr>
            <p:ph type="sldNum" sz="quarter" idx="10"/>
          </p:nvPr>
        </p:nvSpPr>
        <p:spPr/>
        <p:txBody>
          <a:bodyPr/>
          <a:lstStyle/>
          <a:p>
            <a:fld id="{CB55D5DF-D6A0-4974-80BA-1734ACFA477F}" type="slidenum">
              <a:rPr lang="en-US" smtClean="0"/>
              <a:t>1</a:t>
            </a:fld>
            <a:endParaRPr lang="en-US"/>
          </a:p>
        </p:txBody>
      </p:sp>
    </p:spTree>
    <p:extLst>
      <p:ext uri="{BB962C8B-B14F-4D97-AF65-F5344CB8AC3E}">
        <p14:creationId xmlns:p14="http://schemas.microsoft.com/office/powerpoint/2010/main" val="31937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how to identify skills to role play.</a:t>
            </a:r>
            <a:r>
              <a:rPr lang="en-US" baseline="0" dirty="0" smtClean="0"/>
              <a:t> Here are some things that can be useful when trying to identify skills. </a:t>
            </a:r>
          </a:p>
          <a:p>
            <a:endParaRPr lang="en-US" baseline="0" dirty="0" smtClean="0"/>
          </a:p>
          <a:p>
            <a:r>
              <a:rPr lang="en-US" baseline="0" dirty="0" smtClean="0"/>
              <a:t>Curriculum Driven – This is an opportunity to reinforce the skills that clients are learning in their classes. These can include skills that are covered in social skills, T4C, TE, or IOP.</a:t>
            </a:r>
          </a:p>
          <a:p>
            <a:endParaRPr lang="en-US" baseline="0" dirty="0" smtClean="0"/>
          </a:p>
          <a:p>
            <a:r>
              <a:rPr lang="en-US" baseline="0" dirty="0" smtClean="0"/>
              <a:t>Based on past behavior – For instance, if a client has struggled with a certain situation in the past (being told “no,” speaking politely to staff, etc.), it may be helpful to practice coping with these events.</a:t>
            </a:r>
          </a:p>
          <a:p>
            <a:endParaRPr lang="en-US" baseline="0" dirty="0" smtClean="0"/>
          </a:p>
          <a:p>
            <a:r>
              <a:rPr lang="en-US" baseline="0" dirty="0" smtClean="0"/>
              <a:t>Forecasting a future need – Ex: a client is talking about a conversation he is going to have with his mother while out on pass this weekend. Or, a client indicates that she will probably be offered her drug of choice when she leaves the building.  </a:t>
            </a:r>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10</a:t>
            </a:fld>
            <a:endParaRPr lang="en-US"/>
          </a:p>
        </p:txBody>
      </p:sp>
    </p:spTree>
    <p:extLst>
      <p:ext uri="{BB962C8B-B14F-4D97-AF65-F5344CB8AC3E}">
        <p14:creationId xmlns:p14="http://schemas.microsoft.com/office/powerpoint/2010/main" val="122962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According</a:t>
            </a:r>
            <a:r>
              <a:rPr lang="en-US" altLang="en-US" baseline="0" dirty="0" smtClean="0"/>
              <a:t> to current research, we are most effective if we focus on </a:t>
            </a:r>
            <a:r>
              <a:rPr lang="en-US" altLang="en-US" baseline="0" dirty="0" err="1" smtClean="0"/>
              <a:t>Criminogenic</a:t>
            </a:r>
            <a:r>
              <a:rPr lang="en-US" altLang="en-US" baseline="0" dirty="0" smtClean="0"/>
              <a:t> Needs. These are </a:t>
            </a:r>
            <a:r>
              <a:rPr lang="en-US" dirty="0" smtClean="0">
                <a:effectLst/>
              </a:rPr>
              <a:t>attributes of offenders that are directly linked to criminal behavior.</a:t>
            </a:r>
            <a:r>
              <a:rPr lang="en-US" altLang="en-US" baseline="0" dirty="0" smtClean="0"/>
              <a:t> </a:t>
            </a:r>
            <a:r>
              <a:rPr lang="en-US" altLang="en-US" dirty="0" smtClean="0"/>
              <a:t>The top 3 play the most significant role in reducing recidivism. (called Tier I needs)</a:t>
            </a:r>
          </a:p>
          <a:p>
            <a:endParaRPr lang="en-US" altLang="en-US" dirty="0" smtClean="0"/>
          </a:p>
        </p:txBody>
      </p:sp>
      <p:sp>
        <p:nvSpPr>
          <p:cNvPr id="4" name="Slide Number Placeholder 3"/>
          <p:cNvSpPr>
            <a:spLocks noGrp="1"/>
          </p:cNvSpPr>
          <p:nvPr>
            <p:ph type="sldNum" sz="quarter" idx="10"/>
          </p:nvPr>
        </p:nvSpPr>
        <p:spPr/>
        <p:txBody>
          <a:bodyPr/>
          <a:lstStyle/>
          <a:p>
            <a:fld id="{CB55D5DF-D6A0-4974-80BA-1734ACFA477F}" type="slidenum">
              <a:rPr lang="en-US" smtClean="0"/>
              <a:t>11</a:t>
            </a:fld>
            <a:endParaRPr lang="en-US"/>
          </a:p>
        </p:txBody>
      </p:sp>
    </p:spTree>
    <p:extLst>
      <p:ext uri="{BB962C8B-B14F-4D97-AF65-F5344CB8AC3E}">
        <p14:creationId xmlns:p14="http://schemas.microsoft.com/office/powerpoint/2010/main" val="204753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brings us to the last question: Where can I find this information? So far, we have talked about classes, client behavior, future needs, and criminogenic needs. </a:t>
            </a:r>
          </a:p>
          <a:p>
            <a:endParaRPr lang="en-US" baseline="0" dirty="0" smtClean="0"/>
          </a:p>
          <a:p>
            <a:r>
              <a:rPr lang="en-US" baseline="0" dirty="0" smtClean="0"/>
              <a:t>So, how do we find out what is covered in classes? About the client’s behavior? About situations that a client will likely run into? About his/her specific needs? </a:t>
            </a:r>
          </a:p>
          <a:p>
            <a:endParaRPr lang="en-US" baseline="0" dirty="0" smtClean="0"/>
          </a:p>
          <a:p>
            <a:r>
              <a:rPr lang="en-US" baseline="0" dirty="0" smtClean="0"/>
              <a:t>**Have them brainstorm – looking for responses such as logs, conversations, ORAS, etc. Do this before bringing up the circles**</a:t>
            </a:r>
          </a:p>
          <a:p>
            <a:endParaRPr lang="en-US" baseline="0" dirty="0" smtClean="0"/>
          </a:p>
          <a:p>
            <a:r>
              <a:rPr lang="en-US" strike="sngStrike" baseline="0" dirty="0" smtClean="0"/>
              <a:t>CMIS= </a:t>
            </a:r>
            <a:r>
              <a:rPr lang="en-US" sz="1300" strike="sngStrike" dirty="0"/>
              <a:t>Content Management Interoperability Services. It's an open standard that allows different content management systems to work together over the internet. CMIS was created in the early 2000s to make it easier to move content published online between different systems.</a:t>
            </a:r>
          </a:p>
          <a:p>
            <a:r>
              <a:rPr lang="en-US" sz="1300" b="1" u="sng" dirty="0"/>
              <a:t>Replaced CMIS with case notes.  CMIS was the old ORION.  Case Notes is more widely known for all agencies. </a:t>
            </a:r>
            <a:endParaRPr lang="en-US" b="1" u="sng" strike="noStrike" dirty="0"/>
          </a:p>
        </p:txBody>
      </p:sp>
      <p:sp>
        <p:nvSpPr>
          <p:cNvPr id="4" name="Slide Number Placeholder 3"/>
          <p:cNvSpPr>
            <a:spLocks noGrp="1"/>
          </p:cNvSpPr>
          <p:nvPr>
            <p:ph type="sldNum" sz="quarter" idx="10"/>
          </p:nvPr>
        </p:nvSpPr>
        <p:spPr/>
        <p:txBody>
          <a:bodyPr/>
          <a:lstStyle/>
          <a:p>
            <a:fld id="{CB55D5DF-D6A0-4974-80BA-1734ACFA477F}" type="slidenum">
              <a:rPr lang="en-US" smtClean="0"/>
              <a:t>12</a:t>
            </a:fld>
            <a:endParaRPr lang="en-US"/>
          </a:p>
        </p:txBody>
      </p:sp>
    </p:spTree>
    <p:extLst>
      <p:ext uri="{BB962C8B-B14F-4D97-AF65-F5344CB8AC3E}">
        <p14:creationId xmlns:p14="http://schemas.microsoft.com/office/powerpoint/2010/main" val="283045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process for conducting role plays in a group</a:t>
            </a:r>
            <a:r>
              <a:rPr lang="en-US" baseline="0" dirty="0" smtClean="0"/>
              <a:t> setting.</a:t>
            </a:r>
          </a:p>
          <a:p>
            <a:endParaRPr lang="en-US" baseline="0" dirty="0" smtClean="0"/>
          </a:p>
          <a:p>
            <a:r>
              <a:rPr lang="en-US" b="1" u="sng" baseline="0" dirty="0" smtClean="0"/>
              <a:t>This slide needs to go down a little further in the presentation.  Like after we identify what we are role playing and how to do it. </a:t>
            </a:r>
            <a:endParaRPr lang="en-US" b="1" u="sng" dirty="0"/>
          </a:p>
        </p:txBody>
      </p:sp>
      <p:sp>
        <p:nvSpPr>
          <p:cNvPr id="4" name="Slide Number Placeholder 3"/>
          <p:cNvSpPr>
            <a:spLocks noGrp="1"/>
          </p:cNvSpPr>
          <p:nvPr>
            <p:ph type="sldNum" sz="quarter" idx="10"/>
          </p:nvPr>
        </p:nvSpPr>
        <p:spPr/>
        <p:txBody>
          <a:bodyPr/>
          <a:lstStyle/>
          <a:p>
            <a:fld id="{CB55D5DF-D6A0-4974-80BA-1734ACFA477F}" type="slidenum">
              <a:rPr lang="en-US" smtClean="0"/>
              <a:t>13</a:t>
            </a:fld>
            <a:endParaRPr lang="en-US"/>
          </a:p>
        </p:txBody>
      </p:sp>
    </p:spTree>
    <p:extLst>
      <p:ext uri="{BB962C8B-B14F-4D97-AF65-F5344CB8AC3E}">
        <p14:creationId xmlns:p14="http://schemas.microsoft.com/office/powerpoint/2010/main" val="202648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now</a:t>
            </a:r>
            <a:r>
              <a:rPr lang="en-US" baseline="0" dirty="0" smtClean="0"/>
              <a:t> demonstrate the process using the social skill, Avoiding Trouble with Others.</a:t>
            </a:r>
          </a:p>
          <a:p>
            <a:endParaRPr lang="en-US" baseline="0" dirty="0" smtClean="0"/>
          </a:p>
          <a:p>
            <a:r>
              <a:rPr lang="en-US" b="1" u="sng" baseline="0" dirty="0" smtClean="0"/>
              <a:t>This also needs to come later. We need to try to follow an outline such as this one below: </a:t>
            </a:r>
          </a:p>
          <a:p>
            <a:pPr marL="241653" indent="-241653">
              <a:buAutoNum type="arabicParenR"/>
            </a:pPr>
            <a:r>
              <a:rPr lang="en-US" b="1" u="sng" baseline="0" dirty="0" smtClean="0"/>
              <a:t>What is role play (structured learning process)</a:t>
            </a:r>
          </a:p>
          <a:p>
            <a:pPr marL="241653" indent="-241653">
              <a:buAutoNum type="arabicParenR"/>
            </a:pPr>
            <a:r>
              <a:rPr lang="en-US" b="1" u="sng" baseline="0" dirty="0" smtClean="0"/>
              <a:t>Why do we role play?</a:t>
            </a:r>
          </a:p>
          <a:p>
            <a:pPr marL="724959" lvl="1" indent="-241653">
              <a:buAutoNum type="arabicParenR"/>
            </a:pPr>
            <a:r>
              <a:rPr lang="en-US" b="1" u="sng" baseline="0" dirty="0" smtClean="0"/>
              <a:t>Evidence based practice – include research that shows how it is effective (you may be able to steal from the presentation Michael and I did about role playing for DRC a few years ago. I will try to find a link and send it over. You do have some of the research listed below on the EBPS/Reduced Recidivism slide</a:t>
            </a:r>
          </a:p>
          <a:p>
            <a:pPr marL="724959" lvl="1" indent="-241653">
              <a:buAutoNum type="arabicParenR"/>
            </a:pPr>
            <a:r>
              <a:rPr lang="en-US" b="1" u="sng" baseline="0" dirty="0" smtClean="0"/>
              <a:t>Clients face A TON of barriers – get the audience to brainstorm these</a:t>
            </a:r>
          </a:p>
          <a:p>
            <a:pPr marL="724959" lvl="1" indent="-241653">
              <a:buAutoNum type="arabicParenR"/>
            </a:pPr>
            <a:r>
              <a:rPr lang="en-US" b="1" u="sng" baseline="0" dirty="0" smtClean="0"/>
              <a:t>The old wisdom – practice makes perfect</a:t>
            </a:r>
          </a:p>
          <a:p>
            <a:pPr marL="241653" indent="-241653">
              <a:buAutoNum type="arabicParenR"/>
            </a:pPr>
            <a:r>
              <a:rPr lang="en-US" b="1" u="sng" baseline="0" dirty="0" smtClean="0"/>
              <a:t>How do we role play?</a:t>
            </a:r>
          </a:p>
          <a:p>
            <a:pPr marL="724959" lvl="1" indent="-241653">
              <a:buAutoNum type="arabicParenR"/>
            </a:pPr>
            <a:r>
              <a:rPr lang="en-US" b="1" u="sng" baseline="0" dirty="0" smtClean="0"/>
              <a:t>How do we pick out situations (you already have this below)</a:t>
            </a:r>
          </a:p>
          <a:p>
            <a:pPr marL="724959" lvl="1" indent="-241653" defTabSz="966612">
              <a:buFontTx/>
              <a:buAutoNum type="arabicParenR"/>
              <a:defRPr/>
            </a:pPr>
            <a:r>
              <a:rPr lang="en-US" b="1" u="sng" baseline="0" dirty="0" smtClean="0"/>
              <a:t>How do we role play in a group setting? (How to role play in a group setting would be good here). This should also take quite a bit of time to explain and go in detail. </a:t>
            </a:r>
          </a:p>
          <a:p>
            <a:pPr marL="1208265" lvl="2" indent="-241653" defTabSz="966612">
              <a:buFontTx/>
              <a:buAutoNum type="arabicParenR"/>
              <a:defRPr/>
            </a:pPr>
            <a:r>
              <a:rPr lang="en-US" b="1" u="sng" baseline="0" dirty="0" smtClean="0"/>
              <a:t>Demonstrate what a role play looks like in a group setting.  Assign the audience to do something during this role play to remain engaged</a:t>
            </a:r>
          </a:p>
          <a:p>
            <a:pPr marL="724959" lvl="1" indent="-241653">
              <a:buAutoNum type="arabicParenR"/>
            </a:pPr>
            <a:r>
              <a:rPr lang="en-US" b="1" u="sng" baseline="0" dirty="0" smtClean="0"/>
              <a:t>How do we role play in a 1:1 setting? (EPICS II skill steps of role play would be good here).  This should take quite a bit of time to explain and go in detail.  </a:t>
            </a:r>
          </a:p>
          <a:p>
            <a:pPr marL="1208265" lvl="2" indent="-241653" defTabSz="966612">
              <a:buFontTx/>
              <a:buAutoNum type="arabicParenR"/>
              <a:defRPr/>
            </a:pPr>
            <a:r>
              <a:rPr lang="en-US" b="1" u="sng" baseline="0" dirty="0" smtClean="0"/>
              <a:t>Demonstrate what a role play looks like in a 1:1.  Assign the audience to do something during this role play to remain engaged</a:t>
            </a:r>
          </a:p>
          <a:p>
            <a:pPr marL="241653" indent="-241653">
              <a:buAutoNum type="arabicParenR"/>
            </a:pPr>
            <a:r>
              <a:rPr lang="en-US" b="1" u="sng" baseline="0" dirty="0" smtClean="0"/>
              <a:t>Then if there is time do practice with the audience</a:t>
            </a:r>
          </a:p>
          <a:p>
            <a:pPr marL="241653" indent="-241653">
              <a:buAutoNum type="arabicParenR"/>
            </a:pPr>
            <a:endParaRPr lang="en-US" b="1" u="sng" baseline="0" dirty="0" smtClean="0"/>
          </a:p>
          <a:p>
            <a:pPr marL="724959" lvl="1" indent="-241653">
              <a:buAutoNum type="arabicParenR"/>
            </a:pPr>
            <a:endParaRPr lang="en-US" b="1" u="sng" baseline="0" dirty="0" smtClean="0"/>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14</a:t>
            </a:fld>
            <a:endParaRPr lang="en-US"/>
          </a:p>
        </p:txBody>
      </p:sp>
    </p:spTree>
    <p:extLst>
      <p:ext uri="{BB962C8B-B14F-4D97-AF65-F5344CB8AC3E}">
        <p14:creationId xmlns:p14="http://schemas.microsoft.com/office/powerpoint/2010/main" val="408131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review skill steps, model, then conduct one role play with a volunteer or co-facilitator)</a:t>
            </a:r>
          </a:p>
          <a:p>
            <a:endParaRPr lang="en-US" baseline="0" dirty="0" smtClean="0"/>
          </a:p>
          <a:p>
            <a:r>
              <a:rPr lang="en-US" baseline="0" dirty="0" smtClean="0"/>
              <a:t>Follow all steps:</a:t>
            </a:r>
          </a:p>
          <a:p>
            <a:r>
              <a:rPr lang="en-US" dirty="0" smtClean="0">
                <a:latin typeface="Arial" panose="020B0604020202020204" pitchFamily="34" charset="0"/>
                <a:cs typeface="Arial" panose="020B0604020202020204" pitchFamily="34" charset="0"/>
              </a:rPr>
              <a:t>1.  Participants identify future based situations where they can practice the skill.</a:t>
            </a:r>
          </a:p>
          <a:p>
            <a:r>
              <a:rPr lang="en-US" dirty="0" smtClean="0">
                <a:latin typeface="Arial" panose="020B0604020202020204" pitchFamily="34" charset="0"/>
                <a:cs typeface="Arial" panose="020B0604020202020204" pitchFamily="34" charset="0"/>
              </a:rPr>
              <a:t>2.  Select a main actor to come up.</a:t>
            </a:r>
          </a:p>
          <a:p>
            <a:r>
              <a:rPr lang="en-US" dirty="0" smtClean="0">
                <a:latin typeface="Arial" panose="020B0604020202020204" pitchFamily="34" charset="0"/>
                <a:cs typeface="Arial" panose="020B0604020202020204" pitchFamily="34" charset="0"/>
              </a:rPr>
              <a:t>3.  Main actor selects a co-actor.</a:t>
            </a:r>
          </a:p>
          <a:p>
            <a:r>
              <a:rPr lang="en-US" dirty="0" smtClean="0">
                <a:latin typeface="Arial" panose="020B0604020202020204" pitchFamily="34" charset="0"/>
                <a:cs typeface="Arial" panose="020B0604020202020204" pitchFamily="34" charset="0"/>
              </a:rPr>
              <a:t>4.  Have the main actor “paint the scene”.  </a:t>
            </a:r>
          </a:p>
          <a:p>
            <a:r>
              <a:rPr lang="en-US" dirty="0" smtClean="0">
                <a:latin typeface="Arial" panose="020B0604020202020204" pitchFamily="34" charset="0"/>
                <a:cs typeface="Arial" panose="020B0604020202020204" pitchFamily="34" charset="0"/>
              </a:rPr>
              <a:t>5.  Assign steps to the class to watch for.</a:t>
            </a:r>
          </a:p>
          <a:p>
            <a:r>
              <a:rPr lang="en-US" dirty="0" smtClean="0">
                <a:latin typeface="Arial" panose="020B0604020202020204" pitchFamily="34" charset="0"/>
                <a:cs typeface="Arial" panose="020B0604020202020204" pitchFamily="34" charset="0"/>
              </a:rPr>
              <a:t>6.  Conduct the role play</a:t>
            </a:r>
          </a:p>
          <a:p>
            <a:r>
              <a:rPr lang="en-US" dirty="0" smtClean="0">
                <a:latin typeface="Arial" panose="020B0604020202020204" pitchFamily="34" charset="0"/>
                <a:cs typeface="Arial" panose="020B0604020202020204" pitchFamily="34" charset="0"/>
              </a:rPr>
              <a:t>7.  Provide feedback in the following order:</a:t>
            </a:r>
          </a:p>
          <a:p>
            <a:r>
              <a:rPr lang="en-US" dirty="0" smtClean="0">
                <a:latin typeface="Arial" panose="020B0604020202020204" pitchFamily="34" charset="0"/>
                <a:cs typeface="Arial" panose="020B0604020202020204" pitchFamily="34" charset="0"/>
              </a:rPr>
              <a:t>	Co-actor</a:t>
            </a:r>
          </a:p>
          <a:p>
            <a:r>
              <a:rPr lang="en-US" dirty="0" smtClean="0">
                <a:latin typeface="Arial" panose="020B0604020202020204" pitchFamily="34" charset="0"/>
                <a:cs typeface="Arial" panose="020B0604020202020204" pitchFamily="34" charset="0"/>
              </a:rPr>
              <a:t>	Class</a:t>
            </a:r>
          </a:p>
          <a:p>
            <a:pPr defTabSz="966612">
              <a:defRPr/>
            </a:pPr>
            <a:r>
              <a:rPr lang="en-US" dirty="0" smtClean="0">
                <a:latin typeface="Arial" panose="020B0604020202020204" pitchFamily="34" charset="0"/>
                <a:cs typeface="Arial" panose="020B0604020202020204" pitchFamily="34" charset="0"/>
              </a:rPr>
              <a:t>	Main Actor</a:t>
            </a:r>
          </a:p>
          <a:p>
            <a:pPr defTabSz="966612">
              <a:defRPr/>
            </a:pPr>
            <a:r>
              <a:rPr lang="en-US" dirty="0" smtClean="0">
                <a:latin typeface="Arial" panose="020B0604020202020204" pitchFamily="34" charset="0"/>
                <a:cs typeface="Arial" panose="020B0604020202020204" pitchFamily="34" charset="0"/>
              </a:rPr>
              <a:t>	Facilitator</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8.  If done perfectly, participant is done and you move on to the next person.	</a:t>
            </a:r>
          </a:p>
          <a:p>
            <a:r>
              <a:rPr lang="en-US" dirty="0" smtClean="0">
                <a:latin typeface="Arial" panose="020B0604020202020204" pitchFamily="34" charset="0"/>
                <a:cs typeface="Arial" panose="020B0604020202020204" pitchFamily="34" charset="0"/>
              </a:rPr>
              <a:t>9.  Transfer of training:  Finally, participants are assigned homework for transfer of training.</a:t>
            </a:r>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15</a:t>
            </a:fld>
            <a:endParaRPr lang="en-US"/>
          </a:p>
        </p:txBody>
      </p:sp>
    </p:spTree>
    <p:extLst>
      <p:ext uri="{BB962C8B-B14F-4D97-AF65-F5344CB8AC3E}">
        <p14:creationId xmlns:p14="http://schemas.microsoft.com/office/powerpoint/2010/main" val="71144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steps for conducting role</a:t>
            </a:r>
            <a:r>
              <a:rPr lang="en-US" baseline="0" dirty="0" smtClean="0"/>
              <a:t> plays in a 1 on 1 setting.</a:t>
            </a:r>
          </a:p>
          <a:p>
            <a:endParaRPr lang="en-US" baseline="0" dirty="0" smtClean="0"/>
          </a:p>
          <a:p>
            <a:pPr marL="228600" indent="-228600">
              <a:buFont typeface="+mj-lt"/>
              <a:buAutoNum type="arabicPeriod"/>
            </a:pPr>
            <a:r>
              <a:rPr lang="en-US" dirty="0" smtClean="0"/>
              <a:t>It’s important to pick a situation that is something that is likely to be experienced and is realistic that the person will have to deal with.</a:t>
            </a:r>
          </a:p>
          <a:p>
            <a:pPr marL="685800" lvl="1" indent="-228600">
              <a:buFont typeface="+mj-lt"/>
              <a:buAutoNum type="arabicPeriod"/>
            </a:pPr>
            <a:r>
              <a:rPr lang="en-US" dirty="0" smtClean="0"/>
              <a:t>Much like prepping for a job interview or a speech/presentation you may to give</a:t>
            </a:r>
          </a:p>
          <a:p>
            <a:pPr marL="685800" lvl="1" indent="-228600">
              <a:buFont typeface="+mj-lt"/>
              <a:buAutoNum type="arabicPeriod"/>
            </a:pPr>
            <a:r>
              <a:rPr lang="en-US" dirty="0" smtClean="0"/>
              <a:t>This</a:t>
            </a:r>
            <a:r>
              <a:rPr lang="en-US" baseline="0" dirty="0" smtClean="0"/>
              <a:t> is a chance to practice saying/doing what you would want to in potentially difficult situations and get some feedback</a:t>
            </a:r>
          </a:p>
          <a:p>
            <a:pPr marL="685800" lvl="1" indent="-228600">
              <a:buFont typeface="+mj-lt"/>
              <a:buAutoNum type="arabicPeriod"/>
            </a:pPr>
            <a:r>
              <a:rPr lang="en-US" baseline="0" dirty="0" smtClean="0"/>
              <a:t>Take it seriously, making outlandish or exaggerated situations because you feel uncomfortable, it’s not going to actually help the person practice the skill they are trying to learn</a:t>
            </a:r>
          </a:p>
          <a:p>
            <a:pPr marL="685800" lvl="1" indent="-228600">
              <a:buFont typeface="+mj-lt"/>
              <a:buAutoNum type="arabicPeriod"/>
            </a:pPr>
            <a:r>
              <a:rPr lang="en-US" baseline="0" dirty="0" smtClean="0"/>
              <a:t>Ideas for skills to practice: if someone has a tough conversation coming up, practicing a skill they have learned in some kind of programming like TFAC or IOP, etc., finding a sponsor or sober support person, practicing for a job interview, etc.</a:t>
            </a:r>
          </a:p>
          <a:p>
            <a:pPr marL="685800" lvl="1" indent="-228600">
              <a:buFont typeface="+mj-lt"/>
              <a:buAutoNum type="arabicPeriod"/>
            </a:pPr>
            <a:endParaRPr lang="en-US" baseline="0" dirty="0" smtClean="0"/>
          </a:p>
          <a:p>
            <a:pPr marL="228600" lvl="0" indent="-228600">
              <a:buFont typeface="+mj-lt"/>
              <a:buAutoNum type="arabicPeriod"/>
            </a:pPr>
            <a:r>
              <a:rPr lang="en-US" baseline="0" dirty="0" smtClean="0"/>
              <a:t>Take the time to set it up well.</a:t>
            </a:r>
          </a:p>
          <a:p>
            <a:pPr marL="685800" lvl="1" indent="-228600">
              <a:buFont typeface="+mj-lt"/>
              <a:buAutoNum type="arabicPeriod"/>
            </a:pPr>
            <a:r>
              <a:rPr lang="en-US" baseline="0" dirty="0" smtClean="0"/>
              <a:t>You want to know the who, what, where, when, how but you need to know specifics</a:t>
            </a:r>
          </a:p>
          <a:p>
            <a:pPr marL="685800" lvl="1" indent="-228600">
              <a:buFont typeface="+mj-lt"/>
              <a:buAutoNum type="arabicPeriod"/>
            </a:pPr>
            <a:r>
              <a:rPr lang="en-US" baseline="0" dirty="0" smtClean="0"/>
              <a:t>Give examples of details</a:t>
            </a:r>
          </a:p>
          <a:p>
            <a:pPr marL="685800" lvl="1" indent="-228600">
              <a:buFont typeface="+mj-lt"/>
              <a:buAutoNum type="arabicPeriod"/>
            </a:pPr>
            <a:r>
              <a:rPr lang="en-US" baseline="0" dirty="0" smtClean="0"/>
              <a:t>Want this to be as realistic as possible and as close to the real life situation as it can be</a:t>
            </a:r>
          </a:p>
          <a:p>
            <a:pPr marL="685800" lvl="1" indent="-228600">
              <a:buFont typeface="+mj-lt"/>
              <a:buAutoNum type="arabicPeriod"/>
            </a:pPr>
            <a:endParaRPr lang="en-US" baseline="0" dirty="0" smtClean="0"/>
          </a:p>
          <a:p>
            <a:pPr marL="228600" lvl="0" indent="-228600">
              <a:buFont typeface="+mj-lt"/>
              <a:buAutoNum type="arabicPeriod"/>
            </a:pPr>
            <a:r>
              <a:rPr lang="en-US" baseline="0" dirty="0" smtClean="0"/>
              <a:t>Again you want it to be as realistic as possible</a:t>
            </a:r>
          </a:p>
          <a:p>
            <a:pPr marL="685800" lvl="1" indent="-228600">
              <a:buFont typeface="+mj-lt"/>
              <a:buAutoNum type="arabicPeriod"/>
            </a:pPr>
            <a:r>
              <a:rPr lang="en-US" baseline="0" dirty="0" smtClean="0"/>
              <a:t>Take it seriously, don’t be flat but don’t over-exaggerate</a:t>
            </a:r>
          </a:p>
          <a:p>
            <a:pPr marL="685800" lvl="1" indent="-228600">
              <a:buFont typeface="+mj-lt"/>
              <a:buAutoNum type="arabicPeriod"/>
            </a:pPr>
            <a:r>
              <a:rPr lang="en-US" baseline="0" dirty="0" smtClean="0"/>
              <a:t>If a person is practicing a specific skill from a class they should be practicing using those steps</a:t>
            </a:r>
          </a:p>
          <a:p>
            <a:pPr marL="685800" lvl="1" indent="-228600">
              <a:buFont typeface="+mj-lt"/>
              <a:buAutoNum type="arabicPeriod"/>
            </a:pPr>
            <a:endParaRPr lang="en-US" baseline="0" dirty="0" smtClean="0"/>
          </a:p>
          <a:p>
            <a:pPr marL="228600" lvl="0" indent="-228600">
              <a:buFont typeface="+mj-lt"/>
              <a:buAutoNum type="arabicPeriod"/>
            </a:pPr>
            <a:r>
              <a:rPr lang="en-US" baseline="0" dirty="0" smtClean="0"/>
              <a:t>Give feedback on how the person did</a:t>
            </a:r>
          </a:p>
          <a:p>
            <a:pPr marL="685800" lvl="1" indent="-228600">
              <a:buFont typeface="+mj-lt"/>
              <a:buAutoNum type="arabicPeriod"/>
            </a:pPr>
            <a:r>
              <a:rPr lang="en-US" baseline="0" dirty="0" smtClean="0"/>
              <a:t>Ask them how they felt they did: what went well what do they need to still work on</a:t>
            </a:r>
          </a:p>
          <a:p>
            <a:pPr marL="685800" lvl="1" indent="-228600">
              <a:buFont typeface="+mj-lt"/>
              <a:buAutoNum type="arabicPeriod"/>
            </a:pPr>
            <a:r>
              <a:rPr lang="en-US" baseline="0" dirty="0" smtClean="0"/>
              <a:t>Give them your assessment: what went well, what can they still improve on</a:t>
            </a:r>
          </a:p>
          <a:p>
            <a:pPr marL="685800" lvl="1" indent="-228600">
              <a:buFont typeface="+mj-lt"/>
              <a:buAutoNum type="arabicPeriod"/>
            </a:pPr>
            <a:r>
              <a:rPr lang="en-US" baseline="0" dirty="0" smtClean="0"/>
              <a:t>Highlight what changes can be made and then…</a:t>
            </a:r>
          </a:p>
          <a:p>
            <a:pPr marL="685800" lvl="1" indent="-228600">
              <a:buFont typeface="+mj-lt"/>
              <a:buAutoNum type="arabicPeriod"/>
            </a:pPr>
            <a:endParaRPr lang="en-US" baseline="0" dirty="0" smtClean="0"/>
          </a:p>
          <a:p>
            <a:pPr marL="228600" lvl="0" indent="-228600">
              <a:buFont typeface="+mj-lt"/>
              <a:buAutoNum type="arabicPeriod"/>
            </a:pPr>
            <a:r>
              <a:rPr lang="en-US" baseline="0" dirty="0" smtClean="0"/>
              <a:t>Do the role play again</a:t>
            </a:r>
          </a:p>
          <a:p>
            <a:pPr marL="685800" lvl="1" indent="-228600">
              <a:buFont typeface="+mj-lt"/>
              <a:buAutoNum type="arabicPeriod"/>
            </a:pPr>
            <a:r>
              <a:rPr lang="en-US" baseline="0" dirty="0" smtClean="0"/>
              <a:t>Do this as many times as is needed, providing feedback each time</a:t>
            </a:r>
          </a:p>
          <a:p>
            <a:pPr marL="685800" lvl="1" indent="-228600">
              <a:buFont typeface="+mj-lt"/>
              <a:buAutoNum type="arabicPeriod"/>
            </a:pPr>
            <a:r>
              <a:rPr lang="en-US" baseline="0" dirty="0" smtClean="0"/>
              <a:t>Again this is the chance for the person to practice the skill in a safe place before they are confronted by the actual situation</a:t>
            </a:r>
          </a:p>
          <a:p>
            <a:pPr marL="685800" lvl="1" indent="-228600">
              <a:buFont typeface="+mj-lt"/>
              <a:buAutoNum type="arabicPeriod"/>
            </a:pPr>
            <a:r>
              <a:rPr lang="en-US" baseline="0" dirty="0" smtClean="0"/>
              <a:t>You want to practice it until it becomes a natural instinct (preloaded) reflex</a:t>
            </a:r>
          </a:p>
          <a:p>
            <a:pPr marL="228600" lvl="0" indent="-228600">
              <a:buFont typeface="+mj-lt"/>
              <a:buAutoNum type="arabicPeriod"/>
            </a:pPr>
            <a:endParaRPr lang="en-US" baseline="0" dirty="0" smtClean="0"/>
          </a:p>
          <a:p>
            <a:pPr marL="685800" lvl="1"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16</a:t>
            </a:fld>
            <a:endParaRPr lang="en-US"/>
          </a:p>
        </p:txBody>
      </p:sp>
    </p:spTree>
    <p:extLst>
      <p:ext uri="{BB962C8B-B14F-4D97-AF65-F5344CB8AC3E}">
        <p14:creationId xmlns:p14="http://schemas.microsoft.com/office/powerpoint/2010/main" val="2211318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now</a:t>
            </a:r>
            <a:r>
              <a:rPr lang="en-US" baseline="0" dirty="0" smtClean="0"/>
              <a:t> demonstrate the process using a situation involving a client responding to anger.</a:t>
            </a:r>
          </a:p>
          <a:p>
            <a:endParaRPr lang="en-US" baseline="0" dirty="0" smtClean="0"/>
          </a:p>
          <a:p>
            <a:r>
              <a:rPr lang="en-US" baseline="0" dirty="0" smtClean="0"/>
              <a:t>(During demonstration, have the client do the role play “wrong” so that group can see/hear what corrective feedback sounds like)</a:t>
            </a:r>
          </a:p>
          <a:p>
            <a:endParaRPr lang="en-US" baseline="0" dirty="0" smtClean="0"/>
          </a:p>
          <a:p>
            <a:pPr marL="241653" indent="-241653">
              <a:buFont typeface="+mj-lt"/>
              <a:buAutoNum type="arabicPeriod"/>
            </a:pPr>
            <a:r>
              <a:rPr lang="en-US" b="1" u="sng" dirty="0" smtClean="0"/>
              <a:t>Listen to the person who is angry</a:t>
            </a:r>
          </a:p>
          <a:p>
            <a:pPr marL="241653" indent="-241653">
              <a:buFont typeface="+mj-lt"/>
              <a:buAutoNum type="arabicPeriod"/>
            </a:pPr>
            <a:r>
              <a:rPr lang="en-US" b="1" u="sng" dirty="0" smtClean="0"/>
              <a:t>Try to understand what the angry person is saying</a:t>
            </a:r>
          </a:p>
          <a:p>
            <a:pPr marL="241653" indent="-241653">
              <a:buFont typeface="+mj-lt"/>
              <a:buAutoNum type="arabicPeriod"/>
            </a:pPr>
            <a:r>
              <a:rPr lang="en-US" b="1" u="sng" dirty="0" smtClean="0"/>
              <a:t>Ask</a:t>
            </a:r>
            <a:r>
              <a:rPr lang="en-US" b="1" u="sng" baseline="0" dirty="0" smtClean="0"/>
              <a:t> him/her to explain anything you don’t understand</a:t>
            </a:r>
          </a:p>
          <a:p>
            <a:pPr marL="241653" indent="-241653">
              <a:buFont typeface="+mj-lt"/>
              <a:buAutoNum type="arabicPeriod"/>
            </a:pPr>
            <a:r>
              <a:rPr lang="en-US" b="1" u="sng" baseline="0" dirty="0" smtClean="0"/>
              <a:t>Show that you understand why he/she feels angry</a:t>
            </a:r>
          </a:p>
          <a:p>
            <a:pPr marL="241653" indent="-241653">
              <a:buFont typeface="+mj-lt"/>
              <a:buAutoNum type="arabicPeriod"/>
            </a:pPr>
            <a:r>
              <a:rPr lang="en-US" b="1" u="sng" baseline="0" dirty="0" smtClean="0"/>
              <a:t>In a pro-social way, express your thoughts and feelings about the situation</a:t>
            </a:r>
          </a:p>
          <a:p>
            <a:pPr marL="241653" indent="-241653">
              <a:buFont typeface="+mj-lt"/>
              <a:buAutoNum type="arabicPeriod"/>
            </a:pPr>
            <a:endParaRPr lang="en-US" b="1" u="sng" baseline="0" dirty="0" smtClean="0"/>
          </a:p>
          <a:p>
            <a:r>
              <a:rPr lang="en-US" b="1" u="sng" baseline="0" dirty="0" smtClean="0"/>
              <a:t>I would create a slide that has these skills on the screen so the audience can follow along and understand that we are trying to get the client to practice these steps.  Or have on the screen slide 15 (role play steps) so they can follow along with what we are trying to do. </a:t>
            </a:r>
            <a:endParaRPr lang="en-US" b="1" u="sng" dirty="0"/>
          </a:p>
        </p:txBody>
      </p:sp>
      <p:sp>
        <p:nvSpPr>
          <p:cNvPr id="4" name="Slide Number Placeholder 3"/>
          <p:cNvSpPr>
            <a:spLocks noGrp="1"/>
          </p:cNvSpPr>
          <p:nvPr>
            <p:ph type="sldNum" sz="quarter" idx="10"/>
          </p:nvPr>
        </p:nvSpPr>
        <p:spPr/>
        <p:txBody>
          <a:bodyPr/>
          <a:lstStyle/>
          <a:p>
            <a:fld id="{CB55D5DF-D6A0-4974-80BA-1734ACFA477F}" type="slidenum">
              <a:rPr lang="en-US" smtClean="0"/>
              <a:t>17</a:t>
            </a:fld>
            <a:endParaRPr lang="en-US"/>
          </a:p>
        </p:txBody>
      </p:sp>
    </p:spTree>
    <p:extLst>
      <p:ext uri="{BB962C8B-B14F-4D97-AF65-F5344CB8AC3E}">
        <p14:creationId xmlns:p14="http://schemas.microsoft.com/office/powerpoint/2010/main" val="408131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each of your will have the opportunity</a:t>
            </a:r>
            <a:r>
              <a:rPr lang="en-US" baseline="0" dirty="0" smtClean="0"/>
              <a:t> to practice setting up and conducting a role play. </a:t>
            </a:r>
          </a:p>
          <a:p>
            <a:endParaRPr lang="en-US" baseline="0" dirty="0" smtClean="0"/>
          </a:p>
          <a:p>
            <a:r>
              <a:rPr lang="en-US" baseline="0" dirty="0" smtClean="0"/>
              <a:t>Before we start, let’s brainstorm some possible situations.</a:t>
            </a:r>
          </a:p>
          <a:p>
            <a:endParaRPr lang="en-US" baseline="0" dirty="0" smtClean="0"/>
          </a:p>
          <a:p>
            <a:r>
              <a:rPr lang="en-US" baseline="0" dirty="0" smtClean="0"/>
              <a:t>**Have group list specific situations they could role play with a client (ex: client being offered drugs, client requesting something from staff, client voicing a complaint, client talking to significant other about childcare) Stress that it is important that the situations be applicable to the specific client. Write suggestions on the board**</a:t>
            </a:r>
          </a:p>
          <a:p>
            <a:endParaRPr lang="en-US" baseline="0" dirty="0" smtClean="0"/>
          </a:p>
          <a:p>
            <a:r>
              <a:rPr lang="en-US" baseline="0" dirty="0" smtClean="0"/>
              <a:t>(Divide into groups of 3. Hand out feedback form)</a:t>
            </a:r>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19</a:t>
            </a:fld>
            <a:endParaRPr lang="en-US"/>
          </a:p>
        </p:txBody>
      </p:sp>
    </p:spTree>
    <p:extLst>
      <p:ext uri="{BB962C8B-B14F-4D97-AF65-F5344CB8AC3E}">
        <p14:creationId xmlns:p14="http://schemas.microsoft.com/office/powerpoint/2010/main" val="103161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t>Explain process in detail</a:t>
            </a:r>
          </a:p>
          <a:p>
            <a:pPr>
              <a:buFontTx/>
              <a:buChar char="•"/>
            </a:pPr>
            <a:r>
              <a:rPr lang="en-US" altLang="en-US" dirty="0" smtClean="0"/>
              <a:t>Remind them that positive feedback is welcome but encourage them to find one piece of constructive criticism.</a:t>
            </a:r>
          </a:p>
          <a:p>
            <a:pPr>
              <a:buFontTx/>
              <a:buChar char="•"/>
            </a:pPr>
            <a:endParaRPr lang="en-US" altLang="en-US" dirty="0" smtClean="0"/>
          </a:p>
          <a:p>
            <a:r>
              <a:rPr lang="en-US" altLang="en-US" dirty="0" smtClean="0"/>
              <a:t>Afterwards:</a:t>
            </a:r>
          </a:p>
          <a:p>
            <a:pPr>
              <a:buFontTx/>
              <a:buChar char="•"/>
            </a:pPr>
            <a:r>
              <a:rPr lang="en-US" altLang="en-US" dirty="0" smtClean="0"/>
              <a:t>What did you think of the activity?</a:t>
            </a:r>
          </a:p>
          <a:p>
            <a:pPr>
              <a:buFontTx/>
              <a:buChar char="•"/>
            </a:pPr>
            <a:r>
              <a:rPr lang="en-US" altLang="en-US" dirty="0" smtClean="0"/>
              <a:t>What do you think about the skill?</a:t>
            </a:r>
          </a:p>
          <a:p>
            <a:pPr>
              <a:buFontTx/>
              <a:buChar char="•"/>
            </a:pPr>
            <a:r>
              <a:rPr lang="en-US" altLang="en-US" dirty="0" smtClean="0"/>
              <a:t>What do</a:t>
            </a:r>
            <a:r>
              <a:rPr lang="en-US" altLang="en-US" baseline="0" dirty="0" smtClean="0"/>
              <a:t> you think will be most useful about this process</a:t>
            </a:r>
            <a:r>
              <a:rPr lang="en-US" altLang="en-US" dirty="0" smtClean="0"/>
              <a:t>?</a:t>
            </a:r>
          </a:p>
          <a:p>
            <a:pPr>
              <a:buFontTx/>
              <a:buChar char="•"/>
            </a:pPr>
            <a:r>
              <a:rPr lang="en-US" altLang="en-US" dirty="0" smtClean="0"/>
              <a:t>Any questions?</a:t>
            </a:r>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20</a:t>
            </a:fld>
            <a:endParaRPr lang="en-US"/>
          </a:p>
        </p:txBody>
      </p:sp>
    </p:spTree>
    <p:extLst>
      <p:ext uri="{BB962C8B-B14F-4D97-AF65-F5344CB8AC3E}">
        <p14:creationId xmlns:p14="http://schemas.microsoft.com/office/powerpoint/2010/main" val="282820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our</a:t>
            </a:r>
            <a:r>
              <a:rPr lang="en-US" baseline="0" dirty="0" smtClean="0"/>
              <a:t> goals and objectives for today. (Read through)</a:t>
            </a:r>
          </a:p>
          <a:p>
            <a:endParaRPr lang="en-US" baseline="0" dirty="0" smtClean="0"/>
          </a:p>
          <a:p>
            <a:r>
              <a:rPr lang="en-US" baseline="0" dirty="0" smtClean="0"/>
              <a:t>Today’s training is geared towards assisting staff with becoming more confident and better prepared when conducting role plays. This is an important skill for staff to have in their pockets. </a:t>
            </a:r>
          </a:p>
          <a:p>
            <a:r>
              <a:rPr lang="en-US" baseline="0" dirty="0" smtClean="0"/>
              <a:t>The opportunities to role play with those we work with are endless and we all have probably heard before how essential this skill is to promoting behavior change. But getting staff comfortable and confident using this intervention technique takes practice and coaching. </a:t>
            </a:r>
          </a:p>
          <a:p>
            <a:endParaRPr lang="en-US" baseline="0" dirty="0" smtClean="0"/>
          </a:p>
          <a:p>
            <a:r>
              <a:rPr lang="en-US" baseline="0" dirty="0" smtClean="0"/>
              <a:t>And just like it takes us time and practice to build skills, well that’s exactly what we are trying to do with these former offenders when we role play, we are trying to give them a space to practice these skills they are learning. </a:t>
            </a:r>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2</a:t>
            </a:fld>
            <a:endParaRPr lang="en-US"/>
          </a:p>
        </p:txBody>
      </p:sp>
    </p:spTree>
    <p:extLst>
      <p:ext uri="{BB962C8B-B14F-4D97-AF65-F5344CB8AC3E}">
        <p14:creationId xmlns:p14="http://schemas.microsoft.com/office/powerpoint/2010/main" val="159439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604133" algn="l"/>
              </a:tabLst>
            </a:pPr>
            <a:r>
              <a:rPr lang="en-US" sz="1300" dirty="0">
                <a:latin typeface="Rockwell" panose="02060603020205020403" pitchFamily="18" charset="0"/>
                <a:ea typeface="Times New Roman"/>
              </a:rPr>
              <a:t>Today, we have learned and reviewed SLP, as well as how to set up role plays in group and individual settings. You have learned how to identify skills to target for role plays and practiced conducting role plays. </a:t>
            </a:r>
          </a:p>
          <a:p>
            <a:pPr>
              <a:tabLst>
                <a:tab pos="604133" algn="l"/>
              </a:tabLst>
            </a:pPr>
            <a:endParaRPr lang="en-US" sz="1300" dirty="0">
              <a:latin typeface="Rockwell" panose="02060603020205020403" pitchFamily="18" charset="0"/>
            </a:endParaRPr>
          </a:p>
          <a:p>
            <a:pPr>
              <a:tabLst>
                <a:tab pos="604133" algn="l"/>
              </a:tabLst>
            </a:pPr>
            <a:r>
              <a:rPr lang="en-US" baseline="0" dirty="0" smtClean="0"/>
              <a:t>Hopefully, you are leaving here more confident and better prepared when conducting role plays. This will continue to be an important skill for you to carry in your pockets as you return to your work with clients. Keep in mind that role plays help to bring about a change in client behavior and directly impacts recidivism. </a:t>
            </a:r>
          </a:p>
          <a:p>
            <a:pPr>
              <a:tabLst>
                <a:tab pos="604133" algn="l"/>
              </a:tabLst>
            </a:pPr>
            <a:r>
              <a:rPr lang="en-US" baseline="0" dirty="0" smtClean="0"/>
              <a:t>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21</a:t>
            </a:fld>
            <a:endParaRPr lang="en-US"/>
          </a:p>
        </p:txBody>
      </p:sp>
    </p:spTree>
    <p:extLst>
      <p:ext uri="{BB962C8B-B14F-4D97-AF65-F5344CB8AC3E}">
        <p14:creationId xmlns:p14="http://schemas.microsoft.com/office/powerpoint/2010/main" val="48427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objectives that will help us reach our goal:</a:t>
            </a:r>
          </a:p>
          <a:p>
            <a:endParaRPr lang="en-US" baseline="0" dirty="0" smtClean="0"/>
          </a:p>
          <a:p>
            <a:r>
              <a:rPr lang="en-US" b="1" u="sng" baseline="0" dirty="0" smtClean="0"/>
              <a:t>Your presentation needs to come back to these 3 objectives.  Even if there is other stuff sprinkled in at the end you have to meet these 3 learning objectives.  I think we are pretty solid on bullet #3 with the strategies we have in future slides but bullets 1 and 2 need at least 1 slide included. </a:t>
            </a:r>
          </a:p>
          <a:p>
            <a:endParaRPr lang="en-US" b="1" u="sng" baseline="0" dirty="0" smtClean="0"/>
          </a:p>
          <a:p>
            <a:endParaRPr lang="en-US" b="0" u="none" baseline="0" dirty="0" smtClean="0"/>
          </a:p>
          <a:p>
            <a:endParaRPr lang="en-US" b="0" u="none" baseline="0" dirty="0" smtClean="0"/>
          </a:p>
          <a:p>
            <a:r>
              <a:rPr lang="en-US" b="0" u="none" baseline="0" dirty="0" smtClean="0"/>
              <a:t>Idea for slide about bullet point 2- Now some of us are born with some natural talent however that doesn’t mean that practicing isn’t necessary. Lets look at sports stars, Michael Jordan definitely had some talent however he had to practice and work hard to hone those skills to make it to the NBA. So lets think about our clients that maybe didn’t grow up in the best environment, they are starting at a disadvantage because there wasn’t someone to teach them these social skills for interacting with others. Practicing these skills with the clients continuously can really help them to start learning alternative ways or skills they could use in different situations. The more we practice something the closer we can get to making it the go to habit. Most of our clients have been operating their whole life one way and it’s a big ask to have them stop what they have done their whole life and say do this instead. Newly learned behaviors are fragile and easily broken, and clients who are using these skills are new to them so it is going to take LOTS of practice for these lessons to take root. </a:t>
            </a:r>
          </a:p>
        </p:txBody>
      </p:sp>
      <p:sp>
        <p:nvSpPr>
          <p:cNvPr id="4" name="Slide Number Placeholder 3"/>
          <p:cNvSpPr>
            <a:spLocks noGrp="1"/>
          </p:cNvSpPr>
          <p:nvPr>
            <p:ph type="sldNum" sz="quarter" idx="10"/>
          </p:nvPr>
        </p:nvSpPr>
        <p:spPr/>
        <p:txBody>
          <a:bodyPr/>
          <a:lstStyle/>
          <a:p>
            <a:fld id="{CB55D5DF-D6A0-4974-80BA-1734ACFA477F}" type="slidenum">
              <a:rPr lang="en-US" smtClean="0"/>
              <a:t>3</a:t>
            </a:fld>
            <a:endParaRPr lang="en-US"/>
          </a:p>
        </p:txBody>
      </p:sp>
    </p:spTree>
    <p:extLst>
      <p:ext uri="{BB962C8B-B14F-4D97-AF65-F5344CB8AC3E}">
        <p14:creationId xmlns:p14="http://schemas.microsoft.com/office/powerpoint/2010/main" val="254555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Before we get into the details of role playing let’s first cover</a:t>
            </a:r>
            <a:r>
              <a:rPr lang="en-US" b="1" u="sng" baseline="0" dirty="0" smtClean="0"/>
              <a:t> where this skill comes from and why it is so important. </a:t>
            </a:r>
          </a:p>
          <a:p>
            <a:endParaRPr lang="en-US" b="1" u="sng" baseline="0" dirty="0" smtClean="0"/>
          </a:p>
          <a:p>
            <a:r>
              <a:rPr lang="en-US" b="1" u="sng" baseline="0" dirty="0" smtClean="0"/>
              <a:t>Many of us are probably already familiar with the structured learning process.  This evidence based teaching strategy is show to be effective when teaching new skills. </a:t>
            </a:r>
          </a:p>
          <a:p>
            <a:endParaRPr lang="en-US" b="1" u="sng" baseline="0" dirty="0" smtClean="0"/>
          </a:p>
          <a:p>
            <a:r>
              <a:rPr lang="en-US" b="1" u="sng" baseline="0" dirty="0" smtClean="0"/>
              <a:t>What do you already know about how people learn? (this can encourage audience participation)</a:t>
            </a:r>
          </a:p>
          <a:p>
            <a:endParaRPr lang="en-US" baseline="0" dirty="0" smtClean="0"/>
          </a:p>
          <a:p>
            <a:r>
              <a:rPr lang="en-US" dirty="0" smtClean="0"/>
              <a:t>Let’s learn about the structured</a:t>
            </a:r>
            <a:r>
              <a:rPr lang="en-US" baseline="0" dirty="0" smtClean="0"/>
              <a:t> learning procedure.</a:t>
            </a:r>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4</a:t>
            </a:fld>
            <a:endParaRPr lang="en-US"/>
          </a:p>
        </p:txBody>
      </p:sp>
    </p:spTree>
    <p:extLst>
      <p:ext uri="{BB962C8B-B14F-4D97-AF65-F5344CB8AC3E}">
        <p14:creationId xmlns:p14="http://schemas.microsoft.com/office/powerpoint/2010/main" val="180552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CBT is made up of Cognitive</a:t>
            </a:r>
            <a:r>
              <a:rPr lang="en-US" baseline="0" dirty="0" smtClean="0"/>
              <a:t> Behavioral Theory and Social Learning Theory. </a:t>
            </a:r>
            <a:r>
              <a:rPr lang="en-US" b="1" u="sng" baseline="0" dirty="0" smtClean="0"/>
              <a:t>I don’t think we can assume the audience knows this. </a:t>
            </a:r>
            <a:r>
              <a:rPr lang="en-US" dirty="0" smtClean="0"/>
              <a:t>SLP falls under</a:t>
            </a:r>
            <a:r>
              <a:rPr lang="en-US" baseline="0" dirty="0" smtClean="0"/>
              <a:t> the Social Learning side of CBT. Bandura researched how we learn and found that we learn through watching others. His findings still hold true today. </a:t>
            </a:r>
          </a:p>
          <a:p>
            <a:r>
              <a:rPr lang="en-US" b="1" u="sng" baseline="0" dirty="0" smtClean="0">
                <a:solidFill>
                  <a:srgbClr val="FF0000"/>
                </a:solidFill>
              </a:rPr>
              <a:t>We will need to expand on this research a little bit. Maybe include a picture or something of what we mean by social learning theory. </a:t>
            </a:r>
          </a:p>
          <a:p>
            <a:endParaRPr lang="en-US" b="1" u="sng" baseline="0" dirty="0" smtClean="0">
              <a:solidFill>
                <a:srgbClr val="FF0000"/>
              </a:solidFill>
            </a:endParaRPr>
          </a:p>
          <a:p>
            <a:r>
              <a:rPr lang="en-US" b="0" u="none" baseline="0" dirty="0" smtClean="0">
                <a:solidFill>
                  <a:srgbClr val="FF0000"/>
                </a:solidFill>
              </a:rPr>
              <a:t>we learn by watching others, case in point has anyone said a bad word in front of a toddler and then the toddler repeated that bad word? This is an example of social learning theory in that the child learned this from watch9ing and listening to the parent/individual that said the bad word. </a:t>
            </a:r>
          </a:p>
        </p:txBody>
      </p:sp>
      <p:sp>
        <p:nvSpPr>
          <p:cNvPr id="4" name="Slide Number Placeholder 3"/>
          <p:cNvSpPr>
            <a:spLocks noGrp="1"/>
          </p:cNvSpPr>
          <p:nvPr>
            <p:ph type="sldNum" sz="quarter" idx="10"/>
          </p:nvPr>
        </p:nvSpPr>
        <p:spPr/>
        <p:txBody>
          <a:bodyPr/>
          <a:lstStyle/>
          <a:p>
            <a:fld id="{CB55D5DF-D6A0-4974-80BA-1734ACFA477F}" type="slidenum">
              <a:rPr lang="en-US" smtClean="0"/>
              <a:t>5</a:t>
            </a:fld>
            <a:endParaRPr lang="en-US"/>
          </a:p>
        </p:txBody>
      </p:sp>
    </p:spTree>
    <p:extLst>
      <p:ext uri="{BB962C8B-B14F-4D97-AF65-F5344CB8AC3E}">
        <p14:creationId xmlns:p14="http://schemas.microsoft.com/office/powerpoint/2010/main" val="301812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exactly do we learn new skills? </a:t>
            </a:r>
          </a:p>
          <a:p>
            <a:endParaRPr lang="en-US" baseline="0" dirty="0" smtClean="0"/>
          </a:p>
          <a:p>
            <a:pPr marL="241653" indent="-241653">
              <a:buAutoNum type="arabicPeriod"/>
            </a:pPr>
            <a:r>
              <a:rPr lang="en-US" baseline="0" dirty="0" smtClean="0"/>
              <a:t>First, the skill is modeled. The skill has to be modeled perfectly. Why is that? </a:t>
            </a:r>
          </a:p>
          <a:p>
            <a:pPr marL="241653" indent="-241653">
              <a:buAutoNum type="arabicPeriod"/>
            </a:pPr>
            <a:r>
              <a:rPr lang="en-US" baseline="0" dirty="0" smtClean="0"/>
              <a:t>Next, participants role play. What does it mean to role play?</a:t>
            </a:r>
          </a:p>
          <a:p>
            <a:pPr marL="241653" indent="-241653">
              <a:buAutoNum type="arabicPeriod"/>
            </a:pPr>
            <a:r>
              <a:rPr lang="en-US" baseline="0" dirty="0" smtClean="0"/>
              <a:t>Then, participants receive feedback. </a:t>
            </a:r>
          </a:p>
          <a:p>
            <a:pPr marL="241653" indent="-241653">
              <a:buAutoNum type="arabicPeriod"/>
            </a:pPr>
            <a:r>
              <a:rPr lang="en-US" baseline="0" dirty="0" smtClean="0"/>
              <a:t>Finally, participants are assigned homework for transfer of training.</a:t>
            </a:r>
          </a:p>
          <a:p>
            <a:pPr marL="241653" indent="-241653">
              <a:buAutoNum type="arabicPeriod"/>
            </a:pPr>
            <a:endParaRPr lang="en-US" baseline="0" dirty="0" smtClean="0"/>
          </a:p>
          <a:p>
            <a:r>
              <a:rPr lang="en-US" baseline="0" dirty="0" smtClean="0"/>
              <a:t>(Use example of learning to make a peanut butter and jelly sandwich to walk through steps) </a:t>
            </a:r>
            <a:endParaRPr lang="en-US" dirty="0" smtClean="0"/>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6</a:t>
            </a:fld>
            <a:endParaRPr lang="en-US"/>
          </a:p>
        </p:txBody>
      </p:sp>
    </p:spTree>
    <p:extLst>
      <p:ext uri="{BB962C8B-B14F-4D97-AF65-F5344CB8AC3E}">
        <p14:creationId xmlns:p14="http://schemas.microsoft.com/office/powerpoint/2010/main" val="297986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now, most of you have heard about EBP, or evidence based practices. </a:t>
            </a:r>
          </a:p>
          <a:p>
            <a:r>
              <a:rPr lang="en-US" baseline="0" dirty="0" smtClean="0"/>
              <a:t>(have someone give basic definition)</a:t>
            </a:r>
          </a:p>
          <a:p>
            <a:endParaRPr lang="en-US" baseline="0" dirty="0" smtClean="0"/>
          </a:p>
          <a:p>
            <a:r>
              <a:rPr lang="en-US" baseline="0" dirty="0" smtClean="0"/>
              <a:t>In accordance with current research, having effective interactions with our clients reduces recidivism. These interactions are most effective when they are geared towards targeting specific needs. These are called </a:t>
            </a:r>
            <a:r>
              <a:rPr lang="en-US" baseline="0" dirty="0" err="1" smtClean="0"/>
              <a:t>criminogenic</a:t>
            </a:r>
            <a:r>
              <a:rPr lang="en-US" baseline="0" dirty="0" smtClean="0"/>
              <a:t> needs. </a:t>
            </a:r>
          </a:p>
          <a:p>
            <a:endParaRPr lang="en-US" baseline="0" dirty="0" smtClean="0"/>
          </a:p>
          <a:p>
            <a:r>
              <a:rPr lang="en-US" baseline="0" dirty="0" smtClean="0"/>
              <a:t>Role play is a tool that staff can use to target </a:t>
            </a:r>
            <a:r>
              <a:rPr lang="en-US" baseline="0" dirty="0" err="1" smtClean="0"/>
              <a:t>criminogenic</a:t>
            </a:r>
            <a:r>
              <a:rPr lang="en-US" baseline="0" dirty="0" smtClean="0"/>
              <a:t> needs. Our clients are participating in role plays in IOP, T4C, TE, and Social Skills classes. Clients learn lots of skills in these groups. However, they don’t acquire the skill sets until they use/practice the skills in real life. Role plays help them to prepare to use the these skills outside of the classroom…like a “practice run.” </a:t>
            </a:r>
          </a:p>
          <a:p>
            <a:endParaRPr lang="en-US" baseline="0" dirty="0" smtClean="0"/>
          </a:p>
          <a:p>
            <a:r>
              <a:rPr lang="en-US" baseline="0" dirty="0" smtClean="0"/>
              <a:t>The use of new skills outside of the classroom is extremely important. Joyce &amp; Showers (2002) looked at a group of teachers. They participated in a t</a:t>
            </a:r>
            <a:r>
              <a:rPr lang="en-US" altLang="en-US" dirty="0" smtClean="0"/>
              <a:t>raining consisting of theory and discussion coupled with demonstration, opportunities for practice, and feedback. However, this resulted in only 5% of teachers using the new skill. By adding on</a:t>
            </a:r>
            <a:r>
              <a:rPr lang="en-US" altLang="en-US" baseline="0" dirty="0" smtClean="0"/>
              <a:t> the job training and coaching (outside the training room), that number jumped to 95%.</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55D5DF-D6A0-4974-80BA-1734ACFA477F}" type="slidenum">
              <a:rPr lang="en-US" smtClean="0"/>
              <a:t>7</a:t>
            </a:fld>
            <a:endParaRPr lang="en-US"/>
          </a:p>
        </p:txBody>
      </p:sp>
    </p:spTree>
    <p:extLst>
      <p:ext uri="{BB962C8B-B14F-4D97-AF65-F5344CB8AC3E}">
        <p14:creationId xmlns:p14="http://schemas.microsoft.com/office/powerpoint/2010/main" val="242019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Supported by research - Practicing</a:t>
            </a:r>
            <a:r>
              <a:rPr lang="en-US" baseline="0" dirty="0" smtClean="0"/>
              <a:t> – through actual role play, not just vaguely talking about skills is the best way to promote newly developed skills. </a:t>
            </a:r>
            <a:r>
              <a:rPr lang="en-US" dirty="0" smtClean="0"/>
              <a:t>We have all heard or used the phrase ‘practice makes perfect’.  And any of us that have picked up a new behavior – playing sports as a child, trying a musical instrument, learning a language, trying new habits – the first time and sometimes even the 10</a:t>
            </a:r>
            <a:r>
              <a:rPr lang="en-US" baseline="30000" dirty="0" smtClean="0"/>
              <a:t>th</a:t>
            </a:r>
            <a:r>
              <a:rPr lang="en-US" dirty="0" smtClean="0"/>
              <a:t> time – these</a:t>
            </a:r>
            <a:r>
              <a:rPr lang="en-US" baseline="0" dirty="0" smtClean="0"/>
              <a:t> new behaviors feel uncomfortable.  Now insert the various new skills our clients are trying out.  Sometimes this is the first time they are attempting the skill.  Sometimes this may be the first time they are dealing with complex situations and new skill practice sober.  Sometimes they are attempting to replace their automatic response (ex: lashing out) with a new skill (stop and think).  Old habits die hard.  It is difficult to extinguish old behaviors.  The more we practice new skills with clients the more likely it can become the automatic response. Feel more comfortable, etc. </a:t>
            </a:r>
          </a:p>
          <a:p>
            <a:endParaRPr lang="en-US" baseline="0" dirty="0" smtClean="0"/>
          </a:p>
          <a:p>
            <a:r>
              <a:rPr lang="en-US" baseline="0" dirty="0" smtClean="0"/>
              <a:t>Controlled environment – just like with all of the different EBP interventions we are talking about there is a huge benefit to practicing with clients in a controlled environment.  While they are with us (HH, CBCF, probation, parole, etc.) we have the opportunity to provide feedback, create simulated situations to mimic real life scenarios.  Practicing in this setting increases the likelihood of making this an automated response.</a:t>
            </a:r>
            <a:endParaRPr lang="en-US"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systematic approach which is sometimes a lot easier for staff to use.  There are outlined skills steps and/or techniques to do this skill set the same each time.  If you have watched other videos in this series you have heard us say that having specific skill steps to follow means that with any skill, any client situation you as the staff person have the skill set needed to provide this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about all barriers that clients face (get audience to brainstorm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Idea for slide about bullet point one_ Our clients typically lead a different lifestyle than we ourselves do therefore they are most likely facing situation that we are not always familiar with when it comes to the unique social challenges our clients face. Before I started in this field I thought common sense was just that “common”  however I learned rather quickly that common sense isn’t always a flower that grows in everyone's garden. So with that being said it helps to start with some of the basics of social skills and how to effectively communicate. If clients are able to communicate better in social situations this could benefit them in many ways when it comes to personal interactions, or at work or with family members. When I first moved to Cleveland I was shocked that so many people did not have cars, where I grew up public transportation wasn’t really a thing, so it was new to me that someone could have issues with transportation and even getting to a meeting to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r>
              <a:rPr lang="en-US" baseline="0" dirty="0" smtClean="0"/>
              <a:t>Being able to correctly and effectively conduct role plays is a great way for staff to help reinforce the skills that clients are learning and practicing in their groups. However, this process does require staff to develop another skill set of their own. </a:t>
            </a:r>
          </a:p>
          <a:p>
            <a:endParaRPr lang="en-US" baseline="0" dirty="0" smtClean="0"/>
          </a:p>
          <a:p>
            <a:r>
              <a:rPr lang="en-US" baseline="0" dirty="0" smtClean="0"/>
              <a:t>But, before we learn </a:t>
            </a:r>
            <a:r>
              <a:rPr lang="en-US" b="1" u="sng" baseline="0" dirty="0" smtClean="0"/>
              <a:t>how</a:t>
            </a:r>
            <a:r>
              <a:rPr lang="en-US" b="0" baseline="0" dirty="0" smtClean="0"/>
              <a:t> </a:t>
            </a:r>
            <a:r>
              <a:rPr lang="en-US" baseline="0" dirty="0" smtClean="0"/>
              <a:t>to role play, we need to learn </a:t>
            </a:r>
            <a:r>
              <a:rPr lang="en-US" b="1" u="sng" baseline="0" dirty="0" smtClean="0"/>
              <a:t>when</a:t>
            </a:r>
            <a:r>
              <a:rPr lang="en-US" baseline="0" dirty="0" smtClean="0"/>
              <a:t> to role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8</a:t>
            </a:fld>
            <a:endParaRPr lang="en-US"/>
          </a:p>
        </p:txBody>
      </p:sp>
    </p:spTree>
    <p:extLst>
      <p:ext uri="{BB962C8B-B14F-4D97-AF65-F5344CB8AC3E}">
        <p14:creationId xmlns:p14="http://schemas.microsoft.com/office/powerpoint/2010/main" val="202778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conducting a role play with an individual, the first step is to identify a skill or behavior that the client would benefit from practicing. </a:t>
            </a:r>
          </a:p>
          <a:p>
            <a:endParaRPr lang="en-US" baseline="0" dirty="0" smtClean="0"/>
          </a:p>
          <a:p>
            <a:r>
              <a:rPr lang="en-US" sz="1100" u="sng" dirty="0"/>
              <a:t>**just read through these**</a:t>
            </a:r>
          </a:p>
          <a:p>
            <a:endParaRPr lang="en-US" baseline="0" dirty="0" smtClean="0"/>
          </a:p>
          <a:p>
            <a:r>
              <a:rPr lang="en-US" baseline="0" dirty="0" smtClean="0"/>
              <a:t>How do we do this?</a:t>
            </a:r>
          </a:p>
          <a:p>
            <a:endParaRPr lang="en-US" baseline="0" dirty="0" smtClean="0"/>
          </a:p>
          <a:p>
            <a:r>
              <a:rPr lang="en-US" baseline="0" dirty="0" smtClean="0"/>
              <a:t>What types of “skills” and “behaviors” are important for the clients to be practicing?</a:t>
            </a:r>
          </a:p>
          <a:p>
            <a:endParaRPr lang="en-US" baseline="0" dirty="0" smtClean="0"/>
          </a:p>
          <a:p>
            <a:r>
              <a:rPr lang="en-US" baseline="0" dirty="0" smtClean="0"/>
              <a:t>Where do we find this information?</a:t>
            </a:r>
          </a:p>
          <a:p>
            <a:endParaRPr lang="en-US" baseline="0" dirty="0" smtClean="0"/>
          </a:p>
          <a:p>
            <a:r>
              <a:rPr lang="en-US" baseline="0" dirty="0" smtClean="0"/>
              <a:t>Let’s look at each of these questions in more detail.</a:t>
            </a:r>
            <a:endParaRPr lang="en-US" dirty="0"/>
          </a:p>
        </p:txBody>
      </p:sp>
      <p:sp>
        <p:nvSpPr>
          <p:cNvPr id="4" name="Slide Number Placeholder 3"/>
          <p:cNvSpPr>
            <a:spLocks noGrp="1"/>
          </p:cNvSpPr>
          <p:nvPr>
            <p:ph type="sldNum" sz="quarter" idx="10"/>
          </p:nvPr>
        </p:nvSpPr>
        <p:spPr/>
        <p:txBody>
          <a:bodyPr/>
          <a:lstStyle/>
          <a:p>
            <a:fld id="{CB55D5DF-D6A0-4974-80BA-1734ACFA477F}" type="slidenum">
              <a:rPr lang="en-US" smtClean="0"/>
              <a:t>9</a:t>
            </a:fld>
            <a:endParaRPr lang="en-US"/>
          </a:p>
        </p:txBody>
      </p:sp>
    </p:spTree>
    <p:extLst>
      <p:ext uri="{BB962C8B-B14F-4D97-AF65-F5344CB8AC3E}">
        <p14:creationId xmlns:p14="http://schemas.microsoft.com/office/powerpoint/2010/main" val="3984454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322657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2ECF0-FEE8-42D4-A1E7-D5AC66266D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262032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313955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318798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169079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A42ECF0-FEE8-42D4-A1E7-D5AC66266D55}"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327691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A42ECF0-FEE8-42D4-A1E7-D5AC66266D55}"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51444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2941426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106398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49688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2ECF0-FEE8-42D4-A1E7-D5AC66266D5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209752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42ECF0-FEE8-42D4-A1E7-D5AC66266D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380593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42ECF0-FEE8-42D4-A1E7-D5AC66266D55}"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319335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42ECF0-FEE8-42D4-A1E7-D5AC66266D55}"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126125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A42ECF0-FEE8-42D4-A1E7-D5AC66266D55}"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192248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2ECF0-FEE8-42D4-A1E7-D5AC66266D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224541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2ECF0-FEE8-42D4-A1E7-D5AC66266D5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E326AD-1C0A-48D7-9B5D-6DC354E3F015}" type="slidenum">
              <a:rPr lang="en-US" smtClean="0"/>
              <a:t>‹#›</a:t>
            </a:fld>
            <a:endParaRPr lang="en-US"/>
          </a:p>
        </p:txBody>
      </p:sp>
    </p:spTree>
    <p:extLst>
      <p:ext uri="{BB962C8B-B14F-4D97-AF65-F5344CB8AC3E}">
        <p14:creationId xmlns:p14="http://schemas.microsoft.com/office/powerpoint/2010/main" val="40752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A42ECF0-FEE8-42D4-A1E7-D5AC66266D55}" type="datetimeFigureOut">
              <a:rPr lang="en-US" smtClean="0"/>
              <a:t>12/2/2024</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DE326AD-1C0A-48D7-9B5D-6DC354E3F015}" type="slidenum">
              <a:rPr lang="en-US" smtClean="0"/>
              <a:t>‹#›</a:t>
            </a:fld>
            <a:endParaRPr lang="en-US"/>
          </a:p>
        </p:txBody>
      </p:sp>
    </p:spTree>
    <p:extLst>
      <p:ext uri="{BB962C8B-B14F-4D97-AF65-F5344CB8AC3E}">
        <p14:creationId xmlns:p14="http://schemas.microsoft.com/office/powerpoint/2010/main" val="23523741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864" y="1283135"/>
            <a:ext cx="6036645" cy="1859174"/>
          </a:xfrm>
        </p:spPr>
        <p:txBody>
          <a:bodyPr anchor="ctr" anchorCtr="1">
            <a:noAutofit/>
          </a:bodyPr>
          <a:lstStyle/>
          <a:p>
            <a:pPr algn="ctr"/>
            <a:r>
              <a:rPr lang="en-US" dirty="0" smtClean="0">
                <a:latin typeface="Eras Medium ITC" panose="020B0602030504020804" pitchFamily="34" charset="0"/>
              </a:rPr>
              <a:t>Role Play Strategies for Empowering Justice-Involved </a:t>
            </a:r>
            <a:r>
              <a:rPr lang="en-US" dirty="0">
                <a:latin typeface="Eras Medium ITC" panose="020B0602030504020804" pitchFamily="34" charset="0"/>
              </a:rPr>
              <a:t>I</a:t>
            </a:r>
            <a:r>
              <a:rPr lang="en-US" dirty="0" smtClean="0">
                <a:latin typeface="Eras Medium ITC" panose="020B0602030504020804" pitchFamily="34" charset="0"/>
              </a:rPr>
              <a:t>ndividuals </a:t>
            </a:r>
            <a:br>
              <a:rPr lang="en-US" dirty="0" smtClean="0">
                <a:latin typeface="Eras Medium ITC" panose="020B0602030504020804" pitchFamily="34" charset="0"/>
              </a:rPr>
            </a:br>
            <a:endParaRPr lang="en-US" sz="2000" dirty="0">
              <a:latin typeface="Eras Medium ITC" panose="020B0602030504020804" pitchFamily="34" charset="0"/>
            </a:endParaRPr>
          </a:p>
        </p:txBody>
      </p:sp>
      <p:sp>
        <p:nvSpPr>
          <p:cNvPr id="3" name="Subtitle 2"/>
          <p:cNvSpPr>
            <a:spLocks noGrp="1"/>
          </p:cNvSpPr>
          <p:nvPr>
            <p:ph type="subTitle" idx="1"/>
          </p:nvPr>
        </p:nvSpPr>
        <p:spPr>
          <a:xfrm>
            <a:off x="1447800" y="3886200"/>
            <a:ext cx="6511131" cy="329259"/>
          </a:xfrm>
        </p:spPr>
        <p:txBody>
          <a:bodyPr>
            <a:noAutofit/>
          </a:bodyPr>
          <a:lstStyle/>
          <a:p>
            <a:r>
              <a:rPr lang="en-US" sz="2800" dirty="0" smtClean="0"/>
              <a:t>Kevin Williams &amp; Elliot King</a:t>
            </a:r>
            <a:endParaRPr lang="en-US" sz="2800" dirty="0"/>
          </a:p>
        </p:txBody>
      </p:sp>
    </p:spTree>
    <p:extLst>
      <p:ext uri="{BB962C8B-B14F-4D97-AF65-F5344CB8AC3E}">
        <p14:creationId xmlns:p14="http://schemas.microsoft.com/office/powerpoint/2010/main" val="1783967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22" y="381000"/>
            <a:ext cx="27733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1524000"/>
            <a:ext cx="6172200" cy="3970318"/>
          </a:xfrm>
          <a:prstGeom prst="rect">
            <a:avLst/>
          </a:prstGeom>
          <a:noFill/>
        </p:spPr>
        <p:txBody>
          <a:bodyPr wrap="square" rtlCol="0">
            <a:spAutoFit/>
          </a:bodyPr>
          <a:lstStyle/>
          <a:p>
            <a:pPr marL="914400" lvl="1" indent="-457200">
              <a:buFont typeface="Arial" panose="020B0604020202020204" pitchFamily="34" charset="0"/>
              <a:buChar char="•"/>
            </a:pPr>
            <a:endParaRPr lang="en-US" altLang="en-US" sz="3600" dirty="0" smtClean="0">
              <a:latin typeface="Rockwell" panose="02060603020205020403" pitchFamily="18" charset="0"/>
            </a:endParaRPr>
          </a:p>
          <a:p>
            <a:pPr marL="914400" lvl="1" indent="-457200">
              <a:buFont typeface="Arial" panose="020B0604020202020204" pitchFamily="34" charset="0"/>
              <a:buChar char="•"/>
            </a:pPr>
            <a:r>
              <a:rPr lang="en-US" altLang="en-US" sz="3600" dirty="0" smtClean="0">
                <a:latin typeface="Rockwell" panose="02060603020205020403" pitchFamily="18" charset="0"/>
              </a:rPr>
              <a:t>Curriculum Driven</a:t>
            </a:r>
          </a:p>
          <a:p>
            <a:pPr marL="914400" lvl="1" indent="-457200">
              <a:buFont typeface="Arial" panose="020B0604020202020204" pitchFamily="34" charset="0"/>
              <a:buChar char="•"/>
            </a:pPr>
            <a:endParaRPr lang="en-US" altLang="en-US" sz="3600" dirty="0">
              <a:latin typeface="Rockwell" panose="02060603020205020403" pitchFamily="18" charset="0"/>
            </a:endParaRPr>
          </a:p>
          <a:p>
            <a:pPr marL="914400" lvl="1" indent="-457200">
              <a:buFont typeface="Arial" panose="020B0604020202020204" pitchFamily="34" charset="0"/>
              <a:buChar char="•"/>
            </a:pPr>
            <a:r>
              <a:rPr lang="en-US" altLang="en-US" sz="3600" dirty="0">
                <a:latin typeface="Rockwell" panose="02060603020205020403" pitchFamily="18" charset="0"/>
              </a:rPr>
              <a:t>Based on past </a:t>
            </a:r>
            <a:r>
              <a:rPr lang="en-US" altLang="en-US" sz="3600" dirty="0" smtClean="0">
                <a:latin typeface="Rockwell" panose="02060603020205020403" pitchFamily="18" charset="0"/>
              </a:rPr>
              <a:t>behavior</a:t>
            </a:r>
          </a:p>
          <a:p>
            <a:pPr marL="914400" lvl="1" indent="-457200">
              <a:buFont typeface="Arial" panose="020B0604020202020204" pitchFamily="34" charset="0"/>
              <a:buChar char="•"/>
            </a:pPr>
            <a:endParaRPr lang="en-US" altLang="en-US" sz="3600" dirty="0">
              <a:latin typeface="Rockwell" panose="02060603020205020403" pitchFamily="18" charset="0"/>
            </a:endParaRPr>
          </a:p>
          <a:p>
            <a:pPr marL="914400" lvl="1" indent="-457200">
              <a:buFont typeface="Arial" panose="020B0604020202020204" pitchFamily="34" charset="0"/>
              <a:buChar char="•"/>
            </a:pPr>
            <a:r>
              <a:rPr lang="en-US" altLang="en-US" sz="3600" dirty="0">
                <a:latin typeface="Rockwell" panose="02060603020205020403" pitchFamily="18" charset="0"/>
              </a:rPr>
              <a:t>Forecasting a Future Need</a:t>
            </a:r>
          </a:p>
        </p:txBody>
      </p:sp>
    </p:spTree>
    <p:extLst>
      <p:ext uri="{BB962C8B-B14F-4D97-AF65-F5344CB8AC3E}">
        <p14:creationId xmlns:p14="http://schemas.microsoft.com/office/powerpoint/2010/main" val="8340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8600" y="381000"/>
            <a:ext cx="2590800" cy="1407459"/>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What types of skills are important?</a:t>
            </a:r>
            <a:endParaRPr lang="en-US" dirty="0"/>
          </a:p>
        </p:txBody>
      </p:sp>
      <p:sp>
        <p:nvSpPr>
          <p:cNvPr id="3" name="TextBox 2"/>
          <p:cNvSpPr txBox="1"/>
          <p:nvPr/>
        </p:nvSpPr>
        <p:spPr>
          <a:xfrm>
            <a:off x="3048000" y="804309"/>
            <a:ext cx="4648200" cy="646331"/>
          </a:xfrm>
          <a:prstGeom prst="rect">
            <a:avLst/>
          </a:prstGeom>
          <a:noFill/>
        </p:spPr>
        <p:txBody>
          <a:bodyPr wrap="square" rtlCol="0">
            <a:spAutoFit/>
          </a:bodyPr>
          <a:lstStyle/>
          <a:p>
            <a:r>
              <a:rPr lang="en-US" sz="3600" dirty="0" smtClean="0">
                <a:solidFill>
                  <a:schemeClr val="bg1"/>
                </a:solidFill>
                <a:latin typeface="Rockwell" panose="02060603020205020403" pitchFamily="18" charset="0"/>
              </a:rPr>
              <a:t>Criminogenic Needs</a:t>
            </a:r>
            <a:endParaRPr lang="en-US" sz="3600" dirty="0">
              <a:solidFill>
                <a:schemeClr val="bg1"/>
              </a:solidFill>
              <a:latin typeface="Rockwell" panose="02060603020205020403" pitchFamily="18" charset="0"/>
            </a:endParaRPr>
          </a:p>
        </p:txBody>
      </p:sp>
      <p:sp>
        <p:nvSpPr>
          <p:cNvPr id="4" name="TextBox 3"/>
          <p:cNvSpPr txBox="1"/>
          <p:nvPr/>
        </p:nvSpPr>
        <p:spPr>
          <a:xfrm>
            <a:off x="685800" y="1127475"/>
            <a:ext cx="8153400" cy="4708981"/>
          </a:xfrm>
          <a:prstGeom prst="rect">
            <a:avLst/>
          </a:prstGeom>
          <a:noFill/>
        </p:spPr>
        <p:txBody>
          <a:bodyPr wrap="square" rtlCol="0">
            <a:spAutoFit/>
          </a:bodyPr>
          <a:lstStyle/>
          <a:p>
            <a:pPr marL="285750" indent="-285750">
              <a:buFont typeface="Arial" panose="020B0604020202020204" pitchFamily="34" charset="0"/>
              <a:buChar char="•"/>
              <a:defRPr/>
            </a:pPr>
            <a:endParaRPr lang="en-US" sz="2500" dirty="0" smtClean="0"/>
          </a:p>
          <a:p>
            <a:pPr marL="285750" indent="-285750">
              <a:buFont typeface="Arial" panose="020B0604020202020204" pitchFamily="34" charset="0"/>
              <a:buChar char="•"/>
              <a:defRPr/>
            </a:pPr>
            <a:endParaRPr lang="en-US" sz="2500" dirty="0"/>
          </a:p>
          <a:p>
            <a:pPr marL="285750" indent="-285750">
              <a:buFont typeface="Arial" panose="020B0604020202020204" pitchFamily="34" charset="0"/>
              <a:buChar char="•"/>
              <a:defRPr/>
            </a:pPr>
            <a:endParaRPr lang="en-US" sz="2500" dirty="0" smtClean="0"/>
          </a:p>
          <a:p>
            <a:pPr marL="285750" indent="-285750">
              <a:buFont typeface="Arial" panose="020B0604020202020204" pitchFamily="34" charset="0"/>
              <a:buChar char="•"/>
              <a:defRPr/>
            </a:pPr>
            <a:r>
              <a:rPr lang="en-US" sz="2500" dirty="0" smtClean="0"/>
              <a:t>Anti-social attitudes, values, and beliefs</a:t>
            </a:r>
          </a:p>
          <a:p>
            <a:pPr marL="285750" indent="-285750">
              <a:buFont typeface="Arial" panose="020B0604020202020204" pitchFamily="34" charset="0"/>
              <a:buChar char="•"/>
              <a:defRPr/>
            </a:pPr>
            <a:r>
              <a:rPr lang="en-US" sz="2500" dirty="0" smtClean="0"/>
              <a:t>Anti-social peers</a:t>
            </a:r>
          </a:p>
          <a:p>
            <a:pPr marL="285750" indent="-285750">
              <a:buFont typeface="Arial" panose="020B0604020202020204" pitchFamily="34" charset="0"/>
              <a:buChar char="•"/>
              <a:defRPr/>
            </a:pPr>
            <a:r>
              <a:rPr lang="en-US" sz="2500" dirty="0" smtClean="0"/>
              <a:t>Anti-social personality</a:t>
            </a:r>
          </a:p>
          <a:p>
            <a:pPr marL="285750" indent="-285750">
              <a:buFont typeface="Arial" panose="020B0604020202020204" pitchFamily="34" charset="0"/>
              <a:buChar char="•"/>
              <a:defRPr/>
            </a:pPr>
            <a:r>
              <a:rPr lang="en-US" sz="2500" dirty="0" smtClean="0"/>
              <a:t>Family </a:t>
            </a:r>
          </a:p>
          <a:p>
            <a:pPr marL="285750" indent="-285750">
              <a:buFont typeface="Arial" panose="020B0604020202020204" pitchFamily="34" charset="0"/>
              <a:buChar char="•"/>
              <a:defRPr/>
            </a:pPr>
            <a:r>
              <a:rPr lang="en-US" sz="2500" dirty="0" smtClean="0"/>
              <a:t>Neighborhood</a:t>
            </a:r>
          </a:p>
          <a:p>
            <a:pPr marL="285750" indent="-285750">
              <a:buFont typeface="Arial" panose="020B0604020202020204" pitchFamily="34" charset="0"/>
              <a:buChar char="•"/>
              <a:defRPr/>
            </a:pPr>
            <a:r>
              <a:rPr lang="en-US" sz="2500" dirty="0" smtClean="0"/>
              <a:t>Education</a:t>
            </a:r>
          </a:p>
          <a:p>
            <a:pPr marL="285750" indent="-285750">
              <a:buFont typeface="Arial" panose="020B0604020202020204" pitchFamily="34" charset="0"/>
              <a:buChar char="•"/>
              <a:defRPr/>
            </a:pPr>
            <a:r>
              <a:rPr lang="en-US" sz="2500" dirty="0" smtClean="0"/>
              <a:t>Employment</a:t>
            </a:r>
          </a:p>
          <a:p>
            <a:pPr marL="285750" indent="-285750">
              <a:buFont typeface="Arial" panose="020B0604020202020204" pitchFamily="34" charset="0"/>
              <a:buChar char="•"/>
              <a:defRPr/>
            </a:pPr>
            <a:r>
              <a:rPr lang="en-US" sz="2500" dirty="0" smtClean="0"/>
              <a:t>Financial </a:t>
            </a:r>
          </a:p>
          <a:p>
            <a:pPr marL="285750" indent="-285750">
              <a:buFont typeface="Arial" panose="020B0604020202020204" pitchFamily="34" charset="0"/>
              <a:buChar char="•"/>
              <a:defRPr/>
            </a:pPr>
            <a:r>
              <a:rPr lang="en-US" sz="2500" dirty="0" smtClean="0"/>
              <a:t>Substance Abuse</a:t>
            </a:r>
            <a:endParaRPr lang="en-US" sz="2500" dirty="0"/>
          </a:p>
        </p:txBody>
      </p:sp>
    </p:spTree>
    <p:extLst>
      <p:ext uri="{BB962C8B-B14F-4D97-AF65-F5344CB8AC3E}">
        <p14:creationId xmlns:p14="http://schemas.microsoft.com/office/powerpoint/2010/main" val="21535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555066" y="609600"/>
            <a:ext cx="2090267" cy="1219201"/>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Where can I find this information?</a:t>
            </a:r>
            <a:endParaRPr lang="en-US" dirty="0"/>
          </a:p>
        </p:txBody>
      </p:sp>
      <p:graphicFrame>
        <p:nvGraphicFramePr>
          <p:cNvPr id="4" name="Diagram 3"/>
          <p:cNvGraphicFramePr/>
          <p:nvPr>
            <p:extLst>
              <p:ext uri="{D42A27DB-BD31-4B8C-83A1-F6EECF244321}">
                <p14:modId xmlns:p14="http://schemas.microsoft.com/office/powerpoint/2010/main" val="87336984"/>
              </p:ext>
            </p:extLst>
          </p:nvPr>
        </p:nvGraphicFramePr>
        <p:xfrm>
          <a:off x="1600200" y="1981200"/>
          <a:ext cx="6096000" cy="401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2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98D45E98-161F-4340-8192-4FB323B37946}"/>
                                            </p:graphicEl>
                                          </p:spTgt>
                                        </p:tgtEl>
                                        <p:attrNameLst>
                                          <p:attrName>style.visibility</p:attrName>
                                        </p:attrNameLst>
                                      </p:cBhvr>
                                      <p:to>
                                        <p:strVal val="visible"/>
                                      </p:to>
                                    </p:set>
                                    <p:animEffect transition="in" filter="wheel(1)">
                                      <p:cBhvr>
                                        <p:cTn id="12" dur="2000"/>
                                        <p:tgtEl>
                                          <p:spTgt spid="4">
                                            <p:graphicEl>
                                              <a:dgm id="{98D45E98-161F-4340-8192-4FB323B379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5E4BC2FF-2660-42D4-AE0D-37A6EE76512F}"/>
                                            </p:graphicEl>
                                          </p:spTgt>
                                        </p:tgtEl>
                                        <p:attrNameLst>
                                          <p:attrName>style.visibility</p:attrName>
                                        </p:attrNameLst>
                                      </p:cBhvr>
                                      <p:to>
                                        <p:strVal val="visible"/>
                                      </p:to>
                                    </p:set>
                                    <p:animEffect transition="in" filter="wheel(1)">
                                      <p:cBhvr>
                                        <p:cTn id="17" dur="2000"/>
                                        <p:tgtEl>
                                          <p:spTgt spid="4">
                                            <p:graphicEl>
                                              <a:dgm id="{5E4BC2FF-2660-42D4-AE0D-37A6EE76512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E3C1A7DC-C117-4550-87E7-A9F8963DA31A}"/>
                                            </p:graphicEl>
                                          </p:spTgt>
                                        </p:tgtEl>
                                        <p:attrNameLst>
                                          <p:attrName>style.visibility</p:attrName>
                                        </p:attrNameLst>
                                      </p:cBhvr>
                                      <p:to>
                                        <p:strVal val="visible"/>
                                      </p:to>
                                    </p:set>
                                    <p:animEffect transition="in" filter="wheel(1)">
                                      <p:cBhvr>
                                        <p:cTn id="22" dur="2000"/>
                                        <p:tgtEl>
                                          <p:spTgt spid="4">
                                            <p:graphicEl>
                                              <a:dgm id="{E3C1A7DC-C117-4550-87E7-A9F8963DA31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97810C6F-EBA7-40F8-A367-59E630A45CF5}"/>
                                            </p:graphicEl>
                                          </p:spTgt>
                                        </p:tgtEl>
                                        <p:attrNameLst>
                                          <p:attrName>style.visibility</p:attrName>
                                        </p:attrNameLst>
                                      </p:cBhvr>
                                      <p:to>
                                        <p:strVal val="visible"/>
                                      </p:to>
                                    </p:set>
                                    <p:animEffect transition="in" filter="wheel(1)">
                                      <p:cBhvr>
                                        <p:cTn id="27" dur="2000"/>
                                        <p:tgtEl>
                                          <p:spTgt spid="4">
                                            <p:graphicEl>
                                              <a:dgm id="{97810C6F-EBA7-40F8-A367-59E630A45C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197346"/>
            <a:ext cx="8610600" cy="6586418"/>
          </a:xfrm>
          <a:prstGeom prst="rect">
            <a:avLst/>
          </a:prstGeom>
        </p:spPr>
        <p:txBody>
          <a:bodyPr wrap="square">
            <a:spAutoFit/>
          </a:bodyPr>
          <a:lstStyle/>
          <a:p>
            <a:pPr algn="ctr"/>
            <a:r>
              <a:rPr lang="en-US" sz="3600" b="1" u="sng" dirty="0">
                <a:latin typeface="Rockwell" panose="02060603020205020403" pitchFamily="18" charset="0"/>
              </a:rPr>
              <a:t>How to Role </a:t>
            </a:r>
            <a:r>
              <a:rPr lang="en-US" sz="3600" b="1" u="sng" dirty="0" smtClean="0">
                <a:latin typeface="Rockwell" panose="02060603020205020403" pitchFamily="18" charset="0"/>
              </a:rPr>
              <a:t>Play (group setting)</a:t>
            </a:r>
            <a:endParaRPr lang="en-US" sz="2800" u="sng" dirty="0">
              <a:latin typeface="Rockwell" panose="02060603020205020403" pitchFamily="18" charset="0"/>
            </a:endParaRPr>
          </a:p>
          <a:p>
            <a:r>
              <a:rPr lang="en-US" dirty="0"/>
              <a:t> </a:t>
            </a:r>
          </a:p>
          <a:p>
            <a:pPr marL="457200" indent="-457200">
              <a:buAutoNum type="arabicPeriod"/>
            </a:pPr>
            <a:r>
              <a:rPr lang="en-US" sz="2300" dirty="0" smtClean="0">
                <a:latin typeface="Arial" panose="020B0604020202020204" pitchFamily="34" charset="0"/>
                <a:cs typeface="Arial" panose="020B0604020202020204" pitchFamily="34" charset="0"/>
              </a:rPr>
              <a:t>Participants </a:t>
            </a:r>
            <a:r>
              <a:rPr lang="en-US" sz="2300" dirty="0">
                <a:latin typeface="Arial" panose="020B0604020202020204" pitchFamily="34" charset="0"/>
                <a:cs typeface="Arial" panose="020B0604020202020204" pitchFamily="34" charset="0"/>
              </a:rPr>
              <a:t>identify future based situations where they </a:t>
            </a:r>
            <a:r>
              <a:rPr lang="en-US" sz="2300" dirty="0" smtClean="0">
                <a:latin typeface="Arial" panose="020B0604020202020204" pitchFamily="34" charset="0"/>
                <a:cs typeface="Arial" panose="020B0604020202020204" pitchFamily="34" charset="0"/>
              </a:rPr>
              <a:t>can </a:t>
            </a:r>
          </a:p>
          <a:p>
            <a:r>
              <a:rPr lang="en-US" sz="2300" dirty="0" smtClean="0">
                <a:latin typeface="Arial" panose="020B0604020202020204" pitchFamily="34" charset="0"/>
                <a:cs typeface="Arial" panose="020B0604020202020204" pitchFamily="34" charset="0"/>
              </a:rPr>
              <a:t>      practice the skill.</a:t>
            </a:r>
          </a:p>
          <a:p>
            <a:r>
              <a:rPr lang="en-US" sz="2300" dirty="0" smtClean="0">
                <a:latin typeface="Arial" panose="020B0604020202020204" pitchFamily="34" charset="0"/>
                <a:cs typeface="Arial" panose="020B0604020202020204" pitchFamily="34" charset="0"/>
              </a:rPr>
              <a:t>2</a:t>
            </a:r>
            <a:r>
              <a:rPr lang="en-US" sz="2300" dirty="0">
                <a:latin typeface="Arial" panose="020B0604020202020204" pitchFamily="34" charset="0"/>
                <a:cs typeface="Arial" panose="020B0604020202020204" pitchFamily="34" charset="0"/>
              </a:rPr>
              <a:t>.  Select a main actor to come up.</a:t>
            </a:r>
          </a:p>
          <a:p>
            <a:r>
              <a:rPr lang="en-US" sz="2300" dirty="0">
                <a:latin typeface="Arial" panose="020B0604020202020204" pitchFamily="34" charset="0"/>
                <a:cs typeface="Arial" panose="020B0604020202020204" pitchFamily="34" charset="0"/>
              </a:rPr>
              <a:t>3.  Main actor selects a co-actor.</a:t>
            </a:r>
          </a:p>
          <a:p>
            <a:r>
              <a:rPr lang="en-US" sz="2300" dirty="0">
                <a:latin typeface="Arial" panose="020B0604020202020204" pitchFamily="34" charset="0"/>
                <a:cs typeface="Arial" panose="020B0604020202020204" pitchFamily="34" charset="0"/>
              </a:rPr>
              <a:t>4.  Have the main actor “paint the scene”.  </a:t>
            </a:r>
          </a:p>
          <a:p>
            <a:r>
              <a:rPr lang="en-US" sz="2300" dirty="0">
                <a:latin typeface="Arial" panose="020B0604020202020204" pitchFamily="34" charset="0"/>
                <a:cs typeface="Arial" panose="020B0604020202020204" pitchFamily="34" charset="0"/>
              </a:rPr>
              <a:t>5.  Assign steps to the class to watch </a:t>
            </a:r>
            <a:r>
              <a:rPr lang="en-US" sz="2300" dirty="0" smtClean="0">
                <a:latin typeface="Arial" panose="020B0604020202020204" pitchFamily="34" charset="0"/>
                <a:cs typeface="Arial" panose="020B0604020202020204" pitchFamily="34" charset="0"/>
              </a:rPr>
              <a:t>for (thinking </a:t>
            </a:r>
            <a:r>
              <a:rPr lang="en-US" sz="2300" smtClean="0">
                <a:latin typeface="Arial" panose="020B0604020202020204" pitchFamily="34" charset="0"/>
                <a:cs typeface="Arial" panose="020B0604020202020204" pitchFamily="34" charset="0"/>
              </a:rPr>
              <a:t>steps &amp;action).</a:t>
            </a:r>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6.  Conduct the role play</a:t>
            </a:r>
          </a:p>
          <a:p>
            <a:r>
              <a:rPr lang="en-US" sz="2300" dirty="0">
                <a:latin typeface="Arial" panose="020B0604020202020204" pitchFamily="34" charset="0"/>
                <a:cs typeface="Arial" panose="020B0604020202020204" pitchFamily="34" charset="0"/>
              </a:rPr>
              <a:t>7.  Provide feedback in the following order:</a:t>
            </a:r>
          </a:p>
          <a:p>
            <a:r>
              <a:rPr lang="en-US" sz="2300" dirty="0">
                <a:latin typeface="Arial" panose="020B0604020202020204" pitchFamily="34" charset="0"/>
                <a:cs typeface="Arial" panose="020B0604020202020204" pitchFamily="34" charset="0"/>
              </a:rPr>
              <a:t>	Co-actor</a:t>
            </a:r>
          </a:p>
          <a:p>
            <a:r>
              <a:rPr lang="en-US" sz="2300" dirty="0">
                <a:latin typeface="Arial" panose="020B0604020202020204" pitchFamily="34" charset="0"/>
                <a:cs typeface="Arial" panose="020B0604020202020204" pitchFamily="34" charset="0"/>
              </a:rPr>
              <a:t>	Class</a:t>
            </a:r>
          </a:p>
          <a:p>
            <a:r>
              <a:rPr lang="en-US" sz="2300" dirty="0">
                <a:latin typeface="Arial" panose="020B0604020202020204" pitchFamily="34" charset="0"/>
                <a:cs typeface="Arial" panose="020B0604020202020204" pitchFamily="34" charset="0"/>
              </a:rPr>
              <a:t>	Main </a:t>
            </a:r>
            <a:r>
              <a:rPr lang="en-US" sz="2300" dirty="0" smtClean="0">
                <a:latin typeface="Arial" panose="020B0604020202020204" pitchFamily="34" charset="0"/>
                <a:cs typeface="Arial" panose="020B0604020202020204" pitchFamily="34" charset="0"/>
              </a:rPr>
              <a:t>Actor</a:t>
            </a:r>
          </a:p>
          <a:p>
            <a:r>
              <a:rPr lang="en-US" sz="2300" dirty="0">
                <a:latin typeface="Arial" panose="020B0604020202020204" pitchFamily="34" charset="0"/>
                <a:cs typeface="Arial" panose="020B0604020202020204" pitchFamily="34" charset="0"/>
              </a:rPr>
              <a:t>	Facilitator</a:t>
            </a:r>
          </a:p>
          <a:p>
            <a:pPr marL="457200" indent="-457200">
              <a:buAutoNum type="arabicPeriod" startAt="8"/>
            </a:pPr>
            <a:r>
              <a:rPr lang="en-US" sz="2300" dirty="0" smtClean="0">
                <a:latin typeface="Arial" panose="020B0604020202020204" pitchFamily="34" charset="0"/>
                <a:cs typeface="Arial" panose="020B0604020202020204" pitchFamily="34" charset="0"/>
              </a:rPr>
              <a:t>If </a:t>
            </a:r>
            <a:r>
              <a:rPr lang="en-US" sz="2300" dirty="0">
                <a:latin typeface="Arial" panose="020B0604020202020204" pitchFamily="34" charset="0"/>
                <a:cs typeface="Arial" panose="020B0604020202020204" pitchFamily="34" charset="0"/>
              </a:rPr>
              <a:t>done perfectly, participant is done and you move on to the </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next person.</a:t>
            </a:r>
            <a:r>
              <a:rPr lang="en-US" sz="2300" dirty="0">
                <a:latin typeface="Arial" panose="020B0604020202020204" pitchFamily="34" charset="0"/>
                <a:cs typeface="Arial" panose="020B0604020202020204" pitchFamily="34" charset="0"/>
              </a:rPr>
              <a:t>	</a:t>
            </a:r>
          </a:p>
          <a:p>
            <a:pPr marL="457200" indent="-457200">
              <a:buAutoNum type="arabicPeriod" startAt="9"/>
            </a:pPr>
            <a:r>
              <a:rPr lang="en-US" sz="2300" dirty="0" smtClean="0">
                <a:latin typeface="Arial" panose="020B0604020202020204" pitchFamily="34" charset="0"/>
                <a:cs typeface="Arial" panose="020B0604020202020204" pitchFamily="34" charset="0"/>
              </a:rPr>
              <a:t>Transfer </a:t>
            </a:r>
            <a:r>
              <a:rPr lang="en-US" sz="2300" dirty="0">
                <a:latin typeface="Arial" panose="020B0604020202020204" pitchFamily="34" charset="0"/>
                <a:cs typeface="Arial" panose="020B0604020202020204" pitchFamily="34" charset="0"/>
              </a:rPr>
              <a:t>of training:  Finally, participants are assigned </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homework for transfer of training.</a:t>
            </a:r>
            <a:r>
              <a:rPr lang="en-US" dirty="0"/>
              <a:t> </a:t>
            </a:r>
          </a:p>
        </p:txBody>
      </p:sp>
    </p:spTree>
    <p:extLst>
      <p:ext uri="{BB962C8B-B14F-4D97-AF65-F5344CB8AC3E}">
        <p14:creationId xmlns:p14="http://schemas.microsoft.com/office/powerpoint/2010/main" val="135801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additive="base">
                                        <p:cTn id="7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16" end="16"/>
                                            </p:txEl>
                                          </p:spTgt>
                                        </p:tgtEl>
                                        <p:attrNameLst>
                                          <p:attrName>style.visibility</p:attrName>
                                        </p:attrNameLst>
                                      </p:cBhvr>
                                      <p:to>
                                        <p:strVal val="visible"/>
                                      </p:to>
                                    </p:set>
                                    <p:anim calcmode="lin" valueType="num">
                                      <p:cBhvr additive="base">
                                        <p:cTn id="8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17" end="17"/>
                                            </p:txEl>
                                          </p:spTgt>
                                        </p:tgtEl>
                                        <p:attrNameLst>
                                          <p:attrName>style.visibility</p:attrName>
                                        </p:attrNameLst>
                                      </p:cBhvr>
                                      <p:to>
                                        <p:strVal val="visible"/>
                                      </p:to>
                                    </p:set>
                                    <p:anim calcmode="lin" valueType="num">
                                      <p:cBhvr additive="base">
                                        <p:cTn id="8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5240" y="762000"/>
            <a:ext cx="5274201" cy="923330"/>
          </a:xfrm>
          <a:prstGeom prst="rect">
            <a:avLst/>
          </a:prstGeom>
        </p:spPr>
        <p:txBody>
          <a:bodyPr wrap="none">
            <a:spAutoFit/>
          </a:bodyPr>
          <a:lstStyle/>
          <a:p>
            <a:pPr algn="ctr"/>
            <a:r>
              <a:rPr lang="en-US" sz="5400" b="1" dirty="0">
                <a:solidFill>
                  <a:schemeClr val="bg1"/>
                </a:solidFill>
                <a:latin typeface="Rockwell" panose="02060603020205020403" pitchFamily="18" charset="0"/>
              </a:rPr>
              <a:t>Demonstration</a:t>
            </a:r>
            <a:endParaRPr lang="en-US" sz="4800" b="1" dirty="0">
              <a:solidFill>
                <a:schemeClr val="bg1"/>
              </a:solidFill>
              <a:latin typeface="Rockwell" panose="020606030202050204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227840"/>
            <a:ext cx="2971800" cy="4457700"/>
          </a:xfrm>
          <a:prstGeom prst="rect">
            <a:avLst/>
          </a:prstGeom>
        </p:spPr>
      </p:pic>
    </p:spTree>
    <p:extLst>
      <p:ext uri="{BB962C8B-B14F-4D97-AF65-F5344CB8AC3E}">
        <p14:creationId xmlns:p14="http://schemas.microsoft.com/office/powerpoint/2010/main" val="2390628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smtClean="0">
                <a:latin typeface="Rockwell" panose="02060603020205020403" pitchFamily="18" charset="0"/>
              </a:rPr>
              <a:t>Asking Questions</a:t>
            </a:r>
            <a:endParaRPr lang="en-US" sz="4000" b="1" u="sng" dirty="0">
              <a:latin typeface="Rockwell" panose="02060603020205020403" pitchFamily="18" charset="0"/>
            </a:endParaRPr>
          </a:p>
        </p:txBody>
      </p:sp>
      <p:sp>
        <p:nvSpPr>
          <p:cNvPr id="3" name="Content Placeholder 2"/>
          <p:cNvSpPr>
            <a:spLocks noGrp="1"/>
          </p:cNvSpPr>
          <p:nvPr>
            <p:ph idx="1"/>
          </p:nvPr>
        </p:nvSpPr>
        <p:spPr>
          <a:xfrm>
            <a:off x="822960" y="1066800"/>
            <a:ext cx="7520940" cy="3613677"/>
          </a:xfrm>
        </p:spPr>
        <p:txBody>
          <a:bodyPr>
            <a:noAutofit/>
          </a:bodyPr>
          <a:lstStyle/>
          <a:p>
            <a:r>
              <a:rPr lang="en-US" sz="3200" dirty="0"/>
              <a:t>1.  Decide if you are in a situation that might get you into trouble.</a:t>
            </a:r>
          </a:p>
          <a:p>
            <a:r>
              <a:rPr lang="en-US" sz="3200" dirty="0"/>
              <a:t>2.  Decide if you want to get out of the situation. </a:t>
            </a:r>
          </a:p>
          <a:p>
            <a:r>
              <a:rPr lang="en-US" sz="3200" dirty="0"/>
              <a:t>3.  Tell the other people what you decided and why.</a:t>
            </a:r>
          </a:p>
          <a:p>
            <a:r>
              <a:rPr lang="en-US" sz="3200" dirty="0"/>
              <a:t>4. Suggest other things you might do.</a:t>
            </a:r>
          </a:p>
          <a:p>
            <a:r>
              <a:rPr lang="en-US" sz="3200" dirty="0"/>
              <a:t>5. Do what you think is best for you.</a:t>
            </a:r>
          </a:p>
          <a:p>
            <a:pPr>
              <a:buAutoNum type="arabicPeriod"/>
            </a:pPr>
            <a:endParaRPr lang="en-US" sz="3200" b="0" dirty="0">
              <a:latin typeface="Rockwell" panose="02060603020205020403" pitchFamily="18" charset="0"/>
            </a:endParaRPr>
          </a:p>
        </p:txBody>
      </p:sp>
    </p:spTree>
    <p:extLst>
      <p:ext uri="{BB962C8B-B14F-4D97-AF65-F5344CB8AC3E}">
        <p14:creationId xmlns:p14="http://schemas.microsoft.com/office/powerpoint/2010/main" val="1165517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28600" y="515155"/>
            <a:ext cx="8686800" cy="6370975"/>
          </a:xfrm>
          <a:prstGeom prst="rect">
            <a:avLst/>
          </a:prstGeom>
        </p:spPr>
        <p:txBody>
          <a:bodyPr wrap="square">
            <a:spAutoFit/>
          </a:bodyPr>
          <a:lstStyle/>
          <a:p>
            <a:pPr algn="ctr"/>
            <a:r>
              <a:rPr lang="en-US" sz="3600" b="1" u="sng" dirty="0">
                <a:latin typeface="Rockwell" panose="02060603020205020403" pitchFamily="18" charset="0"/>
              </a:rPr>
              <a:t>How to Role Play (1 on 1</a:t>
            </a:r>
            <a:r>
              <a:rPr lang="en-US" sz="3600" b="1" u="sng" dirty="0" smtClean="0">
                <a:latin typeface="Rockwell" panose="02060603020205020403" pitchFamily="18" charset="0"/>
              </a:rPr>
              <a:t>)</a:t>
            </a:r>
          </a:p>
          <a:p>
            <a:pPr lvl="0"/>
            <a:endParaRPr lang="en-US" dirty="0" smtClean="0"/>
          </a:p>
          <a:p>
            <a:pPr marL="342900" lvl="0" indent="-342900">
              <a:buFont typeface="+mj-lt"/>
              <a:buAutoNum type="arabicPeriod"/>
            </a:pPr>
            <a:r>
              <a:rPr lang="en-US" sz="2800" dirty="0" smtClean="0">
                <a:latin typeface="Arial" panose="020B0604020202020204" pitchFamily="34" charset="0"/>
                <a:cs typeface="Arial" panose="020B0604020202020204" pitchFamily="34" charset="0"/>
              </a:rPr>
              <a:t>Identify a skill or behavior that the client would benefit from practicing.</a:t>
            </a:r>
          </a:p>
          <a:p>
            <a:pPr marL="342900" lvl="0" indent="-342900">
              <a:buFont typeface="+mj-lt"/>
              <a:buAutoNum type="arabicPeriod"/>
            </a:pPr>
            <a:r>
              <a:rPr lang="en-US" sz="2800" dirty="0" smtClean="0">
                <a:latin typeface="Arial" panose="020B0604020202020204" pitchFamily="34" charset="0"/>
                <a:cs typeface="Arial" panose="020B0604020202020204" pitchFamily="34" charset="0"/>
              </a:rPr>
              <a:t>Set up the role play.</a:t>
            </a:r>
          </a:p>
          <a:p>
            <a:pPr marL="800100" lvl="1" indent="-3429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Gather background info to make it realistic.</a:t>
            </a:r>
          </a:p>
          <a:p>
            <a:pPr marL="342900" lvl="0" indent="-342900">
              <a:buFont typeface="+mj-lt"/>
              <a:buAutoNum type="arabicPeriod"/>
            </a:pPr>
            <a:r>
              <a:rPr lang="en-US" sz="2800" dirty="0" smtClean="0">
                <a:latin typeface="Arial" panose="020B0604020202020204" pitchFamily="34" charset="0"/>
                <a:cs typeface="Arial" panose="020B0604020202020204" pitchFamily="34" charset="0"/>
              </a:rPr>
              <a:t>Complete the role play.</a:t>
            </a:r>
          </a:p>
          <a:p>
            <a:pPr marL="342900" lvl="0" indent="-342900">
              <a:buFont typeface="+mj-lt"/>
              <a:buAutoNum type="arabicPeriod"/>
            </a:pPr>
            <a:r>
              <a:rPr lang="en-US" sz="2800" dirty="0" smtClean="0">
                <a:latin typeface="Arial" panose="020B0604020202020204" pitchFamily="34" charset="0"/>
                <a:cs typeface="Arial" panose="020B0604020202020204" pitchFamily="34" charset="0"/>
              </a:rPr>
              <a:t>Provide feedback to the client.</a:t>
            </a:r>
          </a:p>
          <a:p>
            <a:pPr marL="800100" lvl="1" indent="-3429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Ask client for their feedback (how did it feel, would it work, is it realistic?)</a:t>
            </a:r>
          </a:p>
          <a:p>
            <a:pPr marL="800100" lvl="1" indent="-3429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Provide your feedback (what went well, where they could improve)</a:t>
            </a:r>
          </a:p>
          <a:p>
            <a:pPr marL="342900" lvl="0" indent="-342900">
              <a:buFont typeface="+mj-lt"/>
              <a:buAutoNum type="arabicPeriod"/>
            </a:pPr>
            <a:r>
              <a:rPr lang="en-US" sz="2800" dirty="0" smtClean="0">
                <a:latin typeface="Arial" panose="020B0604020202020204" pitchFamily="34" charset="0"/>
                <a:cs typeface="Arial" panose="020B0604020202020204" pitchFamily="34" charset="0"/>
              </a:rPr>
              <a:t>If necessary, repeat role play for them to incorporate feedback.</a:t>
            </a:r>
          </a:p>
          <a:p>
            <a:pPr marL="342900" lvl="0" indent="-342900">
              <a:buFont typeface="+mj-lt"/>
              <a:buAutoNum type="arabicPeriod"/>
            </a:pPr>
            <a:endParaRPr lang="en-US" dirty="0" smtClean="0"/>
          </a:p>
        </p:txBody>
      </p:sp>
    </p:spTree>
    <p:extLst>
      <p:ext uri="{BB962C8B-B14F-4D97-AF65-F5344CB8AC3E}">
        <p14:creationId xmlns:p14="http://schemas.microsoft.com/office/powerpoint/2010/main" val="10796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705600" cy="769441"/>
          </a:xfrm>
          <a:prstGeom prst="rect">
            <a:avLst/>
          </a:prstGeom>
          <a:noFill/>
        </p:spPr>
        <p:txBody>
          <a:bodyPr wrap="square" rtlCol="0">
            <a:spAutoFit/>
          </a:bodyPr>
          <a:lstStyle/>
          <a:p>
            <a:pPr algn="ctr"/>
            <a:r>
              <a:rPr lang="en-US" sz="4400" b="1" dirty="0" smtClean="0">
                <a:solidFill>
                  <a:schemeClr val="bg1"/>
                </a:solidFill>
                <a:latin typeface="Rockwell" panose="02060603020205020403" pitchFamily="18" charset="0"/>
              </a:rPr>
              <a:t>Demonstration</a:t>
            </a:r>
            <a:endParaRPr lang="en-US" sz="4000" b="1" dirty="0">
              <a:solidFill>
                <a:schemeClr val="bg1"/>
              </a:solidFill>
              <a:latin typeface="Rockwell" panose="02060603020205020403"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47" y="2209800"/>
            <a:ext cx="4191000" cy="4191000"/>
          </a:xfrm>
          <a:prstGeom prst="rect">
            <a:avLst/>
          </a:prstGeom>
        </p:spPr>
      </p:pic>
    </p:spTree>
    <p:extLst>
      <p:ext uri="{BB962C8B-B14F-4D97-AF65-F5344CB8AC3E}">
        <p14:creationId xmlns:p14="http://schemas.microsoft.com/office/powerpoint/2010/main" val="5233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Anger</a:t>
            </a:r>
            <a:endParaRPr lang="en-US" dirty="0"/>
          </a:p>
        </p:txBody>
      </p:sp>
      <p:sp>
        <p:nvSpPr>
          <p:cNvPr id="3" name="Content Placeholder 2"/>
          <p:cNvSpPr>
            <a:spLocks noGrp="1"/>
          </p:cNvSpPr>
          <p:nvPr>
            <p:ph idx="1"/>
          </p:nvPr>
        </p:nvSpPr>
        <p:spPr/>
        <p:txBody>
          <a:bodyPr/>
          <a:lstStyle/>
          <a:p>
            <a:pPr marL="241653" indent="-241653">
              <a:buFont typeface="+mj-lt"/>
              <a:buAutoNum type="arabicPeriod"/>
            </a:pPr>
            <a:r>
              <a:rPr lang="en-US" b="1" u="sng" dirty="0"/>
              <a:t>Listen to the person who is angry</a:t>
            </a:r>
          </a:p>
          <a:p>
            <a:pPr marL="241653" indent="-241653">
              <a:buFont typeface="+mj-lt"/>
              <a:buAutoNum type="arabicPeriod"/>
            </a:pPr>
            <a:r>
              <a:rPr lang="en-US" b="1" u="sng" dirty="0"/>
              <a:t>Try to understand what the angry person is saying</a:t>
            </a:r>
          </a:p>
          <a:p>
            <a:pPr marL="241653" indent="-241653">
              <a:buFont typeface="+mj-lt"/>
              <a:buAutoNum type="arabicPeriod"/>
            </a:pPr>
            <a:r>
              <a:rPr lang="en-US" b="1" u="sng" dirty="0"/>
              <a:t>Ask him/her to explain anything you don’t understand</a:t>
            </a:r>
          </a:p>
          <a:p>
            <a:pPr marL="241653" indent="-241653">
              <a:buFont typeface="+mj-lt"/>
              <a:buAutoNum type="arabicPeriod"/>
            </a:pPr>
            <a:r>
              <a:rPr lang="en-US" b="1" u="sng" dirty="0"/>
              <a:t>Show that you understand why he/she feels angry</a:t>
            </a:r>
          </a:p>
          <a:p>
            <a:pPr marL="241653" indent="-241653">
              <a:buFont typeface="+mj-lt"/>
              <a:buAutoNum type="arabicPeriod"/>
            </a:pPr>
            <a:r>
              <a:rPr lang="en-US" b="1" u="sng" dirty="0"/>
              <a:t>In a pro-social way, express your thoughts and feelings about the situation</a:t>
            </a:r>
          </a:p>
          <a:p>
            <a:pPr marL="241653" indent="-241653">
              <a:buFont typeface="+mj-lt"/>
              <a:buAutoNum type="arabicPeriod"/>
            </a:pPr>
            <a:endParaRPr lang="en-US" b="1" u="sng" dirty="0"/>
          </a:p>
          <a:p>
            <a:endParaRPr lang="en-US" dirty="0"/>
          </a:p>
        </p:txBody>
      </p:sp>
    </p:spTree>
    <p:extLst>
      <p:ext uri="{BB962C8B-B14F-4D97-AF65-F5344CB8AC3E}">
        <p14:creationId xmlns:p14="http://schemas.microsoft.com/office/powerpoint/2010/main" val="193734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2362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1627138"/>
            <a:ext cx="5029200" cy="2308324"/>
          </a:xfrm>
          <a:prstGeom prst="rect">
            <a:avLst/>
          </a:prstGeom>
          <a:noFill/>
          <a:ln>
            <a:noFill/>
          </a:ln>
          <a:effectLst>
            <a:outerShdw blurRad="50800" dist="50800" sx="1000" sy="1000" algn="ctr" rotWithShape="0">
              <a:srgbClr val="000000"/>
            </a:outerShdw>
          </a:effectLst>
        </p:spPr>
        <p:txBody>
          <a:bodyPr wrap="square" rtlCol="0">
            <a:spAutoFit/>
          </a:bodyPr>
          <a:lstStyle/>
          <a:p>
            <a:pPr algn="ctr"/>
            <a:r>
              <a:rPr lang="en-US" sz="7200" b="1" dirty="0" smtClean="0">
                <a:solidFill>
                  <a:schemeClr val="bg2">
                    <a:lumMod val="75000"/>
                  </a:schemeClr>
                </a:solidFill>
                <a:latin typeface="Rockwell" panose="02060603020205020403" pitchFamily="18" charset="0"/>
              </a:rPr>
              <a:t>Time to Practice!</a:t>
            </a:r>
            <a:endParaRPr lang="en-US" sz="7200" b="1" dirty="0">
              <a:solidFill>
                <a:schemeClr val="bg2">
                  <a:lumMod val="75000"/>
                </a:schemeClr>
              </a:solidFill>
              <a:latin typeface="Rockwell" panose="02060603020205020403" pitchFamily="18" charset="0"/>
            </a:endParaRPr>
          </a:p>
        </p:txBody>
      </p:sp>
    </p:spTree>
    <p:extLst>
      <p:ext uri="{BB962C8B-B14F-4D97-AF65-F5344CB8AC3E}">
        <p14:creationId xmlns:p14="http://schemas.microsoft.com/office/powerpoint/2010/main" val="29127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838200"/>
            <a:ext cx="6096000" cy="4154984"/>
          </a:xfrm>
          <a:prstGeom prst="rect">
            <a:avLst/>
          </a:prstGeom>
        </p:spPr>
        <p:txBody>
          <a:bodyPr wrap="square">
            <a:spAutoFit/>
          </a:bodyPr>
          <a:lstStyle/>
          <a:p>
            <a:pPr algn="ctr"/>
            <a:r>
              <a:rPr lang="en-US" sz="4400" b="1" u="sng" dirty="0">
                <a:solidFill>
                  <a:schemeClr val="bg1"/>
                </a:solidFill>
                <a:latin typeface="Rockwell" panose="02060603020205020403" pitchFamily="18" charset="0"/>
              </a:rPr>
              <a:t>Program </a:t>
            </a:r>
            <a:r>
              <a:rPr lang="en-US" sz="4400" b="1" u="sng" dirty="0" smtClean="0">
                <a:solidFill>
                  <a:schemeClr val="bg1"/>
                </a:solidFill>
                <a:latin typeface="Rockwell" panose="02060603020205020403" pitchFamily="18" charset="0"/>
              </a:rPr>
              <a:t>Goal</a:t>
            </a:r>
          </a:p>
          <a:p>
            <a:pPr algn="ctr"/>
            <a:endParaRPr lang="en-US" sz="2000" b="1" dirty="0" smtClean="0">
              <a:latin typeface="Rockwell" panose="02060603020205020403" pitchFamily="18" charset="0"/>
            </a:endParaRPr>
          </a:p>
          <a:p>
            <a:pPr algn="ctr"/>
            <a:endParaRPr lang="en-US" sz="2000" b="1" dirty="0">
              <a:latin typeface="Rockwell" panose="02060603020205020403" pitchFamily="18" charset="0"/>
            </a:endParaRPr>
          </a:p>
          <a:p>
            <a:pPr algn="ctr"/>
            <a:r>
              <a:rPr lang="en-US" sz="3600" dirty="0">
                <a:latin typeface="Rockwell" panose="02060603020205020403" pitchFamily="18" charset="0"/>
              </a:rPr>
              <a:t>Participants will review and practice how to conduct role plays in group settings, individual meetings and daily interactions.</a:t>
            </a:r>
          </a:p>
        </p:txBody>
      </p:sp>
    </p:spTree>
    <p:extLst>
      <p:ext uri="{BB962C8B-B14F-4D97-AF65-F5344CB8AC3E}">
        <p14:creationId xmlns:p14="http://schemas.microsoft.com/office/powerpoint/2010/main" val="13467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515034"/>
            <a:ext cx="3707430" cy="769441"/>
          </a:xfrm>
          <a:prstGeom prst="rect">
            <a:avLst/>
          </a:prstGeom>
          <a:noFill/>
        </p:spPr>
        <p:txBody>
          <a:bodyPr wrap="square" rtlCol="0">
            <a:spAutoFit/>
          </a:bodyPr>
          <a:lstStyle/>
          <a:p>
            <a:pPr algn="ctr"/>
            <a:r>
              <a:rPr lang="en-US" sz="4400" u="sng" dirty="0" smtClean="0">
                <a:solidFill>
                  <a:schemeClr val="bg1"/>
                </a:solidFill>
                <a:latin typeface="Rockwell" panose="02060603020205020403" pitchFamily="18" charset="0"/>
              </a:rPr>
              <a:t>Exercise</a:t>
            </a:r>
            <a:endParaRPr lang="en-US" sz="4000" u="sng" dirty="0">
              <a:solidFill>
                <a:schemeClr val="bg1"/>
              </a:solidFill>
              <a:latin typeface="Rockwell" panose="02060603020205020403" pitchFamily="18" charset="0"/>
            </a:endParaRPr>
          </a:p>
        </p:txBody>
      </p:sp>
      <p:sp>
        <p:nvSpPr>
          <p:cNvPr id="3" name="TextBox 2"/>
          <p:cNvSpPr txBox="1"/>
          <p:nvPr/>
        </p:nvSpPr>
        <p:spPr>
          <a:xfrm>
            <a:off x="482114" y="1284475"/>
            <a:ext cx="8077201" cy="5493812"/>
          </a:xfrm>
          <a:prstGeom prst="rect">
            <a:avLst/>
          </a:prstGeom>
          <a:noFill/>
        </p:spPr>
        <p:txBody>
          <a:bodyPr wrap="square" rtlCol="0">
            <a:spAutoFit/>
          </a:bodyPr>
          <a:lstStyle/>
          <a:p>
            <a:pPr marL="285750" indent="-285750">
              <a:buFont typeface="Arial" panose="020B0604020202020204" pitchFamily="34" charset="0"/>
              <a:buChar char="•"/>
            </a:pPr>
            <a:endParaRPr lang="en-US" sz="2700" dirty="0" smtClean="0"/>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smtClean="0"/>
              <a:t>Break </a:t>
            </a:r>
            <a:r>
              <a:rPr lang="en-US" sz="2700" dirty="0"/>
              <a:t>into groups of three—one observer, one client, and one staff member. The staff member should have a discussion with the client using the </a:t>
            </a:r>
            <a:r>
              <a:rPr lang="en-US" sz="2700" dirty="0" smtClean="0"/>
              <a:t>steps for conducting a role play (1 on 1).</a:t>
            </a:r>
            <a:endParaRPr lang="en-US" sz="2700" dirty="0"/>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Use </a:t>
            </a:r>
            <a:r>
              <a:rPr lang="en-US" sz="2700" dirty="0" smtClean="0"/>
              <a:t>one </a:t>
            </a:r>
            <a:r>
              <a:rPr lang="en-US" sz="2700" dirty="0"/>
              <a:t>of the charted scenarios as the basis of the interaction. Once the first staff receives feedback from the observer, rotate roles until every person has had an opportunity to be the staff member.</a:t>
            </a:r>
          </a:p>
        </p:txBody>
      </p:sp>
    </p:spTree>
    <p:extLst>
      <p:ext uri="{BB962C8B-B14F-4D97-AF65-F5344CB8AC3E}">
        <p14:creationId xmlns:p14="http://schemas.microsoft.com/office/powerpoint/2010/main" val="331836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600200"/>
            <a:ext cx="184731" cy="369332"/>
          </a:xfrm>
          <a:prstGeom prst="rect">
            <a:avLst/>
          </a:prstGeom>
          <a:noFill/>
        </p:spPr>
        <p:txBody>
          <a:bodyPr wrap="none" rtlCol="0">
            <a:spAutoFit/>
          </a:bodyPr>
          <a:lstStyle/>
          <a:p>
            <a:endParaRPr lang="en-US" dirty="0"/>
          </a:p>
        </p:txBody>
      </p:sp>
      <p:sp>
        <p:nvSpPr>
          <p:cNvPr id="6" name="TextBox 5"/>
          <p:cNvSpPr txBox="1"/>
          <p:nvPr/>
        </p:nvSpPr>
        <p:spPr>
          <a:xfrm>
            <a:off x="3249204" y="830759"/>
            <a:ext cx="2640979" cy="769441"/>
          </a:xfrm>
          <a:prstGeom prst="rect">
            <a:avLst/>
          </a:prstGeom>
          <a:noFill/>
        </p:spPr>
        <p:txBody>
          <a:bodyPr wrap="none" rtlCol="0">
            <a:spAutoFit/>
          </a:bodyPr>
          <a:lstStyle/>
          <a:p>
            <a:pPr algn="ctr"/>
            <a:r>
              <a:rPr lang="en-US" sz="4400" dirty="0" smtClean="0">
                <a:solidFill>
                  <a:schemeClr val="bg1"/>
                </a:solidFill>
                <a:latin typeface="Rockwell" panose="02060603020205020403" pitchFamily="18" charset="0"/>
              </a:rPr>
              <a:t>Summary</a:t>
            </a:r>
            <a:endParaRPr lang="en-US" sz="4000" dirty="0">
              <a:solidFill>
                <a:schemeClr val="bg1"/>
              </a:solidFill>
              <a:latin typeface="Rockwell" panose="02060603020205020403" pitchFamily="18" charset="0"/>
            </a:endParaRPr>
          </a:p>
        </p:txBody>
      </p:sp>
      <p:sp>
        <p:nvSpPr>
          <p:cNvPr id="4" name="TextBox 3"/>
          <p:cNvSpPr txBox="1"/>
          <p:nvPr/>
        </p:nvSpPr>
        <p:spPr>
          <a:xfrm>
            <a:off x="304799" y="1175628"/>
            <a:ext cx="8529791" cy="4832092"/>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Role plays help clients, through social learning process, to learn and practice new skills.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Role plays allow staff to assist clients, while also expanding upon their own skill sets and aiding in their professional growth.</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By improving our skill sets as staff, we increase our ability to impact recidivism.</a:t>
            </a:r>
            <a:endParaRPr lang="en-US" sz="2800" dirty="0"/>
          </a:p>
        </p:txBody>
      </p:sp>
    </p:spTree>
    <p:extLst>
      <p:ext uri="{BB962C8B-B14F-4D97-AF65-F5344CB8AC3E}">
        <p14:creationId xmlns:p14="http://schemas.microsoft.com/office/powerpoint/2010/main" val="900025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7924800" cy="5386090"/>
          </a:xfrm>
          <a:prstGeom prst="rect">
            <a:avLst/>
          </a:prstGeom>
        </p:spPr>
        <p:txBody>
          <a:bodyPr wrap="square">
            <a:spAutoFit/>
          </a:bodyPr>
          <a:lstStyle/>
          <a:p>
            <a:pPr algn="ctr"/>
            <a:r>
              <a:rPr lang="en-US" sz="4400" b="1" u="sng" dirty="0" smtClean="0">
                <a:solidFill>
                  <a:schemeClr val="bg1"/>
                </a:solidFill>
                <a:effectLst/>
                <a:latin typeface="Rockwell" panose="02060603020205020403" pitchFamily="18" charset="0"/>
                <a:ea typeface="Times New Roman"/>
              </a:rPr>
              <a:t>Objectives</a:t>
            </a:r>
          </a:p>
          <a:p>
            <a:pPr marL="571500" indent="-571500" algn="ctr">
              <a:buFont typeface="Courier New" panose="02070309020205020404" pitchFamily="49" charset="0"/>
              <a:buChar char="o"/>
            </a:pPr>
            <a:endParaRPr lang="en-US" sz="4400" b="1" u="sng" dirty="0" smtClean="0">
              <a:effectLst/>
              <a:latin typeface="Rockwell" panose="02060603020205020403" pitchFamily="18" charset="0"/>
              <a:ea typeface="Times New Roman"/>
            </a:endParaRPr>
          </a:p>
          <a:p>
            <a:pPr marL="171450" indent="-171450" algn="ctr">
              <a:buFont typeface="Courier New" panose="02070309020205020404" pitchFamily="49" charset="0"/>
              <a:buChar char="o"/>
            </a:pPr>
            <a:r>
              <a:rPr lang="en-US" dirty="0" smtClean="0">
                <a:effectLst/>
                <a:latin typeface="Rockwell" panose="02060603020205020403" pitchFamily="18" charset="0"/>
                <a:ea typeface="Times New Roman"/>
              </a:rPr>
              <a:t>  </a:t>
            </a:r>
            <a:r>
              <a:rPr lang="en-US" sz="3200" dirty="0" smtClean="0">
                <a:effectLst/>
                <a:latin typeface="Rockwell" panose="02060603020205020403" pitchFamily="18" charset="0"/>
                <a:ea typeface="Times New Roman"/>
              </a:rPr>
              <a:t>To list the unique social challenges faced by former offenders.</a:t>
            </a:r>
          </a:p>
          <a:p>
            <a:pPr marL="342900" indent="-342900" algn="ctr">
              <a:buFont typeface="Courier New" panose="02070309020205020404" pitchFamily="49" charset="0"/>
              <a:buChar char="o"/>
            </a:pPr>
            <a:r>
              <a:rPr lang="en-US" sz="3200" dirty="0" smtClean="0">
                <a:latin typeface="Rockwell" panose="02060603020205020403" pitchFamily="18" charset="0"/>
                <a:ea typeface="Times New Roman"/>
              </a:rPr>
              <a:t>To illustrate the benefits of role-playing as a rehabilitative tool.</a:t>
            </a:r>
          </a:p>
          <a:p>
            <a:pPr marL="342900" indent="-342900" algn="ctr">
              <a:buFont typeface="Courier New" panose="02070309020205020404" pitchFamily="49" charset="0"/>
              <a:buChar char="o"/>
            </a:pPr>
            <a:r>
              <a:rPr lang="en-US" sz="3200" dirty="0" smtClean="0">
                <a:effectLst/>
                <a:latin typeface="Rockwell" panose="02060603020205020403" pitchFamily="18" charset="0"/>
                <a:ea typeface="Times New Roman"/>
              </a:rPr>
              <a:t>To prepare participants with practical evidence-based strategies for implementing role-playing in support programs. </a:t>
            </a:r>
            <a:endParaRPr lang="en-US" sz="2400" dirty="0" smtClean="0">
              <a:effectLst/>
              <a:latin typeface="Rockwell" panose="02060603020205020403" pitchFamily="18" charset="0"/>
              <a:ea typeface="Times New Roman"/>
            </a:endParaRPr>
          </a:p>
        </p:txBody>
      </p:sp>
    </p:spTree>
    <p:extLst>
      <p:ext uri="{BB962C8B-B14F-4D97-AF65-F5344CB8AC3E}">
        <p14:creationId xmlns:p14="http://schemas.microsoft.com/office/powerpoint/2010/main" val="246267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00200"/>
            <a:ext cx="6553200" cy="14465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smtClean="0">
                <a:latin typeface="Rockwell" panose="02060603020205020403" pitchFamily="18" charset="0"/>
              </a:rPr>
              <a:t>Structured Learning Procedure</a:t>
            </a:r>
            <a:endParaRPr lang="en-US" sz="4400" b="1" dirty="0">
              <a:latin typeface="Rockwell" panose="02060603020205020403" pitchFamily="18" charset="0"/>
            </a:endParaRPr>
          </a:p>
        </p:txBody>
      </p:sp>
    </p:spTree>
    <p:extLst>
      <p:ext uri="{BB962C8B-B14F-4D97-AF65-F5344CB8AC3E}">
        <p14:creationId xmlns:p14="http://schemas.microsoft.com/office/powerpoint/2010/main" val="33025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83127394"/>
              </p:ext>
            </p:extLst>
          </p:nvPr>
        </p:nvGraphicFramePr>
        <p:xfrm>
          <a:off x="533400" y="228600"/>
          <a:ext cx="8153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10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3232824"/>
              </p:ext>
            </p:extLst>
          </p:nvPr>
        </p:nvGraphicFramePr>
        <p:xfrm>
          <a:off x="381000" y="3810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22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5CC572B-0CF9-4AD7-AA7B-95977FCC47C6}"/>
                                            </p:graphicEl>
                                          </p:spTgt>
                                        </p:tgtEl>
                                        <p:attrNameLst>
                                          <p:attrName>style.visibility</p:attrName>
                                        </p:attrNameLst>
                                      </p:cBhvr>
                                      <p:to>
                                        <p:strVal val="visible"/>
                                      </p:to>
                                    </p:set>
                                    <p:animEffect transition="in" filter="fade">
                                      <p:cBhvr>
                                        <p:cTn id="7" dur="500"/>
                                        <p:tgtEl>
                                          <p:spTgt spid="2">
                                            <p:graphicEl>
                                              <a:dgm id="{75CC572B-0CF9-4AD7-AA7B-95977FCC47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31A4B9E-20FE-484D-8DCE-8891F638C725}"/>
                                            </p:graphicEl>
                                          </p:spTgt>
                                        </p:tgtEl>
                                        <p:attrNameLst>
                                          <p:attrName>style.visibility</p:attrName>
                                        </p:attrNameLst>
                                      </p:cBhvr>
                                      <p:to>
                                        <p:strVal val="visible"/>
                                      </p:to>
                                    </p:set>
                                    <p:animEffect transition="in" filter="fade">
                                      <p:cBhvr>
                                        <p:cTn id="12" dur="500"/>
                                        <p:tgtEl>
                                          <p:spTgt spid="2">
                                            <p:graphicEl>
                                              <a:dgm id="{331A4B9E-20FE-484D-8DCE-8891F638C72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581CEBEC-CAC9-47B2-AABC-FE0E1ED82E9E}"/>
                                            </p:graphicEl>
                                          </p:spTgt>
                                        </p:tgtEl>
                                        <p:attrNameLst>
                                          <p:attrName>style.visibility</p:attrName>
                                        </p:attrNameLst>
                                      </p:cBhvr>
                                      <p:to>
                                        <p:strVal val="visible"/>
                                      </p:to>
                                    </p:set>
                                    <p:animEffect transition="in" filter="fade">
                                      <p:cBhvr>
                                        <p:cTn id="15" dur="500"/>
                                        <p:tgtEl>
                                          <p:spTgt spid="2">
                                            <p:graphicEl>
                                              <a:dgm id="{581CEBEC-CAC9-47B2-AABC-FE0E1ED82E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E20C50CF-20B8-4C29-97F4-D7B03E63FD1A}"/>
                                            </p:graphicEl>
                                          </p:spTgt>
                                        </p:tgtEl>
                                        <p:attrNameLst>
                                          <p:attrName>style.visibility</p:attrName>
                                        </p:attrNameLst>
                                      </p:cBhvr>
                                      <p:to>
                                        <p:strVal val="visible"/>
                                      </p:to>
                                    </p:set>
                                    <p:animEffect transition="in" filter="fade">
                                      <p:cBhvr>
                                        <p:cTn id="20" dur="500"/>
                                        <p:tgtEl>
                                          <p:spTgt spid="2">
                                            <p:graphicEl>
                                              <a:dgm id="{E20C50CF-20B8-4C29-97F4-D7B03E63FD1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8C8DCBE-8ED6-4309-A701-C405F45C1319}"/>
                                            </p:graphicEl>
                                          </p:spTgt>
                                        </p:tgtEl>
                                        <p:attrNameLst>
                                          <p:attrName>style.visibility</p:attrName>
                                        </p:attrNameLst>
                                      </p:cBhvr>
                                      <p:to>
                                        <p:strVal val="visible"/>
                                      </p:to>
                                    </p:set>
                                    <p:animEffect transition="in" filter="fade">
                                      <p:cBhvr>
                                        <p:cTn id="23" dur="500"/>
                                        <p:tgtEl>
                                          <p:spTgt spid="2">
                                            <p:graphicEl>
                                              <a:dgm id="{48C8DCBE-8ED6-4309-A701-C405F45C131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A074895E-C23A-450C-8CE9-85CA60936652}"/>
                                            </p:graphicEl>
                                          </p:spTgt>
                                        </p:tgtEl>
                                        <p:attrNameLst>
                                          <p:attrName>style.visibility</p:attrName>
                                        </p:attrNameLst>
                                      </p:cBhvr>
                                      <p:to>
                                        <p:strVal val="visible"/>
                                      </p:to>
                                    </p:set>
                                    <p:animEffect transition="in" filter="fade">
                                      <p:cBhvr>
                                        <p:cTn id="28" dur="500"/>
                                        <p:tgtEl>
                                          <p:spTgt spid="2">
                                            <p:graphicEl>
                                              <a:dgm id="{A074895E-C23A-450C-8CE9-85CA6093665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D19C9C5A-2937-4FB3-AF90-3BF2ADA7B231}"/>
                                            </p:graphicEl>
                                          </p:spTgt>
                                        </p:tgtEl>
                                        <p:attrNameLst>
                                          <p:attrName>style.visibility</p:attrName>
                                        </p:attrNameLst>
                                      </p:cBhvr>
                                      <p:to>
                                        <p:strVal val="visible"/>
                                      </p:to>
                                    </p:set>
                                    <p:animEffect transition="in" filter="fade">
                                      <p:cBhvr>
                                        <p:cTn id="31" dur="500"/>
                                        <p:tgtEl>
                                          <p:spTgt spid="2">
                                            <p:graphicEl>
                                              <a:dgm id="{D19C9C5A-2937-4FB3-AF90-3BF2ADA7B23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005269CF-FDC5-4A27-8558-B16D9F9CB4E3}"/>
                                            </p:graphicEl>
                                          </p:spTgt>
                                        </p:tgtEl>
                                        <p:attrNameLst>
                                          <p:attrName>style.visibility</p:attrName>
                                        </p:attrNameLst>
                                      </p:cBhvr>
                                      <p:to>
                                        <p:strVal val="visible"/>
                                      </p:to>
                                    </p:set>
                                    <p:animEffect transition="in" filter="fade">
                                      <p:cBhvr>
                                        <p:cTn id="36" dur="500"/>
                                        <p:tgtEl>
                                          <p:spTgt spid="2">
                                            <p:graphicEl>
                                              <a:dgm id="{005269CF-FDC5-4A27-8558-B16D9F9CB4E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17F2571B-6499-4478-A7FD-09362ED17ABC}"/>
                                            </p:graphicEl>
                                          </p:spTgt>
                                        </p:tgtEl>
                                        <p:attrNameLst>
                                          <p:attrName>style.visibility</p:attrName>
                                        </p:attrNameLst>
                                      </p:cBhvr>
                                      <p:to>
                                        <p:strVal val="visible"/>
                                      </p:to>
                                    </p:set>
                                    <p:animEffect transition="in" filter="fade">
                                      <p:cBhvr>
                                        <p:cTn id="39" dur="500"/>
                                        <p:tgtEl>
                                          <p:spTgt spid="2">
                                            <p:graphicEl>
                                              <a:dgm id="{17F2571B-6499-4478-A7FD-09362ED17A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Callout 3"/>
          <p:cNvSpPr/>
          <p:nvPr/>
        </p:nvSpPr>
        <p:spPr>
          <a:xfrm>
            <a:off x="685800" y="457200"/>
            <a:ext cx="3657600" cy="2438400"/>
          </a:xfrm>
          <a:prstGeom prst="upArrowCallou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latin typeface="Rockwell" panose="02060603020205020403" pitchFamily="18" charset="0"/>
              </a:rPr>
              <a:t>Evidenced Based Practices</a:t>
            </a:r>
            <a:endParaRPr lang="en-US" sz="3200" dirty="0">
              <a:latin typeface="Rockwell" panose="02060603020205020403" pitchFamily="18" charset="0"/>
            </a:endParaRPr>
          </a:p>
        </p:txBody>
      </p:sp>
      <p:sp>
        <p:nvSpPr>
          <p:cNvPr id="5" name="Down Arrow Callout 4"/>
          <p:cNvSpPr/>
          <p:nvPr/>
        </p:nvSpPr>
        <p:spPr>
          <a:xfrm>
            <a:off x="4800600" y="2590800"/>
            <a:ext cx="3733800" cy="2362200"/>
          </a:xfrm>
          <a:prstGeom prst="downArrowCallou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ysClr val="windowText" lastClr="000000"/>
                </a:solidFill>
                <a:latin typeface="Rockwell" panose="02060603020205020403" pitchFamily="18" charset="0"/>
              </a:rPr>
              <a:t>Recidivism</a:t>
            </a:r>
            <a:endParaRPr lang="en-US" sz="3200" dirty="0">
              <a:solidFill>
                <a:sysClr val="windowText" lastClr="000000"/>
              </a:solidFill>
              <a:latin typeface="Rockwell" panose="02060603020205020403" pitchFamily="18" charset="0"/>
            </a:endParaRPr>
          </a:p>
        </p:txBody>
      </p:sp>
    </p:spTree>
    <p:extLst>
      <p:ext uri="{BB962C8B-B14F-4D97-AF65-F5344CB8AC3E}">
        <p14:creationId xmlns:p14="http://schemas.microsoft.com/office/powerpoint/2010/main" val="389982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Role Play?</a:t>
            </a:r>
            <a:endParaRPr lang="en-US" dirty="0"/>
          </a:p>
        </p:txBody>
      </p:sp>
      <p:sp>
        <p:nvSpPr>
          <p:cNvPr id="3" name="TextBox 2"/>
          <p:cNvSpPr txBox="1"/>
          <p:nvPr/>
        </p:nvSpPr>
        <p:spPr>
          <a:xfrm>
            <a:off x="685800" y="2438400"/>
            <a:ext cx="7848600"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It is evidence based!</a:t>
            </a:r>
          </a:p>
          <a:p>
            <a:pPr marL="285750" indent="-285750">
              <a:buFont typeface="Arial" panose="020B0604020202020204" pitchFamily="34" charset="0"/>
              <a:buChar char="•"/>
            </a:pPr>
            <a:r>
              <a:rPr lang="en-US" sz="3600" dirty="0" smtClean="0"/>
              <a:t>We can work on it in a controlled environment.</a:t>
            </a:r>
          </a:p>
          <a:p>
            <a:pPr marL="285750" indent="-285750">
              <a:buFont typeface="Arial" panose="020B0604020202020204" pitchFamily="34" charset="0"/>
              <a:buChar char="•"/>
            </a:pPr>
            <a:r>
              <a:rPr lang="en-US" sz="3600" dirty="0" smtClean="0"/>
              <a:t>Systemic Approach. </a:t>
            </a:r>
          </a:p>
          <a:p>
            <a:pPr marL="285750" indent="-285750">
              <a:buFont typeface="Arial" panose="020B0604020202020204" pitchFamily="34" charset="0"/>
              <a:buChar char="•"/>
            </a:pPr>
            <a:r>
              <a:rPr lang="en-US" sz="3600" dirty="0" smtClean="0"/>
              <a:t>Practice makes perfect!</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148326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859" y="838200"/>
            <a:ext cx="7614017" cy="646331"/>
          </a:xfrm>
          <a:prstGeom prst="rect">
            <a:avLst/>
          </a:prstGeom>
          <a:noFill/>
        </p:spPr>
        <p:txBody>
          <a:bodyPr wrap="square" rtlCol="0">
            <a:spAutoFit/>
          </a:bodyPr>
          <a:lstStyle/>
          <a:p>
            <a:pPr algn="ctr"/>
            <a:r>
              <a:rPr lang="en-US" sz="3600" b="1" dirty="0" smtClean="0">
                <a:solidFill>
                  <a:schemeClr val="bg1"/>
                </a:solidFill>
                <a:latin typeface="Rockwell" panose="02060603020205020403" pitchFamily="18" charset="0"/>
              </a:rPr>
              <a:t>Identifying Skills</a:t>
            </a:r>
            <a:endParaRPr lang="en-US" sz="3600" b="1" dirty="0">
              <a:solidFill>
                <a:schemeClr val="bg1"/>
              </a:solidFill>
              <a:latin typeface="Rockwell" panose="02060603020205020403" pitchFamily="18" charset="0"/>
            </a:endParaRPr>
          </a:p>
        </p:txBody>
      </p:sp>
      <p:sp>
        <p:nvSpPr>
          <p:cNvPr id="4" name="Cloud Callout 3"/>
          <p:cNvSpPr/>
          <p:nvPr/>
        </p:nvSpPr>
        <p:spPr>
          <a:xfrm>
            <a:off x="454958" y="1981200"/>
            <a:ext cx="2821641" cy="1582267"/>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How do I identify skills?</a:t>
            </a:r>
            <a:endParaRPr lang="en-US" sz="2800" dirty="0"/>
          </a:p>
        </p:txBody>
      </p:sp>
      <p:sp>
        <p:nvSpPr>
          <p:cNvPr id="5" name="Oval Callout 4"/>
          <p:cNvSpPr/>
          <p:nvPr/>
        </p:nvSpPr>
        <p:spPr>
          <a:xfrm>
            <a:off x="5821076" y="1484531"/>
            <a:ext cx="2789524" cy="182880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What types of skills are important?</a:t>
            </a:r>
            <a:endParaRPr lang="en-US" sz="2800" dirty="0"/>
          </a:p>
        </p:txBody>
      </p:sp>
      <p:sp>
        <p:nvSpPr>
          <p:cNvPr id="6" name="Rounded Rectangular Callout 5"/>
          <p:cNvSpPr/>
          <p:nvPr/>
        </p:nvSpPr>
        <p:spPr>
          <a:xfrm>
            <a:off x="3276599" y="3073831"/>
            <a:ext cx="2438399" cy="1676400"/>
          </a:xfrm>
          <a:prstGeom prst="wedgeRoundRectCallout">
            <a:avLst>
              <a:gd name="adj1" fmla="val -21469"/>
              <a:gd name="adj2" fmla="val 6342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Where can I find this information?</a:t>
            </a:r>
            <a:endParaRPr lang="en-US" sz="2800" dirty="0"/>
          </a:p>
        </p:txBody>
      </p:sp>
    </p:spTree>
    <p:extLst>
      <p:ext uri="{BB962C8B-B14F-4D97-AF65-F5344CB8AC3E}">
        <p14:creationId xmlns:p14="http://schemas.microsoft.com/office/powerpoint/2010/main" val="35654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1197</TotalTime>
  <Words>3807</Words>
  <Application>Microsoft Office PowerPoint</Application>
  <PresentationFormat>On-screen Show (4:3)</PresentationFormat>
  <Paragraphs>311</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 Gothic</vt:lpstr>
      <vt:lpstr>Courier New</vt:lpstr>
      <vt:lpstr>Eras Medium ITC</vt:lpstr>
      <vt:lpstr>Rockwell</vt:lpstr>
      <vt:lpstr>Times New Roman</vt:lpstr>
      <vt:lpstr>Wingdings</vt:lpstr>
      <vt:lpstr>Wingdings 3</vt:lpstr>
      <vt:lpstr>Ion Boardroom</vt:lpstr>
      <vt:lpstr>Role Play Strategies for Empowering Justice-Involved Individuals  </vt:lpstr>
      <vt:lpstr>PowerPoint Presentation</vt:lpstr>
      <vt:lpstr>PowerPoint Presentation</vt:lpstr>
      <vt:lpstr>PowerPoint Presentation</vt:lpstr>
      <vt:lpstr>PowerPoint Presentation</vt:lpstr>
      <vt:lpstr>PowerPoint Presentation</vt:lpstr>
      <vt:lpstr>PowerPoint Presentation</vt:lpstr>
      <vt:lpstr>Why do we Role Play?</vt:lpstr>
      <vt:lpstr>PowerPoint Presentation</vt:lpstr>
      <vt:lpstr>PowerPoint Presentation</vt:lpstr>
      <vt:lpstr>PowerPoint Presentation</vt:lpstr>
      <vt:lpstr>PowerPoint Presentation</vt:lpstr>
      <vt:lpstr>PowerPoint Presentation</vt:lpstr>
      <vt:lpstr>PowerPoint Presentation</vt:lpstr>
      <vt:lpstr>Asking Questions</vt:lpstr>
      <vt:lpstr>PowerPoint Presentation</vt:lpstr>
      <vt:lpstr>PowerPoint Presentation</vt:lpstr>
      <vt:lpstr>Responding to Anger</vt:lpstr>
      <vt:lpstr>PowerPoint Presentation</vt:lpstr>
      <vt:lpstr>PowerPoint Presentation</vt:lpstr>
      <vt:lpstr>PowerPoint Presentation</vt:lpstr>
    </vt:vector>
  </TitlesOfParts>
  <Company>Oriana House,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 it on for size:  the importance of role play in skill acquisition</dc:title>
  <dc:creator>Held, Kelli</dc:creator>
  <cp:lastModifiedBy>King, Elliot C.</cp:lastModifiedBy>
  <cp:revision>77</cp:revision>
  <cp:lastPrinted>2024-11-27T12:03:42Z</cp:lastPrinted>
  <dcterms:created xsi:type="dcterms:W3CDTF">2014-04-18T17:37:37Z</dcterms:created>
  <dcterms:modified xsi:type="dcterms:W3CDTF">2024-12-02T14:20:07Z</dcterms:modified>
</cp:coreProperties>
</file>