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2" r:id="rId4"/>
  </p:sldMasterIdLst>
  <p:notesMasterIdLst>
    <p:notesMasterId r:id="rId55"/>
  </p:notesMasterIdLst>
  <p:sldIdLst>
    <p:sldId id="305" r:id="rId5"/>
    <p:sldId id="294" r:id="rId6"/>
    <p:sldId id="295" r:id="rId7"/>
    <p:sldId id="304" r:id="rId8"/>
    <p:sldId id="286" r:id="rId9"/>
    <p:sldId id="258" r:id="rId10"/>
    <p:sldId id="261" r:id="rId11"/>
    <p:sldId id="260" r:id="rId12"/>
    <p:sldId id="262" r:id="rId13"/>
    <p:sldId id="299" r:id="rId14"/>
    <p:sldId id="263" r:id="rId15"/>
    <p:sldId id="307" r:id="rId16"/>
    <p:sldId id="308" r:id="rId17"/>
    <p:sldId id="287" r:id="rId18"/>
    <p:sldId id="306" r:id="rId19"/>
    <p:sldId id="269" r:id="rId20"/>
    <p:sldId id="270" r:id="rId21"/>
    <p:sldId id="301" r:id="rId22"/>
    <p:sldId id="271" r:id="rId23"/>
    <p:sldId id="302" r:id="rId24"/>
    <p:sldId id="280" r:id="rId25"/>
    <p:sldId id="303" r:id="rId26"/>
    <p:sldId id="273" r:id="rId27"/>
    <p:sldId id="310" r:id="rId28"/>
    <p:sldId id="279" r:id="rId29"/>
    <p:sldId id="276" r:id="rId30"/>
    <p:sldId id="275" r:id="rId31"/>
    <p:sldId id="311" r:id="rId32"/>
    <p:sldId id="312" r:id="rId33"/>
    <p:sldId id="274" r:id="rId34"/>
    <p:sldId id="288" r:id="rId35"/>
    <p:sldId id="289" r:id="rId36"/>
    <p:sldId id="268" r:id="rId37"/>
    <p:sldId id="264" r:id="rId38"/>
    <p:sldId id="266" r:id="rId39"/>
    <p:sldId id="277" r:id="rId40"/>
    <p:sldId id="267" r:id="rId41"/>
    <p:sldId id="313" r:id="rId42"/>
    <p:sldId id="278" r:id="rId43"/>
    <p:sldId id="285" r:id="rId44"/>
    <p:sldId id="259" r:id="rId45"/>
    <p:sldId id="283" r:id="rId46"/>
    <p:sldId id="314" r:id="rId47"/>
    <p:sldId id="282" r:id="rId48"/>
    <p:sldId id="291" r:id="rId49"/>
    <p:sldId id="281" r:id="rId50"/>
    <p:sldId id="292" r:id="rId51"/>
    <p:sldId id="284" r:id="rId52"/>
    <p:sldId id="315" r:id="rId53"/>
    <p:sldId id="293" r:id="rId54"/>
  </p:sldIdLst>
  <p:sldSz cx="9144000" cy="6858000" type="screen4x3"/>
  <p:notesSz cx="7010400" cy="9296400"/>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F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746" autoAdjust="0"/>
  </p:normalViewPr>
  <p:slideViewPr>
    <p:cSldViewPr snapToGrid="0">
      <p:cViewPr varScale="1">
        <p:scale>
          <a:sx n="75" d="100"/>
          <a:sy n="75" d="100"/>
        </p:scale>
        <p:origin x="26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diagrams/_rels/data1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771FE-71EE-468A-A5CC-0EAB27FA3EB0}"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AA99DD59-C39C-4BAA-9788-1F24E75212AF}">
      <dgm:prSet/>
      <dgm:spPr/>
      <dgm:t>
        <a:bodyPr/>
        <a:lstStyle/>
        <a:p>
          <a:r>
            <a:rPr lang="en-US" b="1" dirty="0">
              <a:solidFill>
                <a:schemeClr val="bg1"/>
              </a:solidFill>
            </a:rPr>
            <a:t>Co-occurring disorders </a:t>
          </a:r>
          <a:r>
            <a:rPr lang="en-US" dirty="0">
              <a:solidFill>
                <a:schemeClr val="bg1"/>
              </a:solidFill>
            </a:rPr>
            <a:t>is a term used when someone has both a mental health </a:t>
          </a:r>
          <a:r>
            <a:rPr lang="en-US" b="1" u="sng" dirty="0">
              <a:solidFill>
                <a:schemeClr val="bg1"/>
              </a:solidFill>
            </a:rPr>
            <a:t>and</a:t>
          </a:r>
          <a:r>
            <a:rPr lang="en-US" dirty="0">
              <a:solidFill>
                <a:schemeClr val="bg1"/>
              </a:solidFill>
            </a:rPr>
            <a:t> a substance use disorder.</a:t>
          </a:r>
        </a:p>
      </dgm:t>
    </dgm:pt>
    <dgm:pt modelId="{0B3DFBAE-81B1-4F53-BD81-83A0555BE3C4}" type="parTrans" cxnId="{852ED73D-B6F9-46E4-81FE-719173FD8816}">
      <dgm:prSet/>
      <dgm:spPr/>
      <dgm:t>
        <a:bodyPr/>
        <a:lstStyle/>
        <a:p>
          <a:endParaRPr lang="en-US">
            <a:solidFill>
              <a:schemeClr val="bg1"/>
            </a:solidFill>
          </a:endParaRPr>
        </a:p>
      </dgm:t>
    </dgm:pt>
    <dgm:pt modelId="{B623558A-511D-470E-8642-4F47CC5A7578}" type="sibTrans" cxnId="{852ED73D-B6F9-46E4-81FE-719173FD8816}">
      <dgm:prSet/>
      <dgm:spPr/>
      <dgm:t>
        <a:bodyPr/>
        <a:lstStyle/>
        <a:p>
          <a:endParaRPr lang="en-US">
            <a:solidFill>
              <a:schemeClr val="bg1"/>
            </a:solidFill>
          </a:endParaRPr>
        </a:p>
      </dgm:t>
    </dgm:pt>
    <dgm:pt modelId="{F87FFE81-95B7-40AB-8C2A-A7AFD2CFE9C3}">
      <dgm:prSet/>
      <dgm:spPr/>
      <dgm:t>
        <a:bodyPr/>
        <a:lstStyle/>
        <a:p>
          <a:r>
            <a:rPr lang="en-US">
              <a:solidFill>
                <a:schemeClr val="bg1"/>
              </a:solidFill>
            </a:rPr>
            <a:t>“Dual Diagnosis” and “Comorbidity” are other commonly used terms.</a:t>
          </a:r>
        </a:p>
      </dgm:t>
    </dgm:pt>
    <dgm:pt modelId="{9689ED7F-26EA-42D4-B8CE-E615169E0508}" type="parTrans" cxnId="{5335C2C6-D91B-4A99-B1A1-146E54106D36}">
      <dgm:prSet/>
      <dgm:spPr/>
      <dgm:t>
        <a:bodyPr/>
        <a:lstStyle/>
        <a:p>
          <a:endParaRPr lang="en-US">
            <a:solidFill>
              <a:schemeClr val="bg1"/>
            </a:solidFill>
          </a:endParaRPr>
        </a:p>
      </dgm:t>
    </dgm:pt>
    <dgm:pt modelId="{F63E1823-14BC-4B5C-844B-B2C46B4B486F}" type="sibTrans" cxnId="{5335C2C6-D91B-4A99-B1A1-146E54106D36}">
      <dgm:prSet/>
      <dgm:spPr/>
      <dgm:t>
        <a:bodyPr/>
        <a:lstStyle/>
        <a:p>
          <a:endParaRPr lang="en-US">
            <a:solidFill>
              <a:schemeClr val="bg1"/>
            </a:solidFill>
          </a:endParaRPr>
        </a:p>
      </dgm:t>
    </dgm:pt>
    <dgm:pt modelId="{C9ABF033-E1B3-4254-8CB7-611E2DF1270D}">
      <dgm:prSet/>
      <dgm:spPr/>
      <dgm:t>
        <a:bodyPr/>
        <a:lstStyle/>
        <a:p>
          <a:r>
            <a:rPr lang="en-US">
              <a:solidFill>
                <a:schemeClr val="bg1"/>
              </a:solidFill>
            </a:rPr>
            <a:t>Can also refer to mental health disorders and intellectual disabilities. </a:t>
          </a:r>
        </a:p>
      </dgm:t>
    </dgm:pt>
    <dgm:pt modelId="{1B56B4B7-6BDE-40BD-86BA-5810FE49C6A7}" type="parTrans" cxnId="{A89699B0-29C9-407D-9EEA-E922F7793704}">
      <dgm:prSet/>
      <dgm:spPr/>
      <dgm:t>
        <a:bodyPr/>
        <a:lstStyle/>
        <a:p>
          <a:endParaRPr lang="en-US">
            <a:solidFill>
              <a:schemeClr val="bg1"/>
            </a:solidFill>
          </a:endParaRPr>
        </a:p>
      </dgm:t>
    </dgm:pt>
    <dgm:pt modelId="{56C4E301-4B2A-401E-85BA-0E37117B774E}" type="sibTrans" cxnId="{A89699B0-29C9-407D-9EEA-E922F7793704}">
      <dgm:prSet/>
      <dgm:spPr/>
      <dgm:t>
        <a:bodyPr/>
        <a:lstStyle/>
        <a:p>
          <a:endParaRPr lang="en-US">
            <a:solidFill>
              <a:schemeClr val="bg1"/>
            </a:solidFill>
          </a:endParaRPr>
        </a:p>
      </dgm:t>
    </dgm:pt>
    <dgm:pt modelId="{C14DB699-1CC4-4CC0-BDF7-CB264AC92C84}">
      <dgm:prSet/>
      <dgm:spPr/>
      <dgm:t>
        <a:bodyPr/>
        <a:lstStyle/>
        <a:p>
          <a:r>
            <a:rPr lang="en-US" dirty="0">
              <a:solidFill>
                <a:schemeClr val="bg1"/>
              </a:solidFill>
            </a:rPr>
            <a:t>There may be multiple diagnoses of each type of disorder at play, as they may meet criteria for several disorders.</a:t>
          </a:r>
        </a:p>
      </dgm:t>
    </dgm:pt>
    <dgm:pt modelId="{A0343448-7095-4D1C-A4BC-4E87B7BDF1E4}" type="parTrans" cxnId="{EA3E974D-DA97-428C-B9C3-E4FF244E5F21}">
      <dgm:prSet/>
      <dgm:spPr/>
      <dgm:t>
        <a:bodyPr/>
        <a:lstStyle/>
        <a:p>
          <a:endParaRPr lang="en-US">
            <a:solidFill>
              <a:schemeClr val="bg1"/>
            </a:solidFill>
          </a:endParaRPr>
        </a:p>
      </dgm:t>
    </dgm:pt>
    <dgm:pt modelId="{33A18162-CB3A-4BCD-A83A-EC0D043213FB}" type="sibTrans" cxnId="{EA3E974D-DA97-428C-B9C3-E4FF244E5F21}">
      <dgm:prSet/>
      <dgm:spPr/>
      <dgm:t>
        <a:bodyPr/>
        <a:lstStyle/>
        <a:p>
          <a:endParaRPr lang="en-US">
            <a:solidFill>
              <a:schemeClr val="bg1"/>
            </a:solidFill>
          </a:endParaRPr>
        </a:p>
      </dgm:t>
    </dgm:pt>
    <dgm:pt modelId="{125CA78D-DAA4-4B9A-B239-3BFEC73BD52C}" type="pres">
      <dgm:prSet presAssocID="{6EE771FE-71EE-468A-A5CC-0EAB27FA3EB0}" presName="diagram" presStyleCnt="0">
        <dgm:presLayoutVars>
          <dgm:dir/>
          <dgm:resizeHandles val="exact"/>
        </dgm:presLayoutVars>
      </dgm:prSet>
      <dgm:spPr/>
    </dgm:pt>
    <dgm:pt modelId="{21C27D6C-466A-4AD7-ABC9-8702B81986BB}" type="pres">
      <dgm:prSet presAssocID="{AA99DD59-C39C-4BAA-9788-1F24E75212AF}" presName="node" presStyleLbl="node1" presStyleIdx="0" presStyleCnt="4">
        <dgm:presLayoutVars>
          <dgm:bulletEnabled val="1"/>
        </dgm:presLayoutVars>
      </dgm:prSet>
      <dgm:spPr/>
    </dgm:pt>
    <dgm:pt modelId="{3D7B2286-4F5F-4C9F-A559-47578EF2DA25}" type="pres">
      <dgm:prSet presAssocID="{B623558A-511D-470E-8642-4F47CC5A7578}" presName="sibTrans" presStyleCnt="0"/>
      <dgm:spPr/>
    </dgm:pt>
    <dgm:pt modelId="{C5981026-8897-4E66-817B-995FF4EC9410}" type="pres">
      <dgm:prSet presAssocID="{F87FFE81-95B7-40AB-8C2A-A7AFD2CFE9C3}" presName="node" presStyleLbl="node1" presStyleIdx="1" presStyleCnt="4">
        <dgm:presLayoutVars>
          <dgm:bulletEnabled val="1"/>
        </dgm:presLayoutVars>
      </dgm:prSet>
      <dgm:spPr/>
    </dgm:pt>
    <dgm:pt modelId="{CFF0BFB3-BED6-4705-9790-1EAD37CDCC79}" type="pres">
      <dgm:prSet presAssocID="{F63E1823-14BC-4B5C-844B-B2C46B4B486F}" presName="sibTrans" presStyleCnt="0"/>
      <dgm:spPr/>
    </dgm:pt>
    <dgm:pt modelId="{7AF0E993-B8DB-4C66-B879-13A6F8C4A85B}" type="pres">
      <dgm:prSet presAssocID="{C9ABF033-E1B3-4254-8CB7-611E2DF1270D}" presName="node" presStyleLbl="node1" presStyleIdx="2" presStyleCnt="4">
        <dgm:presLayoutVars>
          <dgm:bulletEnabled val="1"/>
        </dgm:presLayoutVars>
      </dgm:prSet>
      <dgm:spPr/>
    </dgm:pt>
    <dgm:pt modelId="{9FFFE636-EC6E-4E59-B99E-8E019A47FF13}" type="pres">
      <dgm:prSet presAssocID="{56C4E301-4B2A-401E-85BA-0E37117B774E}" presName="sibTrans" presStyleCnt="0"/>
      <dgm:spPr/>
    </dgm:pt>
    <dgm:pt modelId="{591EEE6F-92FF-476E-AC5D-B802EB348014}" type="pres">
      <dgm:prSet presAssocID="{C14DB699-1CC4-4CC0-BDF7-CB264AC92C84}" presName="node" presStyleLbl="node1" presStyleIdx="3" presStyleCnt="4">
        <dgm:presLayoutVars>
          <dgm:bulletEnabled val="1"/>
        </dgm:presLayoutVars>
      </dgm:prSet>
      <dgm:spPr/>
    </dgm:pt>
  </dgm:ptLst>
  <dgm:cxnLst>
    <dgm:cxn modelId="{DB314119-7339-4013-A2C4-AD89C6757794}" type="presOf" srcId="{F87FFE81-95B7-40AB-8C2A-A7AFD2CFE9C3}" destId="{C5981026-8897-4E66-817B-995FF4EC9410}" srcOrd="0" destOrd="0" presId="urn:microsoft.com/office/officeart/2005/8/layout/default"/>
    <dgm:cxn modelId="{278F0E1A-ADEC-4594-8409-4311BEBF5196}" type="presOf" srcId="{6EE771FE-71EE-468A-A5CC-0EAB27FA3EB0}" destId="{125CA78D-DAA4-4B9A-B239-3BFEC73BD52C}" srcOrd="0" destOrd="0" presId="urn:microsoft.com/office/officeart/2005/8/layout/default"/>
    <dgm:cxn modelId="{145F332B-F432-4634-B432-07D148514ED2}" type="presOf" srcId="{C14DB699-1CC4-4CC0-BDF7-CB264AC92C84}" destId="{591EEE6F-92FF-476E-AC5D-B802EB348014}" srcOrd="0" destOrd="0" presId="urn:microsoft.com/office/officeart/2005/8/layout/default"/>
    <dgm:cxn modelId="{852ED73D-B6F9-46E4-81FE-719173FD8816}" srcId="{6EE771FE-71EE-468A-A5CC-0EAB27FA3EB0}" destId="{AA99DD59-C39C-4BAA-9788-1F24E75212AF}" srcOrd="0" destOrd="0" parTransId="{0B3DFBAE-81B1-4F53-BD81-83A0555BE3C4}" sibTransId="{B623558A-511D-470E-8642-4F47CC5A7578}"/>
    <dgm:cxn modelId="{EA3E974D-DA97-428C-B9C3-E4FF244E5F21}" srcId="{6EE771FE-71EE-468A-A5CC-0EAB27FA3EB0}" destId="{C14DB699-1CC4-4CC0-BDF7-CB264AC92C84}" srcOrd="3" destOrd="0" parTransId="{A0343448-7095-4D1C-A4BC-4E87B7BDF1E4}" sibTransId="{33A18162-CB3A-4BCD-A83A-EC0D043213FB}"/>
    <dgm:cxn modelId="{DE5EAA88-362F-4F9B-BD36-6E68210486CD}" type="presOf" srcId="{C9ABF033-E1B3-4254-8CB7-611E2DF1270D}" destId="{7AF0E993-B8DB-4C66-B879-13A6F8C4A85B}" srcOrd="0" destOrd="0" presId="urn:microsoft.com/office/officeart/2005/8/layout/default"/>
    <dgm:cxn modelId="{A89699B0-29C9-407D-9EEA-E922F7793704}" srcId="{6EE771FE-71EE-468A-A5CC-0EAB27FA3EB0}" destId="{C9ABF033-E1B3-4254-8CB7-611E2DF1270D}" srcOrd="2" destOrd="0" parTransId="{1B56B4B7-6BDE-40BD-86BA-5810FE49C6A7}" sibTransId="{56C4E301-4B2A-401E-85BA-0E37117B774E}"/>
    <dgm:cxn modelId="{5335C2C6-D91B-4A99-B1A1-146E54106D36}" srcId="{6EE771FE-71EE-468A-A5CC-0EAB27FA3EB0}" destId="{F87FFE81-95B7-40AB-8C2A-A7AFD2CFE9C3}" srcOrd="1" destOrd="0" parTransId="{9689ED7F-26EA-42D4-B8CE-E615169E0508}" sibTransId="{F63E1823-14BC-4B5C-844B-B2C46B4B486F}"/>
    <dgm:cxn modelId="{B3234EE7-CD81-4150-9946-26DE994EF449}" type="presOf" srcId="{AA99DD59-C39C-4BAA-9788-1F24E75212AF}" destId="{21C27D6C-466A-4AD7-ABC9-8702B81986BB}" srcOrd="0" destOrd="0" presId="urn:microsoft.com/office/officeart/2005/8/layout/default"/>
    <dgm:cxn modelId="{18FD75E0-18B8-4FEC-99EA-5F11CBD51743}" type="presParOf" srcId="{125CA78D-DAA4-4B9A-B239-3BFEC73BD52C}" destId="{21C27D6C-466A-4AD7-ABC9-8702B81986BB}" srcOrd="0" destOrd="0" presId="urn:microsoft.com/office/officeart/2005/8/layout/default"/>
    <dgm:cxn modelId="{2FFB7DBD-DC62-498F-BFB0-9840FC88A896}" type="presParOf" srcId="{125CA78D-DAA4-4B9A-B239-3BFEC73BD52C}" destId="{3D7B2286-4F5F-4C9F-A559-47578EF2DA25}" srcOrd="1" destOrd="0" presId="urn:microsoft.com/office/officeart/2005/8/layout/default"/>
    <dgm:cxn modelId="{02A69296-0868-4523-9D72-B3B09ECF98B4}" type="presParOf" srcId="{125CA78D-DAA4-4B9A-B239-3BFEC73BD52C}" destId="{C5981026-8897-4E66-817B-995FF4EC9410}" srcOrd="2" destOrd="0" presId="urn:microsoft.com/office/officeart/2005/8/layout/default"/>
    <dgm:cxn modelId="{C02F501D-8DC4-4B67-B67B-AC2448275DFF}" type="presParOf" srcId="{125CA78D-DAA4-4B9A-B239-3BFEC73BD52C}" destId="{CFF0BFB3-BED6-4705-9790-1EAD37CDCC79}" srcOrd="3" destOrd="0" presId="urn:microsoft.com/office/officeart/2005/8/layout/default"/>
    <dgm:cxn modelId="{040AE88A-8429-4C7C-9FC7-98AE842383C5}" type="presParOf" srcId="{125CA78D-DAA4-4B9A-B239-3BFEC73BD52C}" destId="{7AF0E993-B8DB-4C66-B879-13A6F8C4A85B}" srcOrd="4" destOrd="0" presId="urn:microsoft.com/office/officeart/2005/8/layout/default"/>
    <dgm:cxn modelId="{0934E075-06FA-48ED-BEC3-A2E0ED209425}" type="presParOf" srcId="{125CA78D-DAA4-4B9A-B239-3BFEC73BD52C}" destId="{9FFFE636-EC6E-4E59-B99E-8E019A47FF13}" srcOrd="5" destOrd="0" presId="urn:microsoft.com/office/officeart/2005/8/layout/default"/>
    <dgm:cxn modelId="{223B05C7-A3DB-4827-A09E-B76C2B27766C}" type="presParOf" srcId="{125CA78D-DAA4-4B9A-B239-3BFEC73BD52C}" destId="{591EEE6F-92FF-476E-AC5D-B802EB34801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8D226A-4E88-40BA-9EDA-9F924B36016B}" type="doc">
      <dgm:prSet loTypeId="urn:microsoft.com/office/officeart/2005/8/layout/list1" loCatId="" qsTypeId="urn:microsoft.com/office/officeart/2005/8/quickstyle/simple1" qsCatId="simple" csTypeId="urn:microsoft.com/office/officeart/2005/8/colors/colorful1" csCatId="colorful" phldr="1"/>
      <dgm:spPr/>
      <dgm:t>
        <a:bodyPr/>
        <a:lstStyle/>
        <a:p>
          <a:endParaRPr lang="en-US"/>
        </a:p>
      </dgm:t>
    </dgm:pt>
    <dgm:pt modelId="{F31218E1-6302-4BCA-8FAE-BB2853DFE5E0}">
      <dgm:prSet custT="1"/>
      <dgm:spPr/>
      <dgm:t>
        <a:bodyPr/>
        <a:lstStyle/>
        <a:p>
          <a:r>
            <a:rPr lang="en-US" sz="1800"/>
            <a:t>RISK</a:t>
          </a:r>
        </a:p>
      </dgm:t>
    </dgm:pt>
    <dgm:pt modelId="{36A2EB52-558B-4B56-BBD5-6E10176861F6}" type="parTrans" cxnId="{1AA2D559-A693-41D0-9D81-8FA08DCC7F85}">
      <dgm:prSet/>
      <dgm:spPr/>
      <dgm:t>
        <a:bodyPr/>
        <a:lstStyle/>
        <a:p>
          <a:endParaRPr lang="en-US" sz="2000"/>
        </a:p>
      </dgm:t>
    </dgm:pt>
    <dgm:pt modelId="{FDD0C39E-3307-41DD-B0FB-E0BA12943708}" type="sibTrans" cxnId="{1AA2D559-A693-41D0-9D81-8FA08DCC7F85}">
      <dgm:prSet/>
      <dgm:spPr/>
      <dgm:t>
        <a:bodyPr/>
        <a:lstStyle/>
        <a:p>
          <a:endParaRPr lang="en-US" sz="2000"/>
        </a:p>
      </dgm:t>
    </dgm:pt>
    <dgm:pt modelId="{672D568D-E95D-4F9C-8594-53D46675D4CA}">
      <dgm:prSet custT="1"/>
      <dgm:spPr/>
      <dgm:t>
        <a:bodyPr/>
        <a:lstStyle/>
        <a:p>
          <a:r>
            <a:rPr lang="en-US" sz="1800"/>
            <a:t>NEED</a:t>
          </a:r>
        </a:p>
      </dgm:t>
    </dgm:pt>
    <dgm:pt modelId="{1D8544D9-057E-4B82-8EF2-1A89E116C7D2}" type="parTrans" cxnId="{53650B44-C3DE-47C4-8089-0241FF8F4ACC}">
      <dgm:prSet/>
      <dgm:spPr/>
      <dgm:t>
        <a:bodyPr/>
        <a:lstStyle/>
        <a:p>
          <a:endParaRPr lang="en-US" sz="2000"/>
        </a:p>
      </dgm:t>
    </dgm:pt>
    <dgm:pt modelId="{E541D80D-0539-470C-BB33-7907B1776228}" type="sibTrans" cxnId="{53650B44-C3DE-47C4-8089-0241FF8F4ACC}">
      <dgm:prSet/>
      <dgm:spPr/>
      <dgm:t>
        <a:bodyPr/>
        <a:lstStyle/>
        <a:p>
          <a:endParaRPr lang="en-US" sz="2000"/>
        </a:p>
      </dgm:t>
    </dgm:pt>
    <dgm:pt modelId="{DBF84536-B8E4-4A1C-AF00-C65F4FF1D510}">
      <dgm:prSet custT="1"/>
      <dgm:spPr/>
      <dgm:t>
        <a:bodyPr/>
        <a:lstStyle/>
        <a:p>
          <a:r>
            <a:rPr lang="en-US" sz="1800"/>
            <a:t>RESPONSIVITY</a:t>
          </a:r>
        </a:p>
      </dgm:t>
    </dgm:pt>
    <dgm:pt modelId="{0C0FE23C-ABDF-40A6-AADF-8E0ADF9E52D0}" type="parTrans" cxnId="{8716FC69-6D13-45E8-900B-6A4C9CC91C96}">
      <dgm:prSet/>
      <dgm:spPr/>
      <dgm:t>
        <a:bodyPr/>
        <a:lstStyle/>
        <a:p>
          <a:endParaRPr lang="en-US" sz="2000"/>
        </a:p>
      </dgm:t>
    </dgm:pt>
    <dgm:pt modelId="{118CFB4B-A1FF-4458-81F2-97332493E7E4}" type="sibTrans" cxnId="{8716FC69-6D13-45E8-900B-6A4C9CC91C96}">
      <dgm:prSet/>
      <dgm:spPr/>
      <dgm:t>
        <a:bodyPr/>
        <a:lstStyle/>
        <a:p>
          <a:endParaRPr lang="en-US" sz="2000"/>
        </a:p>
      </dgm:t>
    </dgm:pt>
    <dgm:pt modelId="{33653C9B-B44B-B540-A439-9B871CADFED6}">
      <dgm:prSet custT="1"/>
      <dgm:spPr/>
      <dgm:t>
        <a:bodyPr/>
        <a:lstStyle/>
        <a:p>
          <a:pPr>
            <a:lnSpc>
              <a:spcPct val="150000"/>
            </a:lnSpc>
          </a:pPr>
          <a:r>
            <a:rPr lang="en-US" sz="1800"/>
            <a:t>The likelihood, or risk, that someone will re-offend.</a:t>
          </a:r>
          <a:br>
            <a:rPr lang="en-US" sz="1800"/>
          </a:br>
          <a:r>
            <a:rPr lang="en-US" sz="1800"/>
            <a:t>(Low, Moderate, High, Very High)</a:t>
          </a:r>
        </a:p>
      </dgm:t>
    </dgm:pt>
    <dgm:pt modelId="{D366BD09-9F33-9245-AC98-0BCAF16C2709}" type="parTrans" cxnId="{07F99929-709F-8946-9457-B8F1C134F819}">
      <dgm:prSet/>
      <dgm:spPr/>
      <dgm:t>
        <a:bodyPr/>
        <a:lstStyle/>
        <a:p>
          <a:endParaRPr lang="en-US" sz="2000"/>
        </a:p>
      </dgm:t>
    </dgm:pt>
    <dgm:pt modelId="{B82102D2-CF0A-1A4A-AD95-4C36CC3E9CF9}" type="sibTrans" cxnId="{07F99929-709F-8946-9457-B8F1C134F819}">
      <dgm:prSet/>
      <dgm:spPr/>
      <dgm:t>
        <a:bodyPr/>
        <a:lstStyle/>
        <a:p>
          <a:endParaRPr lang="en-US" sz="2000"/>
        </a:p>
      </dgm:t>
    </dgm:pt>
    <dgm:pt modelId="{090A2AE7-5FE6-034B-933B-9F4C856F9C59}">
      <dgm:prSet custT="1"/>
      <dgm:spPr/>
      <dgm:t>
        <a:bodyPr/>
        <a:lstStyle/>
        <a:p>
          <a:pPr>
            <a:lnSpc>
              <a:spcPct val="150000"/>
            </a:lnSpc>
          </a:pPr>
          <a:r>
            <a:rPr lang="en-US" sz="1800"/>
            <a:t>Areas that should be targeted to reduce the risk of re-offending.</a:t>
          </a:r>
        </a:p>
      </dgm:t>
    </dgm:pt>
    <dgm:pt modelId="{BB054BA8-A7B8-774D-9085-A4992C3535E2}" type="parTrans" cxnId="{A2D046AD-6D37-9042-BDEA-24C1444B90B6}">
      <dgm:prSet/>
      <dgm:spPr/>
      <dgm:t>
        <a:bodyPr/>
        <a:lstStyle/>
        <a:p>
          <a:endParaRPr lang="en-US" sz="2000"/>
        </a:p>
      </dgm:t>
    </dgm:pt>
    <dgm:pt modelId="{779EAACC-5820-D94A-8295-CEDC7FC53A12}" type="sibTrans" cxnId="{A2D046AD-6D37-9042-BDEA-24C1444B90B6}">
      <dgm:prSet/>
      <dgm:spPr/>
      <dgm:t>
        <a:bodyPr/>
        <a:lstStyle/>
        <a:p>
          <a:endParaRPr lang="en-US" sz="2000"/>
        </a:p>
      </dgm:t>
    </dgm:pt>
    <dgm:pt modelId="{C6D81B3B-0B3D-B94A-BB7E-593B8322FB01}">
      <dgm:prSet custT="1"/>
      <dgm:spPr/>
      <dgm:t>
        <a:bodyPr/>
        <a:lstStyle/>
        <a:p>
          <a:pPr>
            <a:lnSpc>
              <a:spcPct val="150000"/>
            </a:lnSpc>
          </a:pPr>
          <a:r>
            <a:rPr lang="en-US" sz="1800"/>
            <a:t>Factors that influence someone’s receptiveness to interventions. </a:t>
          </a:r>
        </a:p>
      </dgm:t>
    </dgm:pt>
    <dgm:pt modelId="{4F5C52A8-594D-C444-839F-DDD92D367ED7}" type="parTrans" cxnId="{9BE0B815-AB22-0043-BF26-5F4B07B18798}">
      <dgm:prSet/>
      <dgm:spPr/>
      <dgm:t>
        <a:bodyPr/>
        <a:lstStyle/>
        <a:p>
          <a:endParaRPr lang="en-US" sz="2000"/>
        </a:p>
      </dgm:t>
    </dgm:pt>
    <dgm:pt modelId="{12E3E424-2C3A-DE45-87D4-00875E5C1323}" type="sibTrans" cxnId="{9BE0B815-AB22-0043-BF26-5F4B07B18798}">
      <dgm:prSet/>
      <dgm:spPr/>
      <dgm:t>
        <a:bodyPr/>
        <a:lstStyle/>
        <a:p>
          <a:endParaRPr lang="en-US" sz="2000"/>
        </a:p>
      </dgm:t>
    </dgm:pt>
    <dgm:pt modelId="{B5230960-4C02-BF44-B4F4-93B92B540DB6}" type="pres">
      <dgm:prSet presAssocID="{A08D226A-4E88-40BA-9EDA-9F924B36016B}" presName="linear" presStyleCnt="0">
        <dgm:presLayoutVars>
          <dgm:dir/>
          <dgm:animLvl val="lvl"/>
          <dgm:resizeHandles val="exact"/>
        </dgm:presLayoutVars>
      </dgm:prSet>
      <dgm:spPr/>
    </dgm:pt>
    <dgm:pt modelId="{9C0C2141-CF38-FE46-BA32-6C54B76D74FA}" type="pres">
      <dgm:prSet presAssocID="{F31218E1-6302-4BCA-8FAE-BB2853DFE5E0}" presName="parentLin" presStyleCnt="0"/>
      <dgm:spPr/>
    </dgm:pt>
    <dgm:pt modelId="{A348891C-F770-CC4F-B229-BB511A1B4472}" type="pres">
      <dgm:prSet presAssocID="{F31218E1-6302-4BCA-8FAE-BB2853DFE5E0}" presName="parentLeftMargin" presStyleLbl="node1" presStyleIdx="0" presStyleCnt="3"/>
      <dgm:spPr/>
    </dgm:pt>
    <dgm:pt modelId="{68F2B5A3-7C4B-484E-9430-39A945604740}" type="pres">
      <dgm:prSet presAssocID="{F31218E1-6302-4BCA-8FAE-BB2853DFE5E0}" presName="parentText" presStyleLbl="node1" presStyleIdx="0" presStyleCnt="3">
        <dgm:presLayoutVars>
          <dgm:chMax val="0"/>
          <dgm:bulletEnabled val="1"/>
        </dgm:presLayoutVars>
      </dgm:prSet>
      <dgm:spPr/>
    </dgm:pt>
    <dgm:pt modelId="{27946EE0-2A5F-C642-B4E0-1D74E135B37E}" type="pres">
      <dgm:prSet presAssocID="{F31218E1-6302-4BCA-8FAE-BB2853DFE5E0}" presName="negativeSpace" presStyleCnt="0"/>
      <dgm:spPr/>
    </dgm:pt>
    <dgm:pt modelId="{5F77DD01-9D29-DC4B-B249-BA4645E0EE32}" type="pres">
      <dgm:prSet presAssocID="{F31218E1-6302-4BCA-8FAE-BB2853DFE5E0}" presName="childText" presStyleLbl="conFgAcc1" presStyleIdx="0" presStyleCnt="3">
        <dgm:presLayoutVars>
          <dgm:bulletEnabled val="1"/>
        </dgm:presLayoutVars>
      </dgm:prSet>
      <dgm:spPr/>
    </dgm:pt>
    <dgm:pt modelId="{C1A6C8EA-3B0B-5A41-BB5A-E842E84DC110}" type="pres">
      <dgm:prSet presAssocID="{FDD0C39E-3307-41DD-B0FB-E0BA12943708}" presName="spaceBetweenRectangles" presStyleCnt="0"/>
      <dgm:spPr/>
    </dgm:pt>
    <dgm:pt modelId="{DC42F272-E5C1-DA4F-B966-73212BEA16DC}" type="pres">
      <dgm:prSet presAssocID="{672D568D-E95D-4F9C-8594-53D46675D4CA}" presName="parentLin" presStyleCnt="0"/>
      <dgm:spPr/>
    </dgm:pt>
    <dgm:pt modelId="{6E5F45BF-7A2F-E94D-870B-BA4EA4F60307}" type="pres">
      <dgm:prSet presAssocID="{672D568D-E95D-4F9C-8594-53D46675D4CA}" presName="parentLeftMargin" presStyleLbl="node1" presStyleIdx="0" presStyleCnt="3"/>
      <dgm:spPr/>
    </dgm:pt>
    <dgm:pt modelId="{B71ED9ED-E63B-A74F-BA13-49E0C965D173}" type="pres">
      <dgm:prSet presAssocID="{672D568D-E95D-4F9C-8594-53D46675D4CA}" presName="parentText" presStyleLbl="node1" presStyleIdx="1" presStyleCnt="3">
        <dgm:presLayoutVars>
          <dgm:chMax val="0"/>
          <dgm:bulletEnabled val="1"/>
        </dgm:presLayoutVars>
      </dgm:prSet>
      <dgm:spPr/>
    </dgm:pt>
    <dgm:pt modelId="{35F2B80A-5CF7-FF44-9F83-F7280BB99F38}" type="pres">
      <dgm:prSet presAssocID="{672D568D-E95D-4F9C-8594-53D46675D4CA}" presName="negativeSpace" presStyleCnt="0"/>
      <dgm:spPr/>
    </dgm:pt>
    <dgm:pt modelId="{08085C6F-104E-C44F-8738-B0DE0C5FBCB2}" type="pres">
      <dgm:prSet presAssocID="{672D568D-E95D-4F9C-8594-53D46675D4CA}" presName="childText" presStyleLbl="conFgAcc1" presStyleIdx="1" presStyleCnt="3" custScaleY="125169">
        <dgm:presLayoutVars>
          <dgm:bulletEnabled val="1"/>
        </dgm:presLayoutVars>
      </dgm:prSet>
      <dgm:spPr/>
    </dgm:pt>
    <dgm:pt modelId="{856709D1-FA14-5449-A949-F052461A726E}" type="pres">
      <dgm:prSet presAssocID="{E541D80D-0539-470C-BB33-7907B1776228}" presName="spaceBetweenRectangles" presStyleCnt="0"/>
      <dgm:spPr/>
    </dgm:pt>
    <dgm:pt modelId="{DA355A54-A630-F546-AF5D-C3D9CA767F2A}" type="pres">
      <dgm:prSet presAssocID="{DBF84536-B8E4-4A1C-AF00-C65F4FF1D510}" presName="parentLin" presStyleCnt="0"/>
      <dgm:spPr/>
    </dgm:pt>
    <dgm:pt modelId="{E32B566B-48E4-8F45-8F69-2B45CF448811}" type="pres">
      <dgm:prSet presAssocID="{DBF84536-B8E4-4A1C-AF00-C65F4FF1D510}" presName="parentLeftMargin" presStyleLbl="node1" presStyleIdx="1" presStyleCnt="3"/>
      <dgm:spPr/>
    </dgm:pt>
    <dgm:pt modelId="{28F379BA-3707-F046-92BB-DAAE0BD426B5}" type="pres">
      <dgm:prSet presAssocID="{DBF84536-B8E4-4A1C-AF00-C65F4FF1D510}" presName="parentText" presStyleLbl="node1" presStyleIdx="2" presStyleCnt="3">
        <dgm:presLayoutVars>
          <dgm:chMax val="0"/>
          <dgm:bulletEnabled val="1"/>
        </dgm:presLayoutVars>
      </dgm:prSet>
      <dgm:spPr/>
    </dgm:pt>
    <dgm:pt modelId="{2BD0C1B5-F29D-8E42-BE71-8B55796C89D8}" type="pres">
      <dgm:prSet presAssocID="{DBF84536-B8E4-4A1C-AF00-C65F4FF1D510}" presName="negativeSpace" presStyleCnt="0"/>
      <dgm:spPr/>
    </dgm:pt>
    <dgm:pt modelId="{2F68AE44-DB5B-E742-B3B2-AEE284696720}" type="pres">
      <dgm:prSet presAssocID="{DBF84536-B8E4-4A1C-AF00-C65F4FF1D510}" presName="childText" presStyleLbl="conFgAcc1" presStyleIdx="2" presStyleCnt="3">
        <dgm:presLayoutVars>
          <dgm:bulletEnabled val="1"/>
        </dgm:presLayoutVars>
      </dgm:prSet>
      <dgm:spPr/>
    </dgm:pt>
  </dgm:ptLst>
  <dgm:cxnLst>
    <dgm:cxn modelId="{9BE0B815-AB22-0043-BF26-5F4B07B18798}" srcId="{DBF84536-B8E4-4A1C-AF00-C65F4FF1D510}" destId="{C6D81B3B-0B3D-B94A-BB7E-593B8322FB01}" srcOrd="0" destOrd="0" parTransId="{4F5C52A8-594D-C444-839F-DDD92D367ED7}" sibTransId="{12E3E424-2C3A-DE45-87D4-00875E5C1323}"/>
    <dgm:cxn modelId="{6DCC8F1E-9599-7044-8628-F536E5408E31}" type="presOf" srcId="{672D568D-E95D-4F9C-8594-53D46675D4CA}" destId="{6E5F45BF-7A2F-E94D-870B-BA4EA4F60307}" srcOrd="0" destOrd="0" presId="urn:microsoft.com/office/officeart/2005/8/layout/list1"/>
    <dgm:cxn modelId="{8E128E1F-013C-6648-933B-29A1C18E56B0}" type="presOf" srcId="{DBF84536-B8E4-4A1C-AF00-C65F4FF1D510}" destId="{E32B566B-48E4-8F45-8F69-2B45CF448811}" srcOrd="0" destOrd="0" presId="urn:microsoft.com/office/officeart/2005/8/layout/list1"/>
    <dgm:cxn modelId="{07F99929-709F-8946-9457-B8F1C134F819}" srcId="{F31218E1-6302-4BCA-8FAE-BB2853DFE5E0}" destId="{33653C9B-B44B-B540-A439-9B871CADFED6}" srcOrd="0" destOrd="0" parTransId="{D366BD09-9F33-9245-AC98-0BCAF16C2709}" sibTransId="{B82102D2-CF0A-1A4A-AD95-4C36CC3E9CF9}"/>
    <dgm:cxn modelId="{8D09613E-1C98-2F40-8FCD-B3486F605D19}" type="presOf" srcId="{DBF84536-B8E4-4A1C-AF00-C65F4FF1D510}" destId="{28F379BA-3707-F046-92BB-DAAE0BD426B5}" srcOrd="1" destOrd="0" presId="urn:microsoft.com/office/officeart/2005/8/layout/list1"/>
    <dgm:cxn modelId="{53650B44-C3DE-47C4-8089-0241FF8F4ACC}" srcId="{A08D226A-4E88-40BA-9EDA-9F924B36016B}" destId="{672D568D-E95D-4F9C-8594-53D46675D4CA}" srcOrd="1" destOrd="0" parTransId="{1D8544D9-057E-4B82-8EF2-1A89E116C7D2}" sibTransId="{E541D80D-0539-470C-BB33-7907B1776228}"/>
    <dgm:cxn modelId="{8716FC69-6D13-45E8-900B-6A4C9CC91C96}" srcId="{A08D226A-4E88-40BA-9EDA-9F924B36016B}" destId="{DBF84536-B8E4-4A1C-AF00-C65F4FF1D510}" srcOrd="2" destOrd="0" parTransId="{0C0FE23C-ABDF-40A6-AADF-8E0ADF9E52D0}" sibTransId="{118CFB4B-A1FF-4458-81F2-97332493E7E4}"/>
    <dgm:cxn modelId="{51515F6E-70C7-4F44-8712-31E21D6EF322}" type="presOf" srcId="{F31218E1-6302-4BCA-8FAE-BB2853DFE5E0}" destId="{68F2B5A3-7C4B-484E-9430-39A945604740}" srcOrd="1" destOrd="0" presId="urn:microsoft.com/office/officeart/2005/8/layout/list1"/>
    <dgm:cxn modelId="{1AA2D559-A693-41D0-9D81-8FA08DCC7F85}" srcId="{A08D226A-4E88-40BA-9EDA-9F924B36016B}" destId="{F31218E1-6302-4BCA-8FAE-BB2853DFE5E0}" srcOrd="0" destOrd="0" parTransId="{36A2EB52-558B-4B56-BBD5-6E10176861F6}" sibTransId="{FDD0C39E-3307-41DD-B0FB-E0BA12943708}"/>
    <dgm:cxn modelId="{C7280B81-DF3A-9C4D-B7AB-5E5B4CE07411}" type="presOf" srcId="{A08D226A-4E88-40BA-9EDA-9F924B36016B}" destId="{B5230960-4C02-BF44-B4F4-93B92B540DB6}" srcOrd="0" destOrd="0" presId="urn:microsoft.com/office/officeart/2005/8/layout/list1"/>
    <dgm:cxn modelId="{FD49C684-047D-8341-8213-021A1DC463D9}" type="presOf" srcId="{090A2AE7-5FE6-034B-933B-9F4C856F9C59}" destId="{08085C6F-104E-C44F-8738-B0DE0C5FBCB2}" srcOrd="0" destOrd="0" presId="urn:microsoft.com/office/officeart/2005/8/layout/list1"/>
    <dgm:cxn modelId="{A4EF5990-2922-6748-8C80-D4CE5CED8962}" type="presOf" srcId="{672D568D-E95D-4F9C-8594-53D46675D4CA}" destId="{B71ED9ED-E63B-A74F-BA13-49E0C965D173}" srcOrd="1" destOrd="0" presId="urn:microsoft.com/office/officeart/2005/8/layout/list1"/>
    <dgm:cxn modelId="{0B0E949E-16EA-5C49-81E8-B02F573709F3}" type="presOf" srcId="{F31218E1-6302-4BCA-8FAE-BB2853DFE5E0}" destId="{A348891C-F770-CC4F-B229-BB511A1B4472}" srcOrd="0" destOrd="0" presId="urn:microsoft.com/office/officeart/2005/8/layout/list1"/>
    <dgm:cxn modelId="{A2D046AD-6D37-9042-BDEA-24C1444B90B6}" srcId="{672D568D-E95D-4F9C-8594-53D46675D4CA}" destId="{090A2AE7-5FE6-034B-933B-9F4C856F9C59}" srcOrd="0" destOrd="0" parTransId="{BB054BA8-A7B8-774D-9085-A4992C3535E2}" sibTransId="{779EAACC-5820-D94A-8295-CEDC7FC53A12}"/>
    <dgm:cxn modelId="{81AC5CDE-B1E1-934C-B9A9-621A88C0A66B}" type="presOf" srcId="{33653C9B-B44B-B540-A439-9B871CADFED6}" destId="{5F77DD01-9D29-DC4B-B249-BA4645E0EE32}" srcOrd="0" destOrd="0" presId="urn:microsoft.com/office/officeart/2005/8/layout/list1"/>
    <dgm:cxn modelId="{74B895EF-8A5B-8D44-8662-B329FB656657}" type="presOf" srcId="{C6D81B3B-0B3D-B94A-BB7E-593B8322FB01}" destId="{2F68AE44-DB5B-E742-B3B2-AEE284696720}" srcOrd="0" destOrd="0" presId="urn:microsoft.com/office/officeart/2005/8/layout/list1"/>
    <dgm:cxn modelId="{A56B2661-0756-4142-B537-B982F7038857}" type="presParOf" srcId="{B5230960-4C02-BF44-B4F4-93B92B540DB6}" destId="{9C0C2141-CF38-FE46-BA32-6C54B76D74FA}" srcOrd="0" destOrd="0" presId="urn:microsoft.com/office/officeart/2005/8/layout/list1"/>
    <dgm:cxn modelId="{F05D6F2F-CE14-1F45-9564-B2615FE38AC1}" type="presParOf" srcId="{9C0C2141-CF38-FE46-BA32-6C54B76D74FA}" destId="{A348891C-F770-CC4F-B229-BB511A1B4472}" srcOrd="0" destOrd="0" presId="urn:microsoft.com/office/officeart/2005/8/layout/list1"/>
    <dgm:cxn modelId="{FAF89F21-A2B2-BC41-A28D-D64902B5DF06}" type="presParOf" srcId="{9C0C2141-CF38-FE46-BA32-6C54B76D74FA}" destId="{68F2B5A3-7C4B-484E-9430-39A945604740}" srcOrd="1" destOrd="0" presId="urn:microsoft.com/office/officeart/2005/8/layout/list1"/>
    <dgm:cxn modelId="{4E3E24E5-70C2-AA46-9C4A-BB0E8B01C3E2}" type="presParOf" srcId="{B5230960-4C02-BF44-B4F4-93B92B540DB6}" destId="{27946EE0-2A5F-C642-B4E0-1D74E135B37E}" srcOrd="1" destOrd="0" presId="urn:microsoft.com/office/officeart/2005/8/layout/list1"/>
    <dgm:cxn modelId="{95A24BA9-901E-FB4A-A9CA-254104EC83F8}" type="presParOf" srcId="{B5230960-4C02-BF44-B4F4-93B92B540DB6}" destId="{5F77DD01-9D29-DC4B-B249-BA4645E0EE32}" srcOrd="2" destOrd="0" presId="urn:microsoft.com/office/officeart/2005/8/layout/list1"/>
    <dgm:cxn modelId="{5A497C51-C23D-1A42-B508-77DAB8D8A85E}" type="presParOf" srcId="{B5230960-4C02-BF44-B4F4-93B92B540DB6}" destId="{C1A6C8EA-3B0B-5A41-BB5A-E842E84DC110}" srcOrd="3" destOrd="0" presId="urn:microsoft.com/office/officeart/2005/8/layout/list1"/>
    <dgm:cxn modelId="{F80A6D0E-D229-E54E-A60C-4DA41FCDF9DB}" type="presParOf" srcId="{B5230960-4C02-BF44-B4F4-93B92B540DB6}" destId="{DC42F272-E5C1-DA4F-B966-73212BEA16DC}" srcOrd="4" destOrd="0" presId="urn:microsoft.com/office/officeart/2005/8/layout/list1"/>
    <dgm:cxn modelId="{4D534F51-03C1-1D4D-976C-4AC06ED18E6F}" type="presParOf" srcId="{DC42F272-E5C1-DA4F-B966-73212BEA16DC}" destId="{6E5F45BF-7A2F-E94D-870B-BA4EA4F60307}" srcOrd="0" destOrd="0" presId="urn:microsoft.com/office/officeart/2005/8/layout/list1"/>
    <dgm:cxn modelId="{2338BD71-3D6F-E646-9C42-EDA4F69EB506}" type="presParOf" srcId="{DC42F272-E5C1-DA4F-B966-73212BEA16DC}" destId="{B71ED9ED-E63B-A74F-BA13-49E0C965D173}" srcOrd="1" destOrd="0" presId="urn:microsoft.com/office/officeart/2005/8/layout/list1"/>
    <dgm:cxn modelId="{12BDEFE8-438F-B34A-B93B-7B41742A262B}" type="presParOf" srcId="{B5230960-4C02-BF44-B4F4-93B92B540DB6}" destId="{35F2B80A-5CF7-FF44-9F83-F7280BB99F38}" srcOrd="5" destOrd="0" presId="urn:microsoft.com/office/officeart/2005/8/layout/list1"/>
    <dgm:cxn modelId="{5CE524E0-045D-5F4A-8039-B23ED177454A}" type="presParOf" srcId="{B5230960-4C02-BF44-B4F4-93B92B540DB6}" destId="{08085C6F-104E-C44F-8738-B0DE0C5FBCB2}" srcOrd="6" destOrd="0" presId="urn:microsoft.com/office/officeart/2005/8/layout/list1"/>
    <dgm:cxn modelId="{FF088675-79D8-7B40-851E-B0F0B2A513FD}" type="presParOf" srcId="{B5230960-4C02-BF44-B4F4-93B92B540DB6}" destId="{856709D1-FA14-5449-A949-F052461A726E}" srcOrd="7" destOrd="0" presId="urn:microsoft.com/office/officeart/2005/8/layout/list1"/>
    <dgm:cxn modelId="{CE58937E-6952-CC47-9F32-36EDD7A69A48}" type="presParOf" srcId="{B5230960-4C02-BF44-B4F4-93B92B540DB6}" destId="{DA355A54-A630-F546-AF5D-C3D9CA767F2A}" srcOrd="8" destOrd="0" presId="urn:microsoft.com/office/officeart/2005/8/layout/list1"/>
    <dgm:cxn modelId="{DCBFBCB7-1E8E-924E-A01C-869C29AB051A}" type="presParOf" srcId="{DA355A54-A630-F546-AF5D-C3D9CA767F2A}" destId="{E32B566B-48E4-8F45-8F69-2B45CF448811}" srcOrd="0" destOrd="0" presId="urn:microsoft.com/office/officeart/2005/8/layout/list1"/>
    <dgm:cxn modelId="{8AE777F3-4777-7347-8F65-CA4CB097E005}" type="presParOf" srcId="{DA355A54-A630-F546-AF5D-C3D9CA767F2A}" destId="{28F379BA-3707-F046-92BB-DAAE0BD426B5}" srcOrd="1" destOrd="0" presId="urn:microsoft.com/office/officeart/2005/8/layout/list1"/>
    <dgm:cxn modelId="{ED358115-CD0C-F440-9A60-9623A7CE95A7}" type="presParOf" srcId="{B5230960-4C02-BF44-B4F4-93B92B540DB6}" destId="{2BD0C1B5-F29D-8E42-BE71-8B55796C89D8}" srcOrd="9" destOrd="0" presId="urn:microsoft.com/office/officeart/2005/8/layout/list1"/>
    <dgm:cxn modelId="{D7E389B9-2688-3445-B2B6-260DB639E16E}" type="presParOf" srcId="{B5230960-4C02-BF44-B4F4-93B92B540DB6}" destId="{2F68AE44-DB5B-E742-B3B2-AEE28469672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DD21B63-34E0-4F7F-91B0-1A0615CD5B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6007CA8-C4D9-4823-B992-6734F02F701E}">
      <dgm:prSet/>
      <dgm:spPr/>
      <dgm:t>
        <a:bodyPr/>
        <a:lstStyle/>
        <a:p>
          <a:pPr algn="ctr"/>
          <a:r>
            <a:rPr lang="en-US">
              <a:latin typeface="+mj-lt"/>
            </a:rPr>
            <a:t>Criminal History</a:t>
          </a:r>
        </a:p>
      </dgm:t>
    </dgm:pt>
    <dgm:pt modelId="{20311229-D404-4EB7-BE5C-3320D1712114}" type="parTrans" cxnId="{779A2841-57AA-40D7-B460-DADB298F848E}">
      <dgm:prSet/>
      <dgm:spPr/>
      <dgm:t>
        <a:bodyPr/>
        <a:lstStyle/>
        <a:p>
          <a:endParaRPr lang="en-US">
            <a:latin typeface="+mj-lt"/>
          </a:endParaRPr>
        </a:p>
      </dgm:t>
    </dgm:pt>
    <dgm:pt modelId="{D8855E0F-8085-46ED-AC43-4DD31EEDE268}" type="sibTrans" cxnId="{779A2841-57AA-40D7-B460-DADB298F848E}">
      <dgm:prSet/>
      <dgm:spPr/>
      <dgm:t>
        <a:bodyPr/>
        <a:lstStyle/>
        <a:p>
          <a:endParaRPr lang="en-US">
            <a:latin typeface="+mj-lt"/>
          </a:endParaRPr>
        </a:p>
      </dgm:t>
    </dgm:pt>
    <dgm:pt modelId="{40464D5C-4C17-48B4-8859-3C9AEF8A0D72}">
      <dgm:prSet/>
      <dgm:spPr/>
      <dgm:t>
        <a:bodyPr/>
        <a:lstStyle/>
        <a:p>
          <a:pPr algn="ctr"/>
          <a:r>
            <a:rPr lang="en-US">
              <a:latin typeface="+mj-lt"/>
            </a:rPr>
            <a:t>Antisocial Attitudes</a:t>
          </a:r>
        </a:p>
      </dgm:t>
    </dgm:pt>
    <dgm:pt modelId="{B26E1E68-5503-4FC5-9D03-147102D56EBA}" type="parTrans" cxnId="{6217ED67-EE62-471A-96CD-9B58D17AEDE0}">
      <dgm:prSet/>
      <dgm:spPr/>
      <dgm:t>
        <a:bodyPr/>
        <a:lstStyle/>
        <a:p>
          <a:endParaRPr lang="en-US">
            <a:latin typeface="+mj-lt"/>
          </a:endParaRPr>
        </a:p>
      </dgm:t>
    </dgm:pt>
    <dgm:pt modelId="{12CF9AC9-D963-462D-9204-8525B88D49EE}" type="sibTrans" cxnId="{6217ED67-EE62-471A-96CD-9B58D17AEDE0}">
      <dgm:prSet/>
      <dgm:spPr/>
      <dgm:t>
        <a:bodyPr/>
        <a:lstStyle/>
        <a:p>
          <a:endParaRPr lang="en-US">
            <a:latin typeface="+mj-lt"/>
          </a:endParaRPr>
        </a:p>
      </dgm:t>
    </dgm:pt>
    <dgm:pt modelId="{4782A761-A3D3-4EE3-AA7E-4383FD7BBC1F}">
      <dgm:prSet/>
      <dgm:spPr/>
      <dgm:t>
        <a:bodyPr/>
        <a:lstStyle/>
        <a:p>
          <a:pPr algn="ctr"/>
          <a:r>
            <a:rPr lang="en-US">
              <a:latin typeface="+mj-lt"/>
            </a:rPr>
            <a:t>Antisocial Personality</a:t>
          </a:r>
        </a:p>
      </dgm:t>
    </dgm:pt>
    <dgm:pt modelId="{7DFED0EC-3EF3-4C35-AB09-46E0EA44227F}" type="parTrans" cxnId="{970E8828-2DE6-44A8-939F-8624F9FDC61D}">
      <dgm:prSet/>
      <dgm:spPr/>
      <dgm:t>
        <a:bodyPr/>
        <a:lstStyle/>
        <a:p>
          <a:endParaRPr lang="en-US">
            <a:latin typeface="+mj-lt"/>
          </a:endParaRPr>
        </a:p>
      </dgm:t>
    </dgm:pt>
    <dgm:pt modelId="{2F8D2D38-6975-47FF-8A74-A2D1907C4432}" type="sibTrans" cxnId="{970E8828-2DE6-44A8-939F-8624F9FDC61D}">
      <dgm:prSet/>
      <dgm:spPr/>
      <dgm:t>
        <a:bodyPr/>
        <a:lstStyle/>
        <a:p>
          <a:endParaRPr lang="en-US">
            <a:latin typeface="+mj-lt"/>
          </a:endParaRPr>
        </a:p>
      </dgm:t>
    </dgm:pt>
    <dgm:pt modelId="{D9534910-0C5B-4E83-80C2-C9D87B9785F6}">
      <dgm:prSet/>
      <dgm:spPr/>
      <dgm:t>
        <a:bodyPr/>
        <a:lstStyle/>
        <a:p>
          <a:pPr algn="ctr"/>
          <a:r>
            <a:rPr lang="en-US">
              <a:latin typeface="+mj-lt"/>
            </a:rPr>
            <a:t>Peer Associations</a:t>
          </a:r>
        </a:p>
      </dgm:t>
    </dgm:pt>
    <dgm:pt modelId="{9D2A0E16-6D77-49F7-A342-6636843B92D9}" type="parTrans" cxnId="{DA8E14C9-AFA9-4017-A0BB-2FC174BF82FE}">
      <dgm:prSet/>
      <dgm:spPr/>
      <dgm:t>
        <a:bodyPr/>
        <a:lstStyle/>
        <a:p>
          <a:endParaRPr lang="en-US">
            <a:latin typeface="+mj-lt"/>
          </a:endParaRPr>
        </a:p>
      </dgm:t>
    </dgm:pt>
    <dgm:pt modelId="{8CAC6B29-8F8B-4739-9E79-4DF5F29DE918}" type="sibTrans" cxnId="{DA8E14C9-AFA9-4017-A0BB-2FC174BF82FE}">
      <dgm:prSet/>
      <dgm:spPr/>
      <dgm:t>
        <a:bodyPr/>
        <a:lstStyle/>
        <a:p>
          <a:endParaRPr lang="en-US">
            <a:latin typeface="+mj-lt"/>
          </a:endParaRPr>
        </a:p>
      </dgm:t>
    </dgm:pt>
    <dgm:pt modelId="{E8F2AA39-E80B-4F96-9DB8-A275CF0A590C}">
      <dgm:prSet/>
      <dgm:spPr/>
      <dgm:t>
        <a:bodyPr/>
        <a:lstStyle/>
        <a:p>
          <a:pPr algn="ctr"/>
          <a:r>
            <a:rPr lang="en-US">
              <a:latin typeface="+mj-lt"/>
            </a:rPr>
            <a:t>Family and Social Support</a:t>
          </a:r>
        </a:p>
      </dgm:t>
    </dgm:pt>
    <dgm:pt modelId="{09D58E3F-44FB-4830-9D3E-07AB706F39AB}" type="parTrans" cxnId="{FEE762AC-90D1-40B9-B42F-C3149A2A05ED}">
      <dgm:prSet/>
      <dgm:spPr/>
      <dgm:t>
        <a:bodyPr/>
        <a:lstStyle/>
        <a:p>
          <a:endParaRPr lang="en-US">
            <a:latin typeface="+mj-lt"/>
          </a:endParaRPr>
        </a:p>
      </dgm:t>
    </dgm:pt>
    <dgm:pt modelId="{2CD85234-B4C2-4E25-8810-01576462DAB0}" type="sibTrans" cxnId="{FEE762AC-90D1-40B9-B42F-C3149A2A05ED}">
      <dgm:prSet/>
      <dgm:spPr/>
      <dgm:t>
        <a:bodyPr/>
        <a:lstStyle/>
        <a:p>
          <a:endParaRPr lang="en-US">
            <a:latin typeface="+mj-lt"/>
          </a:endParaRPr>
        </a:p>
      </dgm:t>
    </dgm:pt>
    <dgm:pt modelId="{4EC11795-D2BE-4CEC-89D7-337472D62EE5}">
      <dgm:prSet/>
      <dgm:spPr/>
      <dgm:t>
        <a:bodyPr/>
        <a:lstStyle/>
        <a:p>
          <a:pPr algn="ctr"/>
          <a:r>
            <a:rPr lang="en-US">
              <a:latin typeface="+mj-lt"/>
            </a:rPr>
            <a:t>Education and Employment</a:t>
          </a:r>
        </a:p>
      </dgm:t>
    </dgm:pt>
    <dgm:pt modelId="{180FA951-1D97-4510-BD22-E676DA99E4BF}" type="parTrans" cxnId="{FC8DF0D9-DBDF-448B-81C6-B5F81512AC41}">
      <dgm:prSet/>
      <dgm:spPr/>
      <dgm:t>
        <a:bodyPr/>
        <a:lstStyle/>
        <a:p>
          <a:endParaRPr lang="en-US">
            <a:latin typeface="+mj-lt"/>
          </a:endParaRPr>
        </a:p>
      </dgm:t>
    </dgm:pt>
    <dgm:pt modelId="{3038D61F-0A52-4B22-B67D-8121067302C3}" type="sibTrans" cxnId="{FC8DF0D9-DBDF-448B-81C6-B5F81512AC41}">
      <dgm:prSet/>
      <dgm:spPr/>
      <dgm:t>
        <a:bodyPr/>
        <a:lstStyle/>
        <a:p>
          <a:endParaRPr lang="en-US">
            <a:latin typeface="+mj-lt"/>
          </a:endParaRPr>
        </a:p>
      </dgm:t>
    </dgm:pt>
    <dgm:pt modelId="{478D82EE-B8B9-465C-BB45-04D79DBD8816}">
      <dgm:prSet/>
      <dgm:spPr/>
      <dgm:t>
        <a:bodyPr/>
        <a:lstStyle/>
        <a:p>
          <a:pPr algn="ctr"/>
          <a:r>
            <a:rPr lang="en-US">
              <a:latin typeface="+mj-lt"/>
            </a:rPr>
            <a:t>Substance Use</a:t>
          </a:r>
        </a:p>
      </dgm:t>
    </dgm:pt>
    <dgm:pt modelId="{3CE28073-F1A4-4AB5-8BFF-B921182D7069}" type="parTrans" cxnId="{ED21E1E4-C3F5-4227-A86A-6682CF2C5A00}">
      <dgm:prSet/>
      <dgm:spPr/>
      <dgm:t>
        <a:bodyPr/>
        <a:lstStyle/>
        <a:p>
          <a:endParaRPr lang="en-US">
            <a:latin typeface="+mj-lt"/>
          </a:endParaRPr>
        </a:p>
      </dgm:t>
    </dgm:pt>
    <dgm:pt modelId="{D9E55F82-6B2C-4A63-952E-0ACC63FAD908}" type="sibTrans" cxnId="{ED21E1E4-C3F5-4227-A86A-6682CF2C5A00}">
      <dgm:prSet/>
      <dgm:spPr/>
      <dgm:t>
        <a:bodyPr/>
        <a:lstStyle/>
        <a:p>
          <a:endParaRPr lang="en-US">
            <a:latin typeface="+mj-lt"/>
          </a:endParaRPr>
        </a:p>
      </dgm:t>
    </dgm:pt>
    <dgm:pt modelId="{0F7304E1-6861-49B1-8FFC-4974E1E4BCB9}">
      <dgm:prSet/>
      <dgm:spPr/>
      <dgm:t>
        <a:bodyPr/>
        <a:lstStyle/>
        <a:p>
          <a:pPr algn="ctr"/>
          <a:r>
            <a:rPr lang="en-US">
              <a:latin typeface="+mj-lt"/>
            </a:rPr>
            <a:t>Leisure Time</a:t>
          </a:r>
        </a:p>
      </dgm:t>
    </dgm:pt>
    <dgm:pt modelId="{25BD4A6A-B3C8-4A3B-B849-A171830D2C00}" type="parTrans" cxnId="{4AB7A0DA-DAC9-48C6-A8EF-0BFE436B9595}">
      <dgm:prSet/>
      <dgm:spPr/>
      <dgm:t>
        <a:bodyPr/>
        <a:lstStyle/>
        <a:p>
          <a:endParaRPr lang="en-US">
            <a:latin typeface="+mj-lt"/>
          </a:endParaRPr>
        </a:p>
      </dgm:t>
    </dgm:pt>
    <dgm:pt modelId="{BFA51C36-8700-4295-83EE-CB71FFFDDE09}" type="sibTrans" cxnId="{4AB7A0DA-DAC9-48C6-A8EF-0BFE436B9595}">
      <dgm:prSet/>
      <dgm:spPr/>
      <dgm:t>
        <a:bodyPr/>
        <a:lstStyle/>
        <a:p>
          <a:endParaRPr lang="en-US">
            <a:latin typeface="+mj-lt"/>
          </a:endParaRPr>
        </a:p>
      </dgm:t>
    </dgm:pt>
    <dgm:pt modelId="{86E89544-9769-4C39-8E1C-3929B4A8AB9C}">
      <dgm:prSet/>
      <dgm:spPr/>
      <dgm:t>
        <a:bodyPr/>
        <a:lstStyle/>
        <a:p>
          <a:pPr algn="ctr"/>
          <a:r>
            <a:rPr lang="en-US">
              <a:latin typeface="+mj-lt"/>
            </a:rPr>
            <a:t>Neighborhood</a:t>
          </a:r>
        </a:p>
      </dgm:t>
    </dgm:pt>
    <dgm:pt modelId="{512E0932-CF66-4FA1-AD11-7D4794B1D09E}" type="parTrans" cxnId="{839AD7C0-E130-42E4-BD19-78009AE46659}">
      <dgm:prSet/>
      <dgm:spPr/>
      <dgm:t>
        <a:bodyPr/>
        <a:lstStyle/>
        <a:p>
          <a:endParaRPr lang="en-US">
            <a:latin typeface="+mj-lt"/>
          </a:endParaRPr>
        </a:p>
      </dgm:t>
    </dgm:pt>
    <dgm:pt modelId="{19501905-8A75-440A-8545-30C3378E8955}" type="sibTrans" cxnId="{839AD7C0-E130-42E4-BD19-78009AE46659}">
      <dgm:prSet/>
      <dgm:spPr/>
      <dgm:t>
        <a:bodyPr/>
        <a:lstStyle/>
        <a:p>
          <a:endParaRPr lang="en-US">
            <a:latin typeface="+mj-lt"/>
          </a:endParaRPr>
        </a:p>
      </dgm:t>
    </dgm:pt>
    <dgm:pt modelId="{AC1E1863-D542-6A4F-923E-B4323A78DFEB}" type="pres">
      <dgm:prSet presAssocID="{BDD21B63-34E0-4F7F-91B0-1A0615CD5B65}" presName="linear" presStyleCnt="0">
        <dgm:presLayoutVars>
          <dgm:animLvl val="lvl"/>
          <dgm:resizeHandles val="exact"/>
        </dgm:presLayoutVars>
      </dgm:prSet>
      <dgm:spPr/>
    </dgm:pt>
    <dgm:pt modelId="{177C43D0-E7BE-E040-9EA1-A8D6AE19E068}" type="pres">
      <dgm:prSet presAssocID="{96007CA8-C4D9-4823-B992-6734F02F701E}" presName="parentText" presStyleLbl="node1" presStyleIdx="0" presStyleCnt="9">
        <dgm:presLayoutVars>
          <dgm:chMax val="0"/>
          <dgm:bulletEnabled val="1"/>
        </dgm:presLayoutVars>
      </dgm:prSet>
      <dgm:spPr/>
    </dgm:pt>
    <dgm:pt modelId="{8AFE461E-E79F-4046-A437-286535967C0B}" type="pres">
      <dgm:prSet presAssocID="{D8855E0F-8085-46ED-AC43-4DD31EEDE268}" presName="spacer" presStyleCnt="0"/>
      <dgm:spPr/>
    </dgm:pt>
    <dgm:pt modelId="{8903BCE5-73C6-474E-97BE-31D5A7092F8E}" type="pres">
      <dgm:prSet presAssocID="{40464D5C-4C17-48B4-8859-3C9AEF8A0D72}" presName="parentText" presStyleLbl="node1" presStyleIdx="1" presStyleCnt="9">
        <dgm:presLayoutVars>
          <dgm:chMax val="0"/>
          <dgm:bulletEnabled val="1"/>
        </dgm:presLayoutVars>
      </dgm:prSet>
      <dgm:spPr/>
    </dgm:pt>
    <dgm:pt modelId="{291ED48A-AC8E-FD42-9BB9-29207DABC535}" type="pres">
      <dgm:prSet presAssocID="{12CF9AC9-D963-462D-9204-8525B88D49EE}" presName="spacer" presStyleCnt="0"/>
      <dgm:spPr/>
    </dgm:pt>
    <dgm:pt modelId="{13C35490-8E45-3B45-B5B9-B79D2BBA71CE}" type="pres">
      <dgm:prSet presAssocID="{4782A761-A3D3-4EE3-AA7E-4383FD7BBC1F}" presName="parentText" presStyleLbl="node1" presStyleIdx="2" presStyleCnt="9">
        <dgm:presLayoutVars>
          <dgm:chMax val="0"/>
          <dgm:bulletEnabled val="1"/>
        </dgm:presLayoutVars>
      </dgm:prSet>
      <dgm:spPr/>
    </dgm:pt>
    <dgm:pt modelId="{17541F54-41AD-0B47-A5A8-858B33137432}" type="pres">
      <dgm:prSet presAssocID="{2F8D2D38-6975-47FF-8A74-A2D1907C4432}" presName="spacer" presStyleCnt="0"/>
      <dgm:spPr/>
    </dgm:pt>
    <dgm:pt modelId="{FD346663-D342-904C-AEF9-DF070474CBFA}" type="pres">
      <dgm:prSet presAssocID="{D9534910-0C5B-4E83-80C2-C9D87B9785F6}" presName="parentText" presStyleLbl="node1" presStyleIdx="3" presStyleCnt="9">
        <dgm:presLayoutVars>
          <dgm:chMax val="0"/>
          <dgm:bulletEnabled val="1"/>
        </dgm:presLayoutVars>
      </dgm:prSet>
      <dgm:spPr/>
    </dgm:pt>
    <dgm:pt modelId="{75985973-CA77-204B-B0BE-760064D6F83C}" type="pres">
      <dgm:prSet presAssocID="{8CAC6B29-8F8B-4739-9E79-4DF5F29DE918}" presName="spacer" presStyleCnt="0"/>
      <dgm:spPr/>
    </dgm:pt>
    <dgm:pt modelId="{D38A0A54-02C2-374A-ABB8-F665C99B5AEC}" type="pres">
      <dgm:prSet presAssocID="{E8F2AA39-E80B-4F96-9DB8-A275CF0A590C}" presName="parentText" presStyleLbl="node1" presStyleIdx="4" presStyleCnt="9">
        <dgm:presLayoutVars>
          <dgm:chMax val="0"/>
          <dgm:bulletEnabled val="1"/>
        </dgm:presLayoutVars>
      </dgm:prSet>
      <dgm:spPr/>
    </dgm:pt>
    <dgm:pt modelId="{88EE060E-9815-EE4A-AB9E-AE74A5D532C1}" type="pres">
      <dgm:prSet presAssocID="{2CD85234-B4C2-4E25-8810-01576462DAB0}" presName="spacer" presStyleCnt="0"/>
      <dgm:spPr/>
    </dgm:pt>
    <dgm:pt modelId="{2EBE2B2B-E6D6-5B40-B1E2-02C6F4F5BFAF}" type="pres">
      <dgm:prSet presAssocID="{4EC11795-D2BE-4CEC-89D7-337472D62EE5}" presName="parentText" presStyleLbl="node1" presStyleIdx="5" presStyleCnt="9">
        <dgm:presLayoutVars>
          <dgm:chMax val="0"/>
          <dgm:bulletEnabled val="1"/>
        </dgm:presLayoutVars>
      </dgm:prSet>
      <dgm:spPr/>
    </dgm:pt>
    <dgm:pt modelId="{EC67153F-4EA1-F14C-B1B2-B7394543D32C}" type="pres">
      <dgm:prSet presAssocID="{3038D61F-0A52-4B22-B67D-8121067302C3}" presName="spacer" presStyleCnt="0"/>
      <dgm:spPr/>
    </dgm:pt>
    <dgm:pt modelId="{A8FF0CDA-FB26-1842-A647-CF1F4558006D}" type="pres">
      <dgm:prSet presAssocID="{478D82EE-B8B9-465C-BB45-04D79DBD8816}" presName="parentText" presStyleLbl="node1" presStyleIdx="6" presStyleCnt="9">
        <dgm:presLayoutVars>
          <dgm:chMax val="0"/>
          <dgm:bulletEnabled val="1"/>
        </dgm:presLayoutVars>
      </dgm:prSet>
      <dgm:spPr/>
    </dgm:pt>
    <dgm:pt modelId="{927E5B66-E9E1-6B4B-B7CC-C961A23B9343}" type="pres">
      <dgm:prSet presAssocID="{D9E55F82-6B2C-4A63-952E-0ACC63FAD908}" presName="spacer" presStyleCnt="0"/>
      <dgm:spPr/>
    </dgm:pt>
    <dgm:pt modelId="{A38AB4ED-A8A7-1547-B268-45B4CDC3D209}" type="pres">
      <dgm:prSet presAssocID="{0F7304E1-6861-49B1-8FFC-4974E1E4BCB9}" presName="parentText" presStyleLbl="node1" presStyleIdx="7" presStyleCnt="9">
        <dgm:presLayoutVars>
          <dgm:chMax val="0"/>
          <dgm:bulletEnabled val="1"/>
        </dgm:presLayoutVars>
      </dgm:prSet>
      <dgm:spPr/>
    </dgm:pt>
    <dgm:pt modelId="{38C908CB-D933-0841-A64B-B2602497A0B7}" type="pres">
      <dgm:prSet presAssocID="{BFA51C36-8700-4295-83EE-CB71FFFDDE09}" presName="spacer" presStyleCnt="0"/>
      <dgm:spPr/>
    </dgm:pt>
    <dgm:pt modelId="{C5321283-4D11-4D47-B178-8EE02C98A4F4}" type="pres">
      <dgm:prSet presAssocID="{86E89544-9769-4C39-8E1C-3929B4A8AB9C}" presName="parentText" presStyleLbl="node1" presStyleIdx="8" presStyleCnt="9">
        <dgm:presLayoutVars>
          <dgm:chMax val="0"/>
          <dgm:bulletEnabled val="1"/>
        </dgm:presLayoutVars>
      </dgm:prSet>
      <dgm:spPr/>
    </dgm:pt>
  </dgm:ptLst>
  <dgm:cxnLst>
    <dgm:cxn modelId="{970E8828-2DE6-44A8-939F-8624F9FDC61D}" srcId="{BDD21B63-34E0-4F7F-91B0-1A0615CD5B65}" destId="{4782A761-A3D3-4EE3-AA7E-4383FD7BBC1F}" srcOrd="2" destOrd="0" parTransId="{7DFED0EC-3EF3-4C35-AB09-46E0EA44227F}" sibTransId="{2F8D2D38-6975-47FF-8A74-A2D1907C4432}"/>
    <dgm:cxn modelId="{A8B4EA2D-909A-CD4A-83A3-B107FF0B07AD}" type="presOf" srcId="{86E89544-9769-4C39-8E1C-3929B4A8AB9C}" destId="{C5321283-4D11-4D47-B178-8EE02C98A4F4}" srcOrd="0" destOrd="0" presId="urn:microsoft.com/office/officeart/2005/8/layout/vList2"/>
    <dgm:cxn modelId="{33B57431-478B-3844-9463-8D204DDC402B}" type="presOf" srcId="{96007CA8-C4D9-4823-B992-6734F02F701E}" destId="{177C43D0-E7BE-E040-9EA1-A8D6AE19E068}" srcOrd="0" destOrd="0" presId="urn:microsoft.com/office/officeart/2005/8/layout/vList2"/>
    <dgm:cxn modelId="{2DB6E638-1E02-6E42-A3CD-D2C61B4F035B}" type="presOf" srcId="{478D82EE-B8B9-465C-BB45-04D79DBD8816}" destId="{A8FF0CDA-FB26-1842-A647-CF1F4558006D}" srcOrd="0" destOrd="0" presId="urn:microsoft.com/office/officeart/2005/8/layout/vList2"/>
    <dgm:cxn modelId="{779A2841-57AA-40D7-B460-DADB298F848E}" srcId="{BDD21B63-34E0-4F7F-91B0-1A0615CD5B65}" destId="{96007CA8-C4D9-4823-B992-6734F02F701E}" srcOrd="0" destOrd="0" parTransId="{20311229-D404-4EB7-BE5C-3320D1712114}" sibTransId="{D8855E0F-8085-46ED-AC43-4DD31EEDE268}"/>
    <dgm:cxn modelId="{CDCF9A47-768C-D94C-9001-7CD772C0A51B}" type="presOf" srcId="{D9534910-0C5B-4E83-80C2-C9D87B9785F6}" destId="{FD346663-D342-904C-AEF9-DF070474CBFA}" srcOrd="0" destOrd="0" presId="urn:microsoft.com/office/officeart/2005/8/layout/vList2"/>
    <dgm:cxn modelId="{6217ED67-EE62-471A-96CD-9B58D17AEDE0}" srcId="{BDD21B63-34E0-4F7F-91B0-1A0615CD5B65}" destId="{40464D5C-4C17-48B4-8859-3C9AEF8A0D72}" srcOrd="1" destOrd="0" parTransId="{B26E1E68-5503-4FC5-9D03-147102D56EBA}" sibTransId="{12CF9AC9-D963-462D-9204-8525B88D49EE}"/>
    <dgm:cxn modelId="{0133128A-10D2-EA4C-BC18-9BF1F081A985}" type="presOf" srcId="{4EC11795-D2BE-4CEC-89D7-337472D62EE5}" destId="{2EBE2B2B-E6D6-5B40-B1E2-02C6F4F5BFAF}" srcOrd="0" destOrd="0" presId="urn:microsoft.com/office/officeart/2005/8/layout/vList2"/>
    <dgm:cxn modelId="{C980DF8C-ED9A-344B-95A7-5429E553F481}" type="presOf" srcId="{40464D5C-4C17-48B4-8859-3C9AEF8A0D72}" destId="{8903BCE5-73C6-474E-97BE-31D5A7092F8E}" srcOrd="0" destOrd="0" presId="urn:microsoft.com/office/officeart/2005/8/layout/vList2"/>
    <dgm:cxn modelId="{D0680A9B-A9AC-3D41-98F6-D040A8F686E8}" type="presOf" srcId="{E8F2AA39-E80B-4F96-9DB8-A275CF0A590C}" destId="{D38A0A54-02C2-374A-ABB8-F665C99B5AEC}" srcOrd="0" destOrd="0" presId="urn:microsoft.com/office/officeart/2005/8/layout/vList2"/>
    <dgm:cxn modelId="{F4F72BA6-7393-4041-B89A-6F037A56463F}" type="presOf" srcId="{4782A761-A3D3-4EE3-AA7E-4383FD7BBC1F}" destId="{13C35490-8E45-3B45-B5B9-B79D2BBA71CE}" srcOrd="0" destOrd="0" presId="urn:microsoft.com/office/officeart/2005/8/layout/vList2"/>
    <dgm:cxn modelId="{FEE762AC-90D1-40B9-B42F-C3149A2A05ED}" srcId="{BDD21B63-34E0-4F7F-91B0-1A0615CD5B65}" destId="{E8F2AA39-E80B-4F96-9DB8-A275CF0A590C}" srcOrd="4" destOrd="0" parTransId="{09D58E3F-44FB-4830-9D3E-07AB706F39AB}" sibTransId="{2CD85234-B4C2-4E25-8810-01576462DAB0}"/>
    <dgm:cxn modelId="{66D664B7-79A2-0749-A526-B8363DE1BCB0}" type="presOf" srcId="{0F7304E1-6861-49B1-8FFC-4974E1E4BCB9}" destId="{A38AB4ED-A8A7-1547-B268-45B4CDC3D209}" srcOrd="0" destOrd="0" presId="urn:microsoft.com/office/officeart/2005/8/layout/vList2"/>
    <dgm:cxn modelId="{839AD7C0-E130-42E4-BD19-78009AE46659}" srcId="{BDD21B63-34E0-4F7F-91B0-1A0615CD5B65}" destId="{86E89544-9769-4C39-8E1C-3929B4A8AB9C}" srcOrd="8" destOrd="0" parTransId="{512E0932-CF66-4FA1-AD11-7D4794B1D09E}" sibTransId="{19501905-8A75-440A-8545-30C3378E8955}"/>
    <dgm:cxn modelId="{DA8E14C9-AFA9-4017-A0BB-2FC174BF82FE}" srcId="{BDD21B63-34E0-4F7F-91B0-1A0615CD5B65}" destId="{D9534910-0C5B-4E83-80C2-C9D87B9785F6}" srcOrd="3" destOrd="0" parTransId="{9D2A0E16-6D77-49F7-A342-6636843B92D9}" sibTransId="{8CAC6B29-8F8B-4739-9E79-4DF5F29DE918}"/>
    <dgm:cxn modelId="{FC8DF0D9-DBDF-448B-81C6-B5F81512AC41}" srcId="{BDD21B63-34E0-4F7F-91B0-1A0615CD5B65}" destId="{4EC11795-D2BE-4CEC-89D7-337472D62EE5}" srcOrd="5" destOrd="0" parTransId="{180FA951-1D97-4510-BD22-E676DA99E4BF}" sibTransId="{3038D61F-0A52-4B22-B67D-8121067302C3}"/>
    <dgm:cxn modelId="{4AB7A0DA-DAC9-48C6-A8EF-0BFE436B9595}" srcId="{BDD21B63-34E0-4F7F-91B0-1A0615CD5B65}" destId="{0F7304E1-6861-49B1-8FFC-4974E1E4BCB9}" srcOrd="7" destOrd="0" parTransId="{25BD4A6A-B3C8-4A3B-B849-A171830D2C00}" sibTransId="{BFA51C36-8700-4295-83EE-CB71FFFDDE09}"/>
    <dgm:cxn modelId="{ED21E1E4-C3F5-4227-A86A-6682CF2C5A00}" srcId="{BDD21B63-34E0-4F7F-91B0-1A0615CD5B65}" destId="{478D82EE-B8B9-465C-BB45-04D79DBD8816}" srcOrd="6" destOrd="0" parTransId="{3CE28073-F1A4-4AB5-8BFF-B921182D7069}" sibTransId="{D9E55F82-6B2C-4A63-952E-0ACC63FAD908}"/>
    <dgm:cxn modelId="{3D7273FE-3B73-F444-8D37-3DCF24E4F396}" type="presOf" srcId="{BDD21B63-34E0-4F7F-91B0-1A0615CD5B65}" destId="{AC1E1863-D542-6A4F-923E-B4323A78DFEB}" srcOrd="0" destOrd="0" presId="urn:microsoft.com/office/officeart/2005/8/layout/vList2"/>
    <dgm:cxn modelId="{8A41E630-4128-DA43-97B9-67AB5C124588}" type="presParOf" srcId="{AC1E1863-D542-6A4F-923E-B4323A78DFEB}" destId="{177C43D0-E7BE-E040-9EA1-A8D6AE19E068}" srcOrd="0" destOrd="0" presId="urn:microsoft.com/office/officeart/2005/8/layout/vList2"/>
    <dgm:cxn modelId="{FCA3ABC2-436D-4B40-8E08-0CD9F8A1C5A7}" type="presParOf" srcId="{AC1E1863-D542-6A4F-923E-B4323A78DFEB}" destId="{8AFE461E-E79F-4046-A437-286535967C0B}" srcOrd="1" destOrd="0" presId="urn:microsoft.com/office/officeart/2005/8/layout/vList2"/>
    <dgm:cxn modelId="{D92E001D-C372-DF44-B798-3193BB6508B5}" type="presParOf" srcId="{AC1E1863-D542-6A4F-923E-B4323A78DFEB}" destId="{8903BCE5-73C6-474E-97BE-31D5A7092F8E}" srcOrd="2" destOrd="0" presId="urn:microsoft.com/office/officeart/2005/8/layout/vList2"/>
    <dgm:cxn modelId="{5F91F2BC-C9D3-1A4E-925C-ED5769FE1741}" type="presParOf" srcId="{AC1E1863-D542-6A4F-923E-B4323A78DFEB}" destId="{291ED48A-AC8E-FD42-9BB9-29207DABC535}" srcOrd="3" destOrd="0" presId="urn:microsoft.com/office/officeart/2005/8/layout/vList2"/>
    <dgm:cxn modelId="{E95C36E6-4F95-DA4D-A253-46CFC7730EAA}" type="presParOf" srcId="{AC1E1863-D542-6A4F-923E-B4323A78DFEB}" destId="{13C35490-8E45-3B45-B5B9-B79D2BBA71CE}" srcOrd="4" destOrd="0" presId="urn:microsoft.com/office/officeart/2005/8/layout/vList2"/>
    <dgm:cxn modelId="{6711C091-F7F9-BB41-90B4-A1E83FFCC5C2}" type="presParOf" srcId="{AC1E1863-D542-6A4F-923E-B4323A78DFEB}" destId="{17541F54-41AD-0B47-A5A8-858B33137432}" srcOrd="5" destOrd="0" presId="urn:microsoft.com/office/officeart/2005/8/layout/vList2"/>
    <dgm:cxn modelId="{2A5C22C3-FDC6-BC44-BFF5-B9143CBE1019}" type="presParOf" srcId="{AC1E1863-D542-6A4F-923E-B4323A78DFEB}" destId="{FD346663-D342-904C-AEF9-DF070474CBFA}" srcOrd="6" destOrd="0" presId="urn:microsoft.com/office/officeart/2005/8/layout/vList2"/>
    <dgm:cxn modelId="{C56F4E03-41DC-084A-9AEB-3616B0CCAB2A}" type="presParOf" srcId="{AC1E1863-D542-6A4F-923E-B4323A78DFEB}" destId="{75985973-CA77-204B-B0BE-760064D6F83C}" srcOrd="7" destOrd="0" presId="urn:microsoft.com/office/officeart/2005/8/layout/vList2"/>
    <dgm:cxn modelId="{484BD385-2D57-7D43-8C00-E74E7345AF05}" type="presParOf" srcId="{AC1E1863-D542-6A4F-923E-B4323A78DFEB}" destId="{D38A0A54-02C2-374A-ABB8-F665C99B5AEC}" srcOrd="8" destOrd="0" presId="urn:microsoft.com/office/officeart/2005/8/layout/vList2"/>
    <dgm:cxn modelId="{61CAC7B3-4C05-204A-8A63-3ECAAA10C1B5}" type="presParOf" srcId="{AC1E1863-D542-6A4F-923E-B4323A78DFEB}" destId="{88EE060E-9815-EE4A-AB9E-AE74A5D532C1}" srcOrd="9" destOrd="0" presId="urn:microsoft.com/office/officeart/2005/8/layout/vList2"/>
    <dgm:cxn modelId="{8DC53593-73DA-8145-8EA4-441F7F5DCCDE}" type="presParOf" srcId="{AC1E1863-D542-6A4F-923E-B4323A78DFEB}" destId="{2EBE2B2B-E6D6-5B40-B1E2-02C6F4F5BFAF}" srcOrd="10" destOrd="0" presId="urn:microsoft.com/office/officeart/2005/8/layout/vList2"/>
    <dgm:cxn modelId="{64D4CC7E-5F28-934F-BF72-BD091984186C}" type="presParOf" srcId="{AC1E1863-D542-6A4F-923E-B4323A78DFEB}" destId="{EC67153F-4EA1-F14C-B1B2-B7394543D32C}" srcOrd="11" destOrd="0" presId="urn:microsoft.com/office/officeart/2005/8/layout/vList2"/>
    <dgm:cxn modelId="{91758428-C271-E44B-BB2F-8CD49E20BF45}" type="presParOf" srcId="{AC1E1863-D542-6A4F-923E-B4323A78DFEB}" destId="{A8FF0CDA-FB26-1842-A647-CF1F4558006D}" srcOrd="12" destOrd="0" presId="urn:microsoft.com/office/officeart/2005/8/layout/vList2"/>
    <dgm:cxn modelId="{7400480A-1FFC-A24D-AD2F-4A46101307AA}" type="presParOf" srcId="{AC1E1863-D542-6A4F-923E-B4323A78DFEB}" destId="{927E5B66-E9E1-6B4B-B7CC-C961A23B9343}" srcOrd="13" destOrd="0" presId="urn:microsoft.com/office/officeart/2005/8/layout/vList2"/>
    <dgm:cxn modelId="{DC24E79F-7C7B-004C-8BD0-311A2A9AAB87}" type="presParOf" srcId="{AC1E1863-D542-6A4F-923E-B4323A78DFEB}" destId="{A38AB4ED-A8A7-1547-B268-45B4CDC3D209}" srcOrd="14" destOrd="0" presId="urn:microsoft.com/office/officeart/2005/8/layout/vList2"/>
    <dgm:cxn modelId="{653CCB08-4581-7E48-987A-F786EB033DF0}" type="presParOf" srcId="{AC1E1863-D542-6A4F-923E-B4323A78DFEB}" destId="{38C908CB-D933-0841-A64B-B2602497A0B7}" srcOrd="15" destOrd="0" presId="urn:microsoft.com/office/officeart/2005/8/layout/vList2"/>
    <dgm:cxn modelId="{BC93EC46-9A6F-F94F-B05E-2F66D432B730}" type="presParOf" srcId="{AC1E1863-D542-6A4F-923E-B4323A78DFEB}" destId="{C5321283-4D11-4D47-B178-8EE02C98A4F4}"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9AACEE0-7D37-4230-A546-0BAADD8B5BEE}"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4D986C75-270E-4B15-A118-9A81DF813154}">
      <dgm:prSet/>
      <dgm:spPr>
        <a:solidFill>
          <a:schemeClr val="accent2">
            <a:lumMod val="60000"/>
            <a:lumOff val="40000"/>
          </a:schemeClr>
        </a:solidFill>
      </dgm:spPr>
      <dgm:t>
        <a:bodyPr/>
        <a:lstStyle/>
        <a:p>
          <a:r>
            <a:rPr lang="en-US">
              <a:solidFill>
                <a:schemeClr val="tx1"/>
              </a:solidFill>
            </a:rPr>
            <a:t>Substance Use is a criminogenic need – i.e., it is an identified risk factor for reoffending.</a:t>
          </a:r>
        </a:p>
      </dgm:t>
    </dgm:pt>
    <dgm:pt modelId="{04F78519-6777-44D4-9125-931FD4971491}" type="parTrans" cxnId="{8DD5F1D6-B356-42D2-BD10-41EF661D2BBA}">
      <dgm:prSet/>
      <dgm:spPr/>
      <dgm:t>
        <a:bodyPr/>
        <a:lstStyle/>
        <a:p>
          <a:endParaRPr lang="en-US"/>
        </a:p>
      </dgm:t>
    </dgm:pt>
    <dgm:pt modelId="{FD788AC2-6CDB-4298-8803-38BFE5703429}" type="sibTrans" cxnId="{8DD5F1D6-B356-42D2-BD10-41EF661D2BBA}">
      <dgm:prSet/>
      <dgm:spPr/>
      <dgm:t>
        <a:bodyPr/>
        <a:lstStyle/>
        <a:p>
          <a:endParaRPr lang="en-US"/>
        </a:p>
      </dgm:t>
    </dgm:pt>
    <dgm:pt modelId="{0BE0E144-9D3E-4E53-A320-BCA4EBF9C0C6}">
      <dgm:prSet/>
      <dgm:spPr>
        <a:ln>
          <a:solidFill>
            <a:schemeClr val="tx1"/>
          </a:solidFill>
        </a:ln>
      </dgm:spPr>
      <dgm:t>
        <a:bodyPr/>
        <a:lstStyle/>
        <a:p>
          <a:r>
            <a:rPr lang="en-US"/>
            <a:t>Mental Health is a responsivity factor – it is not a direct risk factor. Rather, it impacts how we address other criminogenic needs.</a:t>
          </a:r>
        </a:p>
      </dgm:t>
    </dgm:pt>
    <dgm:pt modelId="{8DB1E3CD-6BCE-40CF-9674-A483984F32BA}" type="parTrans" cxnId="{FF31223B-5803-440C-B378-CBFF62609167}">
      <dgm:prSet/>
      <dgm:spPr/>
      <dgm:t>
        <a:bodyPr/>
        <a:lstStyle/>
        <a:p>
          <a:endParaRPr lang="en-US"/>
        </a:p>
      </dgm:t>
    </dgm:pt>
    <dgm:pt modelId="{1406B93C-50AC-4FD1-B84C-5C5D387FCAD4}" type="sibTrans" cxnId="{FF31223B-5803-440C-B378-CBFF62609167}">
      <dgm:prSet/>
      <dgm:spPr/>
      <dgm:t>
        <a:bodyPr/>
        <a:lstStyle/>
        <a:p>
          <a:endParaRPr lang="en-US"/>
        </a:p>
      </dgm:t>
    </dgm:pt>
    <dgm:pt modelId="{18A31057-22A9-9147-A7FB-856FC541DC57}" type="pres">
      <dgm:prSet presAssocID="{B9AACEE0-7D37-4230-A546-0BAADD8B5BEE}" presName="Name0" presStyleCnt="0">
        <dgm:presLayoutVars>
          <dgm:dir/>
          <dgm:resizeHandles val="exact"/>
        </dgm:presLayoutVars>
      </dgm:prSet>
      <dgm:spPr/>
    </dgm:pt>
    <dgm:pt modelId="{38FAE25F-E50F-E04E-945E-51F8383DC4C5}" type="pres">
      <dgm:prSet presAssocID="{4D986C75-270E-4B15-A118-9A81DF813154}" presName="node" presStyleLbl="node1" presStyleIdx="0" presStyleCnt="2">
        <dgm:presLayoutVars>
          <dgm:bulletEnabled val="1"/>
        </dgm:presLayoutVars>
      </dgm:prSet>
      <dgm:spPr/>
    </dgm:pt>
    <dgm:pt modelId="{95B91585-7AE8-704B-85D9-2AFA1D674AFA}" type="pres">
      <dgm:prSet presAssocID="{FD788AC2-6CDB-4298-8803-38BFE5703429}" presName="sibTrans" presStyleLbl="sibTrans1D1" presStyleIdx="0" presStyleCnt="1"/>
      <dgm:spPr/>
    </dgm:pt>
    <dgm:pt modelId="{90E1204A-7CB1-1A41-9552-7DF58868269F}" type="pres">
      <dgm:prSet presAssocID="{FD788AC2-6CDB-4298-8803-38BFE5703429}" presName="connectorText" presStyleLbl="sibTrans1D1" presStyleIdx="0" presStyleCnt="1"/>
      <dgm:spPr/>
    </dgm:pt>
    <dgm:pt modelId="{A0EBA890-1950-A047-B47F-5B791036FA5F}" type="pres">
      <dgm:prSet presAssocID="{0BE0E144-9D3E-4E53-A320-BCA4EBF9C0C6}" presName="node" presStyleLbl="node1" presStyleIdx="1" presStyleCnt="2">
        <dgm:presLayoutVars>
          <dgm:bulletEnabled val="1"/>
        </dgm:presLayoutVars>
      </dgm:prSet>
      <dgm:spPr/>
    </dgm:pt>
  </dgm:ptLst>
  <dgm:cxnLst>
    <dgm:cxn modelId="{CDF6FC2B-D21C-EF4B-9D75-53D4BA6C0EBE}" type="presOf" srcId="{0BE0E144-9D3E-4E53-A320-BCA4EBF9C0C6}" destId="{A0EBA890-1950-A047-B47F-5B791036FA5F}" srcOrd="0" destOrd="0" presId="urn:microsoft.com/office/officeart/2016/7/layout/RepeatingBendingProcessNew"/>
    <dgm:cxn modelId="{FF31223B-5803-440C-B378-CBFF62609167}" srcId="{B9AACEE0-7D37-4230-A546-0BAADD8B5BEE}" destId="{0BE0E144-9D3E-4E53-A320-BCA4EBF9C0C6}" srcOrd="1" destOrd="0" parTransId="{8DB1E3CD-6BCE-40CF-9674-A483984F32BA}" sibTransId="{1406B93C-50AC-4FD1-B84C-5C5D387FCAD4}"/>
    <dgm:cxn modelId="{F3F0A23B-D5BA-E446-841E-FB0888D353B2}" type="presOf" srcId="{4D986C75-270E-4B15-A118-9A81DF813154}" destId="{38FAE25F-E50F-E04E-945E-51F8383DC4C5}" srcOrd="0" destOrd="0" presId="urn:microsoft.com/office/officeart/2016/7/layout/RepeatingBendingProcessNew"/>
    <dgm:cxn modelId="{FE86F892-F078-2446-9C66-DB81091C3286}" type="presOf" srcId="{FD788AC2-6CDB-4298-8803-38BFE5703429}" destId="{90E1204A-7CB1-1A41-9552-7DF58868269F}" srcOrd="1" destOrd="0" presId="urn:microsoft.com/office/officeart/2016/7/layout/RepeatingBendingProcessNew"/>
    <dgm:cxn modelId="{5B3618BA-07B9-5241-A90F-7AD9686A7916}" type="presOf" srcId="{FD788AC2-6CDB-4298-8803-38BFE5703429}" destId="{95B91585-7AE8-704B-85D9-2AFA1D674AFA}" srcOrd="0" destOrd="0" presId="urn:microsoft.com/office/officeart/2016/7/layout/RepeatingBendingProcessNew"/>
    <dgm:cxn modelId="{8DD5F1D6-B356-42D2-BD10-41EF661D2BBA}" srcId="{B9AACEE0-7D37-4230-A546-0BAADD8B5BEE}" destId="{4D986C75-270E-4B15-A118-9A81DF813154}" srcOrd="0" destOrd="0" parTransId="{04F78519-6777-44D4-9125-931FD4971491}" sibTransId="{FD788AC2-6CDB-4298-8803-38BFE5703429}"/>
    <dgm:cxn modelId="{290FA5ED-4E17-8640-9E61-9EE7BC558C08}" type="presOf" srcId="{B9AACEE0-7D37-4230-A546-0BAADD8B5BEE}" destId="{18A31057-22A9-9147-A7FB-856FC541DC57}" srcOrd="0" destOrd="0" presId="urn:microsoft.com/office/officeart/2016/7/layout/RepeatingBendingProcessNew"/>
    <dgm:cxn modelId="{0DBD8166-B2EA-C449-89AD-057C6BE3018D}" type="presParOf" srcId="{18A31057-22A9-9147-A7FB-856FC541DC57}" destId="{38FAE25F-E50F-E04E-945E-51F8383DC4C5}" srcOrd="0" destOrd="0" presId="urn:microsoft.com/office/officeart/2016/7/layout/RepeatingBendingProcessNew"/>
    <dgm:cxn modelId="{3880C5ED-B5ED-8B4E-A725-B2A84216F36B}" type="presParOf" srcId="{18A31057-22A9-9147-A7FB-856FC541DC57}" destId="{95B91585-7AE8-704B-85D9-2AFA1D674AFA}" srcOrd="1" destOrd="0" presId="urn:microsoft.com/office/officeart/2016/7/layout/RepeatingBendingProcessNew"/>
    <dgm:cxn modelId="{0FDC2604-4DCF-8D4C-8B2D-C8E74CC14134}" type="presParOf" srcId="{95B91585-7AE8-704B-85D9-2AFA1D674AFA}" destId="{90E1204A-7CB1-1A41-9552-7DF58868269F}" srcOrd="0" destOrd="0" presId="urn:microsoft.com/office/officeart/2016/7/layout/RepeatingBendingProcessNew"/>
    <dgm:cxn modelId="{C9A8358A-61E2-AE47-90E9-79BDD787B292}" type="presParOf" srcId="{18A31057-22A9-9147-A7FB-856FC541DC57}" destId="{A0EBA890-1950-A047-B47F-5B791036FA5F}" srcOrd="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9E6A947-70AB-4EBE-AC32-75EC55458B5D}"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A71775D6-CCB6-4701-A422-4E0B5ED4A3D3}">
      <dgm:prSet custT="1"/>
      <dgm:spPr/>
      <dgm:t>
        <a:bodyPr/>
        <a:lstStyle/>
        <a:p>
          <a:r>
            <a:rPr lang="en-US" sz="2200"/>
            <a:t>How can we target substance use if someone is actively manic?</a:t>
          </a:r>
        </a:p>
      </dgm:t>
    </dgm:pt>
    <dgm:pt modelId="{25C1D94F-24AD-4E69-83E3-FBB7774E2CBA}" type="parTrans" cxnId="{871DEC62-5641-48BD-84A7-3187FA44177D}">
      <dgm:prSet/>
      <dgm:spPr/>
      <dgm:t>
        <a:bodyPr/>
        <a:lstStyle/>
        <a:p>
          <a:endParaRPr lang="en-US" sz="2200"/>
        </a:p>
      </dgm:t>
    </dgm:pt>
    <dgm:pt modelId="{BA79DDFD-2DD4-44E6-9673-D4BD0B3FE72C}" type="sibTrans" cxnId="{871DEC62-5641-48BD-84A7-3187FA44177D}">
      <dgm:prSet/>
      <dgm:spPr/>
      <dgm:t>
        <a:bodyPr/>
        <a:lstStyle/>
        <a:p>
          <a:endParaRPr lang="en-US" sz="2200"/>
        </a:p>
      </dgm:t>
    </dgm:pt>
    <dgm:pt modelId="{1F2C8051-DF4E-4417-AA9A-AA4CF14EF7AF}">
      <dgm:prSet custT="1"/>
      <dgm:spPr/>
      <dgm:t>
        <a:bodyPr/>
        <a:lstStyle/>
        <a:p>
          <a:r>
            <a:rPr lang="en-US" sz="2200" dirty="0"/>
            <a:t>How can we target employment if someone is actively psychotic?</a:t>
          </a:r>
        </a:p>
      </dgm:t>
    </dgm:pt>
    <dgm:pt modelId="{D52C85BE-06F9-4DFF-8391-B1FCDB1AA96B}" type="parTrans" cxnId="{C00A7D38-D180-4471-8E33-3BA70FB38958}">
      <dgm:prSet/>
      <dgm:spPr/>
      <dgm:t>
        <a:bodyPr/>
        <a:lstStyle/>
        <a:p>
          <a:endParaRPr lang="en-US" sz="2200"/>
        </a:p>
      </dgm:t>
    </dgm:pt>
    <dgm:pt modelId="{B7C10DA9-20BB-4DDE-B51A-143ED001F877}" type="sibTrans" cxnId="{C00A7D38-D180-4471-8E33-3BA70FB38958}">
      <dgm:prSet/>
      <dgm:spPr/>
      <dgm:t>
        <a:bodyPr/>
        <a:lstStyle/>
        <a:p>
          <a:endParaRPr lang="en-US" sz="2200"/>
        </a:p>
      </dgm:t>
    </dgm:pt>
    <dgm:pt modelId="{A4E6A78B-5606-0246-9977-16A05B00FC85}" type="pres">
      <dgm:prSet presAssocID="{49E6A947-70AB-4EBE-AC32-75EC55458B5D}" presName="diagram" presStyleCnt="0">
        <dgm:presLayoutVars>
          <dgm:dir/>
          <dgm:resizeHandles val="exact"/>
        </dgm:presLayoutVars>
      </dgm:prSet>
      <dgm:spPr/>
    </dgm:pt>
    <dgm:pt modelId="{7947477F-7C3A-6148-8DB6-694FC04187ED}" type="pres">
      <dgm:prSet presAssocID="{A71775D6-CCB6-4701-A422-4E0B5ED4A3D3}" presName="node" presStyleLbl="node1" presStyleIdx="0" presStyleCnt="2">
        <dgm:presLayoutVars>
          <dgm:bulletEnabled val="1"/>
        </dgm:presLayoutVars>
      </dgm:prSet>
      <dgm:spPr/>
    </dgm:pt>
    <dgm:pt modelId="{6B1BEBC8-BBC6-2B48-BFB7-694A79D397E9}" type="pres">
      <dgm:prSet presAssocID="{BA79DDFD-2DD4-44E6-9673-D4BD0B3FE72C}" presName="sibTrans" presStyleCnt="0"/>
      <dgm:spPr/>
    </dgm:pt>
    <dgm:pt modelId="{7D4876A3-8990-B440-8E59-79D5AE2C8B89}" type="pres">
      <dgm:prSet presAssocID="{1F2C8051-DF4E-4417-AA9A-AA4CF14EF7AF}" presName="node" presStyleLbl="node1" presStyleIdx="1" presStyleCnt="2">
        <dgm:presLayoutVars>
          <dgm:bulletEnabled val="1"/>
        </dgm:presLayoutVars>
      </dgm:prSet>
      <dgm:spPr/>
    </dgm:pt>
  </dgm:ptLst>
  <dgm:cxnLst>
    <dgm:cxn modelId="{C00A7D38-D180-4471-8E33-3BA70FB38958}" srcId="{49E6A947-70AB-4EBE-AC32-75EC55458B5D}" destId="{1F2C8051-DF4E-4417-AA9A-AA4CF14EF7AF}" srcOrd="1" destOrd="0" parTransId="{D52C85BE-06F9-4DFF-8391-B1FCDB1AA96B}" sibTransId="{B7C10DA9-20BB-4DDE-B51A-143ED001F877}"/>
    <dgm:cxn modelId="{871DEC62-5641-48BD-84A7-3187FA44177D}" srcId="{49E6A947-70AB-4EBE-AC32-75EC55458B5D}" destId="{A71775D6-CCB6-4701-A422-4E0B5ED4A3D3}" srcOrd="0" destOrd="0" parTransId="{25C1D94F-24AD-4E69-83E3-FBB7774E2CBA}" sibTransId="{BA79DDFD-2DD4-44E6-9673-D4BD0B3FE72C}"/>
    <dgm:cxn modelId="{90B3516E-85C3-0640-BFEE-3EF990B63FAB}" type="presOf" srcId="{49E6A947-70AB-4EBE-AC32-75EC55458B5D}" destId="{A4E6A78B-5606-0246-9977-16A05B00FC85}" srcOrd="0" destOrd="0" presId="urn:microsoft.com/office/officeart/2005/8/layout/default"/>
    <dgm:cxn modelId="{F82D2A7D-1A49-8F4B-A18F-C74ADB206B4E}" type="presOf" srcId="{A71775D6-CCB6-4701-A422-4E0B5ED4A3D3}" destId="{7947477F-7C3A-6148-8DB6-694FC04187ED}" srcOrd="0" destOrd="0" presId="urn:microsoft.com/office/officeart/2005/8/layout/default"/>
    <dgm:cxn modelId="{D2DD8F8C-ABAD-D043-A220-57CE4139D408}" type="presOf" srcId="{1F2C8051-DF4E-4417-AA9A-AA4CF14EF7AF}" destId="{7D4876A3-8990-B440-8E59-79D5AE2C8B89}" srcOrd="0" destOrd="0" presId="urn:microsoft.com/office/officeart/2005/8/layout/default"/>
    <dgm:cxn modelId="{C08192CF-1022-C64D-9E2A-863D14254720}" type="presParOf" srcId="{A4E6A78B-5606-0246-9977-16A05B00FC85}" destId="{7947477F-7C3A-6148-8DB6-694FC04187ED}" srcOrd="0" destOrd="0" presId="urn:microsoft.com/office/officeart/2005/8/layout/default"/>
    <dgm:cxn modelId="{5ED062BC-B8CD-424D-A0BF-93A73266B704}" type="presParOf" srcId="{A4E6A78B-5606-0246-9977-16A05B00FC85}" destId="{6B1BEBC8-BBC6-2B48-BFB7-694A79D397E9}" srcOrd="1" destOrd="0" presId="urn:microsoft.com/office/officeart/2005/8/layout/default"/>
    <dgm:cxn modelId="{2606780B-E4DE-284F-A048-DA0805459C23}" type="presParOf" srcId="{A4E6A78B-5606-0246-9977-16A05B00FC85}" destId="{7D4876A3-8990-B440-8E59-79D5AE2C8B89}"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70A4C5C-34DB-904D-BDEB-CB4185916A0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DC2FC095-80EA-F344-A1C0-3638A9B3A3FC}">
      <dgm:prSet phldrT="[Text]" custT="1"/>
      <dgm:spPr/>
      <dgm:t>
        <a:bodyPr/>
        <a:lstStyle/>
        <a:p>
          <a:r>
            <a:rPr lang="en-US" sz="1800" b="1" u="sng" dirty="0"/>
            <a:t>ASSESS</a:t>
          </a:r>
          <a:r>
            <a:rPr lang="en-US" sz="1800" dirty="0"/>
            <a:t> – Risk assessments identify risk of re-offending.</a:t>
          </a:r>
        </a:p>
      </dgm:t>
    </dgm:pt>
    <dgm:pt modelId="{E0E78C77-BFFB-8640-B8DD-E7F006588C0D}" type="parTrans" cxnId="{A76D89E8-929B-C545-A4D8-54C51B64AD94}">
      <dgm:prSet/>
      <dgm:spPr/>
      <dgm:t>
        <a:bodyPr/>
        <a:lstStyle/>
        <a:p>
          <a:endParaRPr lang="en-US" sz="2000"/>
        </a:p>
      </dgm:t>
    </dgm:pt>
    <dgm:pt modelId="{35183EFD-0950-9447-A10C-BE28B8CE1F9C}" type="sibTrans" cxnId="{A76D89E8-929B-C545-A4D8-54C51B64AD94}">
      <dgm:prSet custT="1"/>
      <dgm:spPr/>
      <dgm:t>
        <a:bodyPr/>
        <a:lstStyle/>
        <a:p>
          <a:endParaRPr lang="en-US" sz="600"/>
        </a:p>
      </dgm:t>
    </dgm:pt>
    <dgm:pt modelId="{488EF7FD-8B85-B94C-9F10-305093F69C68}">
      <dgm:prSet phldrT="[Text]" custT="1"/>
      <dgm:spPr/>
      <dgm:t>
        <a:bodyPr/>
        <a:lstStyle/>
        <a:p>
          <a:r>
            <a:rPr lang="en-US" sz="1800" b="1" u="sng" dirty="0"/>
            <a:t>IDENTIFY</a:t>
          </a:r>
          <a:r>
            <a:rPr lang="en-US" sz="1800" dirty="0"/>
            <a:t> – Decide which identified risk factors are most important.</a:t>
          </a:r>
        </a:p>
      </dgm:t>
    </dgm:pt>
    <dgm:pt modelId="{4429329C-28A3-8F4D-A101-DAC4F51BA4A2}" type="parTrans" cxnId="{7D1A45D0-3792-B143-AAF3-D095F5C3E626}">
      <dgm:prSet/>
      <dgm:spPr/>
      <dgm:t>
        <a:bodyPr/>
        <a:lstStyle/>
        <a:p>
          <a:endParaRPr lang="en-US" sz="2000"/>
        </a:p>
      </dgm:t>
    </dgm:pt>
    <dgm:pt modelId="{97542465-0C07-6344-B852-39BFA427470D}" type="sibTrans" cxnId="{7D1A45D0-3792-B143-AAF3-D095F5C3E626}">
      <dgm:prSet custT="1"/>
      <dgm:spPr/>
      <dgm:t>
        <a:bodyPr/>
        <a:lstStyle/>
        <a:p>
          <a:endParaRPr lang="en-US" sz="600"/>
        </a:p>
      </dgm:t>
    </dgm:pt>
    <dgm:pt modelId="{C64D5CB2-4AD5-774C-B1D6-971B32BDB768}">
      <dgm:prSet phldrT="[Text]" custT="1"/>
      <dgm:spPr/>
      <dgm:t>
        <a:bodyPr/>
        <a:lstStyle/>
        <a:p>
          <a:r>
            <a:rPr lang="en-US" sz="1800" b="1" u="sng" dirty="0"/>
            <a:t>PLAN</a:t>
          </a:r>
          <a:r>
            <a:rPr lang="en-US" sz="1800" dirty="0"/>
            <a:t> – Create and implement a case plan based on the assessment and risk factors.</a:t>
          </a:r>
        </a:p>
      </dgm:t>
    </dgm:pt>
    <dgm:pt modelId="{21A288CB-838F-FE44-920D-6B92FEF3F88C}" type="parTrans" cxnId="{0C81C07A-25D1-D741-B2F3-1416CCBAA1AE}">
      <dgm:prSet/>
      <dgm:spPr/>
      <dgm:t>
        <a:bodyPr/>
        <a:lstStyle/>
        <a:p>
          <a:endParaRPr lang="en-US" sz="2000"/>
        </a:p>
      </dgm:t>
    </dgm:pt>
    <dgm:pt modelId="{3967AA6F-928A-D34B-951C-2EE7416A7623}" type="sibTrans" cxnId="{0C81C07A-25D1-D741-B2F3-1416CCBAA1AE}">
      <dgm:prSet custT="1"/>
      <dgm:spPr/>
      <dgm:t>
        <a:bodyPr/>
        <a:lstStyle/>
        <a:p>
          <a:endParaRPr lang="en-US" sz="600"/>
        </a:p>
      </dgm:t>
    </dgm:pt>
    <dgm:pt modelId="{DD4DA9E4-00DD-DC4E-8C81-E8E35A9219CE}">
      <dgm:prSet phldrT="[Text]" custT="1"/>
      <dgm:spPr/>
      <dgm:t>
        <a:bodyPr/>
        <a:lstStyle/>
        <a:p>
          <a:r>
            <a:rPr lang="en-US" sz="1800" b="1" u="sng" dirty="0"/>
            <a:t>INTERVENE</a:t>
          </a:r>
          <a:r>
            <a:rPr lang="en-US" sz="1800" dirty="0"/>
            <a:t> – Engage in evidence-based interventions to address and reduce risk.</a:t>
          </a:r>
        </a:p>
      </dgm:t>
    </dgm:pt>
    <dgm:pt modelId="{AFB6E707-8227-104F-8625-61DB8112A35D}" type="parTrans" cxnId="{5664221D-2CF8-204C-A953-AB3A06EE5A8F}">
      <dgm:prSet/>
      <dgm:spPr/>
      <dgm:t>
        <a:bodyPr/>
        <a:lstStyle/>
        <a:p>
          <a:endParaRPr lang="en-US" sz="2000"/>
        </a:p>
      </dgm:t>
    </dgm:pt>
    <dgm:pt modelId="{1F512AFC-A3B6-9044-BBD3-685053E13A7D}" type="sibTrans" cxnId="{5664221D-2CF8-204C-A953-AB3A06EE5A8F}">
      <dgm:prSet custT="1"/>
      <dgm:spPr/>
      <dgm:t>
        <a:bodyPr/>
        <a:lstStyle/>
        <a:p>
          <a:endParaRPr lang="en-US" sz="600"/>
        </a:p>
      </dgm:t>
    </dgm:pt>
    <dgm:pt modelId="{5E586004-6F68-0B49-B6DC-BFE8DE965977}">
      <dgm:prSet phldrT="[Text]" custT="1"/>
      <dgm:spPr/>
      <dgm:t>
        <a:bodyPr/>
        <a:lstStyle/>
        <a:p>
          <a:r>
            <a:rPr lang="en-US" sz="1800" b="1" u="sng" dirty="0"/>
            <a:t>REVIEW</a:t>
          </a:r>
          <a:r>
            <a:rPr lang="en-US" sz="1800" dirty="0"/>
            <a:t> – Periodically review the assessment, any changes, and progress.</a:t>
          </a:r>
        </a:p>
      </dgm:t>
    </dgm:pt>
    <dgm:pt modelId="{F185EB72-39A0-F94E-A09C-065470972B68}" type="parTrans" cxnId="{D9FEE2FA-D97F-954A-9A9B-ECF666819A80}">
      <dgm:prSet/>
      <dgm:spPr/>
      <dgm:t>
        <a:bodyPr/>
        <a:lstStyle/>
        <a:p>
          <a:endParaRPr lang="en-US" sz="2000"/>
        </a:p>
      </dgm:t>
    </dgm:pt>
    <dgm:pt modelId="{AA99944B-A217-4A47-ADAB-C6935B06B8F8}" type="sibTrans" cxnId="{D9FEE2FA-D97F-954A-9A9B-ECF666819A80}">
      <dgm:prSet/>
      <dgm:spPr/>
      <dgm:t>
        <a:bodyPr/>
        <a:lstStyle/>
        <a:p>
          <a:endParaRPr lang="en-US" sz="2000"/>
        </a:p>
      </dgm:t>
    </dgm:pt>
    <dgm:pt modelId="{8BFEF4A1-F10A-4C99-9E08-989D18CB1799}">
      <dgm:prSet custT="1"/>
      <dgm:spPr/>
      <dgm:t>
        <a:bodyPr/>
        <a:lstStyle/>
        <a:p>
          <a:r>
            <a:rPr lang="en-US" sz="2200" b="1" u="sng" dirty="0"/>
            <a:t>IDENTIFY</a:t>
          </a:r>
          <a:r>
            <a:rPr lang="en-US" sz="2200" dirty="0"/>
            <a:t> – </a:t>
          </a:r>
          <a:r>
            <a:rPr lang="en-US" sz="1800" b="0" dirty="0"/>
            <a:t>Are there responsivity factors involved?</a:t>
          </a:r>
          <a:endParaRPr lang="en-US" sz="2200" b="0" dirty="0"/>
        </a:p>
      </dgm:t>
    </dgm:pt>
    <dgm:pt modelId="{0365B635-14F2-4445-B259-2586217E8930}" type="parTrans" cxnId="{88CECC64-602E-47F8-8DB0-04C038914F56}">
      <dgm:prSet/>
      <dgm:spPr/>
      <dgm:t>
        <a:bodyPr/>
        <a:lstStyle/>
        <a:p>
          <a:endParaRPr lang="en-US"/>
        </a:p>
      </dgm:t>
    </dgm:pt>
    <dgm:pt modelId="{39202552-0006-4473-86DB-59BEB2D87CA5}" type="sibTrans" cxnId="{88CECC64-602E-47F8-8DB0-04C038914F56}">
      <dgm:prSet/>
      <dgm:spPr/>
      <dgm:t>
        <a:bodyPr/>
        <a:lstStyle/>
        <a:p>
          <a:endParaRPr lang="en-US"/>
        </a:p>
      </dgm:t>
    </dgm:pt>
    <dgm:pt modelId="{94FAE1F6-CB76-4FD6-A41E-B2935B0785DF}" type="pres">
      <dgm:prSet presAssocID="{570A4C5C-34DB-904D-BDEB-CB4185916A0B}" presName="Name0" presStyleCnt="0">
        <dgm:presLayoutVars>
          <dgm:dir/>
          <dgm:resizeHandles val="exact"/>
        </dgm:presLayoutVars>
      </dgm:prSet>
      <dgm:spPr/>
    </dgm:pt>
    <dgm:pt modelId="{D5C77518-F2AA-4688-AD24-400B36F1DC6B}" type="pres">
      <dgm:prSet presAssocID="{DC2FC095-80EA-F344-A1C0-3638A9B3A3FC}" presName="node" presStyleLbl="node1" presStyleIdx="0" presStyleCnt="6">
        <dgm:presLayoutVars>
          <dgm:bulletEnabled val="1"/>
        </dgm:presLayoutVars>
      </dgm:prSet>
      <dgm:spPr/>
    </dgm:pt>
    <dgm:pt modelId="{0B862305-4298-49B3-8D8B-CA64196B3628}" type="pres">
      <dgm:prSet presAssocID="{35183EFD-0950-9447-A10C-BE28B8CE1F9C}" presName="sibTrans" presStyleLbl="sibTrans1D1" presStyleIdx="0" presStyleCnt="5"/>
      <dgm:spPr/>
    </dgm:pt>
    <dgm:pt modelId="{2ED3B3ED-9E6C-4D40-ACB8-7FB965CE2844}" type="pres">
      <dgm:prSet presAssocID="{35183EFD-0950-9447-A10C-BE28B8CE1F9C}" presName="connectorText" presStyleLbl="sibTrans1D1" presStyleIdx="0" presStyleCnt="5"/>
      <dgm:spPr/>
    </dgm:pt>
    <dgm:pt modelId="{2510F8DC-3DE3-46A8-B2CE-40EA7968EFB6}" type="pres">
      <dgm:prSet presAssocID="{488EF7FD-8B85-B94C-9F10-305093F69C68}" presName="node" presStyleLbl="node1" presStyleIdx="1" presStyleCnt="6">
        <dgm:presLayoutVars>
          <dgm:bulletEnabled val="1"/>
        </dgm:presLayoutVars>
      </dgm:prSet>
      <dgm:spPr/>
    </dgm:pt>
    <dgm:pt modelId="{518256B4-0A90-46CF-9614-A70C672564FE}" type="pres">
      <dgm:prSet presAssocID="{97542465-0C07-6344-B852-39BFA427470D}" presName="sibTrans" presStyleLbl="sibTrans1D1" presStyleIdx="1" presStyleCnt="5"/>
      <dgm:spPr/>
    </dgm:pt>
    <dgm:pt modelId="{652CC3F0-10F1-4C2D-88FE-D0A62904964A}" type="pres">
      <dgm:prSet presAssocID="{97542465-0C07-6344-B852-39BFA427470D}" presName="connectorText" presStyleLbl="sibTrans1D1" presStyleIdx="1" presStyleCnt="5"/>
      <dgm:spPr/>
    </dgm:pt>
    <dgm:pt modelId="{0E74EFCC-E493-47D5-8518-5DE4C7025A01}" type="pres">
      <dgm:prSet presAssocID="{8BFEF4A1-F10A-4C99-9E08-989D18CB1799}" presName="node" presStyleLbl="node1" presStyleIdx="2" presStyleCnt="6">
        <dgm:presLayoutVars>
          <dgm:bulletEnabled val="1"/>
        </dgm:presLayoutVars>
      </dgm:prSet>
      <dgm:spPr/>
    </dgm:pt>
    <dgm:pt modelId="{F5F1C35E-EB5A-4A9F-BF82-1C12573BE686}" type="pres">
      <dgm:prSet presAssocID="{39202552-0006-4473-86DB-59BEB2D87CA5}" presName="sibTrans" presStyleLbl="sibTrans1D1" presStyleIdx="2" presStyleCnt="5"/>
      <dgm:spPr/>
    </dgm:pt>
    <dgm:pt modelId="{EB7CDD81-CB2E-4E87-B4A8-9372981E9889}" type="pres">
      <dgm:prSet presAssocID="{39202552-0006-4473-86DB-59BEB2D87CA5}" presName="connectorText" presStyleLbl="sibTrans1D1" presStyleIdx="2" presStyleCnt="5"/>
      <dgm:spPr/>
    </dgm:pt>
    <dgm:pt modelId="{32C650C3-838D-40B9-82D2-A96908DA6859}" type="pres">
      <dgm:prSet presAssocID="{C64D5CB2-4AD5-774C-B1D6-971B32BDB768}" presName="node" presStyleLbl="node1" presStyleIdx="3" presStyleCnt="6">
        <dgm:presLayoutVars>
          <dgm:bulletEnabled val="1"/>
        </dgm:presLayoutVars>
      </dgm:prSet>
      <dgm:spPr/>
    </dgm:pt>
    <dgm:pt modelId="{47B09572-C861-4CE0-834C-4A7260AA8EBF}" type="pres">
      <dgm:prSet presAssocID="{3967AA6F-928A-D34B-951C-2EE7416A7623}" presName="sibTrans" presStyleLbl="sibTrans1D1" presStyleIdx="3" presStyleCnt="5"/>
      <dgm:spPr/>
    </dgm:pt>
    <dgm:pt modelId="{CD102B00-6867-42C2-A77F-29B75916A4E3}" type="pres">
      <dgm:prSet presAssocID="{3967AA6F-928A-D34B-951C-2EE7416A7623}" presName="connectorText" presStyleLbl="sibTrans1D1" presStyleIdx="3" presStyleCnt="5"/>
      <dgm:spPr/>
    </dgm:pt>
    <dgm:pt modelId="{90647D80-4CD0-424C-A649-FC333567A03F}" type="pres">
      <dgm:prSet presAssocID="{DD4DA9E4-00DD-DC4E-8C81-E8E35A9219CE}" presName="node" presStyleLbl="node1" presStyleIdx="4" presStyleCnt="6">
        <dgm:presLayoutVars>
          <dgm:bulletEnabled val="1"/>
        </dgm:presLayoutVars>
      </dgm:prSet>
      <dgm:spPr/>
    </dgm:pt>
    <dgm:pt modelId="{E2EEC8C4-8C37-4A3B-82F3-AB753F280CB3}" type="pres">
      <dgm:prSet presAssocID="{1F512AFC-A3B6-9044-BBD3-685053E13A7D}" presName="sibTrans" presStyleLbl="sibTrans1D1" presStyleIdx="4" presStyleCnt="5"/>
      <dgm:spPr/>
    </dgm:pt>
    <dgm:pt modelId="{BDEFBB6F-DD36-4488-AB18-7AE850C91541}" type="pres">
      <dgm:prSet presAssocID="{1F512AFC-A3B6-9044-BBD3-685053E13A7D}" presName="connectorText" presStyleLbl="sibTrans1D1" presStyleIdx="4" presStyleCnt="5"/>
      <dgm:spPr/>
    </dgm:pt>
    <dgm:pt modelId="{9A67EA80-2F1E-45C6-B203-22B0D8D2DF8F}" type="pres">
      <dgm:prSet presAssocID="{5E586004-6F68-0B49-B6DC-BFE8DE965977}" presName="node" presStyleLbl="node1" presStyleIdx="5" presStyleCnt="6">
        <dgm:presLayoutVars>
          <dgm:bulletEnabled val="1"/>
        </dgm:presLayoutVars>
      </dgm:prSet>
      <dgm:spPr/>
    </dgm:pt>
  </dgm:ptLst>
  <dgm:cxnLst>
    <dgm:cxn modelId="{E6132213-3AA3-416D-B2AC-66F69ADAC903}" type="presOf" srcId="{3967AA6F-928A-D34B-951C-2EE7416A7623}" destId="{47B09572-C861-4CE0-834C-4A7260AA8EBF}" srcOrd="0" destOrd="0" presId="urn:microsoft.com/office/officeart/2016/7/layout/RepeatingBendingProcessNew"/>
    <dgm:cxn modelId="{315F3A1B-38B2-4FAF-B8D4-FA2B72F8ECFB}" type="presOf" srcId="{39202552-0006-4473-86DB-59BEB2D87CA5}" destId="{F5F1C35E-EB5A-4A9F-BF82-1C12573BE686}" srcOrd="0" destOrd="0" presId="urn:microsoft.com/office/officeart/2016/7/layout/RepeatingBendingProcessNew"/>
    <dgm:cxn modelId="{5664221D-2CF8-204C-A953-AB3A06EE5A8F}" srcId="{570A4C5C-34DB-904D-BDEB-CB4185916A0B}" destId="{DD4DA9E4-00DD-DC4E-8C81-E8E35A9219CE}" srcOrd="4" destOrd="0" parTransId="{AFB6E707-8227-104F-8625-61DB8112A35D}" sibTransId="{1F512AFC-A3B6-9044-BBD3-685053E13A7D}"/>
    <dgm:cxn modelId="{8023A734-7C64-4E86-A617-9C5585C89F98}" type="presOf" srcId="{3967AA6F-928A-D34B-951C-2EE7416A7623}" destId="{CD102B00-6867-42C2-A77F-29B75916A4E3}" srcOrd="1" destOrd="0" presId="urn:microsoft.com/office/officeart/2016/7/layout/RepeatingBendingProcessNew"/>
    <dgm:cxn modelId="{A761FB3E-7EDB-4E03-900E-EE709EE2C8AC}" type="presOf" srcId="{DC2FC095-80EA-F344-A1C0-3638A9B3A3FC}" destId="{D5C77518-F2AA-4688-AD24-400B36F1DC6B}" srcOrd="0" destOrd="0" presId="urn:microsoft.com/office/officeart/2016/7/layout/RepeatingBendingProcessNew"/>
    <dgm:cxn modelId="{D88D0D61-649E-48CD-A944-F80646F1FC59}" type="presOf" srcId="{DD4DA9E4-00DD-DC4E-8C81-E8E35A9219CE}" destId="{90647D80-4CD0-424C-A649-FC333567A03F}" srcOrd="0" destOrd="0" presId="urn:microsoft.com/office/officeart/2016/7/layout/RepeatingBendingProcessNew"/>
    <dgm:cxn modelId="{C852F861-AB2F-4AF7-9873-BC32E73D11E7}" type="presOf" srcId="{5E586004-6F68-0B49-B6DC-BFE8DE965977}" destId="{9A67EA80-2F1E-45C6-B203-22B0D8D2DF8F}" srcOrd="0" destOrd="0" presId="urn:microsoft.com/office/officeart/2016/7/layout/RepeatingBendingProcessNew"/>
    <dgm:cxn modelId="{88CECC64-602E-47F8-8DB0-04C038914F56}" srcId="{570A4C5C-34DB-904D-BDEB-CB4185916A0B}" destId="{8BFEF4A1-F10A-4C99-9E08-989D18CB1799}" srcOrd="2" destOrd="0" parTransId="{0365B635-14F2-4445-B259-2586217E8930}" sibTransId="{39202552-0006-4473-86DB-59BEB2D87CA5}"/>
    <dgm:cxn modelId="{B9DA3168-FEC8-4891-90CE-1F232FF73F24}" type="presOf" srcId="{8BFEF4A1-F10A-4C99-9E08-989D18CB1799}" destId="{0E74EFCC-E493-47D5-8518-5DE4C7025A01}" srcOrd="0" destOrd="0" presId="urn:microsoft.com/office/officeart/2016/7/layout/RepeatingBendingProcessNew"/>
    <dgm:cxn modelId="{A35D7B69-4664-4276-AF0D-07812BACC6DA}" type="presOf" srcId="{C64D5CB2-4AD5-774C-B1D6-971B32BDB768}" destId="{32C650C3-838D-40B9-82D2-A96908DA6859}" srcOrd="0" destOrd="0" presId="urn:microsoft.com/office/officeart/2016/7/layout/RepeatingBendingProcessNew"/>
    <dgm:cxn modelId="{27E3A549-828C-45D4-A29B-41CABB692BB5}" type="presOf" srcId="{1F512AFC-A3B6-9044-BBD3-685053E13A7D}" destId="{E2EEC8C4-8C37-4A3B-82F3-AB753F280CB3}" srcOrd="0" destOrd="0" presId="urn:microsoft.com/office/officeart/2016/7/layout/RepeatingBendingProcessNew"/>
    <dgm:cxn modelId="{49C24F54-E267-4BE0-B773-4A42D70B382B}" type="presOf" srcId="{39202552-0006-4473-86DB-59BEB2D87CA5}" destId="{EB7CDD81-CB2E-4E87-B4A8-9372981E9889}" srcOrd="1" destOrd="0" presId="urn:microsoft.com/office/officeart/2016/7/layout/RepeatingBendingProcessNew"/>
    <dgm:cxn modelId="{0C81C07A-25D1-D741-B2F3-1416CCBAA1AE}" srcId="{570A4C5C-34DB-904D-BDEB-CB4185916A0B}" destId="{C64D5CB2-4AD5-774C-B1D6-971B32BDB768}" srcOrd="3" destOrd="0" parTransId="{21A288CB-838F-FE44-920D-6B92FEF3F88C}" sibTransId="{3967AA6F-928A-D34B-951C-2EE7416A7623}"/>
    <dgm:cxn modelId="{C7BECAA0-22C3-4048-9B28-5F16E32E7C93}" type="presOf" srcId="{488EF7FD-8B85-B94C-9F10-305093F69C68}" destId="{2510F8DC-3DE3-46A8-B2CE-40EA7968EFB6}" srcOrd="0" destOrd="0" presId="urn:microsoft.com/office/officeart/2016/7/layout/RepeatingBendingProcessNew"/>
    <dgm:cxn modelId="{7C09A5A8-4235-47D0-9E6D-F5C13B2F16AC}" type="presOf" srcId="{35183EFD-0950-9447-A10C-BE28B8CE1F9C}" destId="{2ED3B3ED-9E6C-4D40-ACB8-7FB965CE2844}" srcOrd="1" destOrd="0" presId="urn:microsoft.com/office/officeart/2016/7/layout/RepeatingBendingProcessNew"/>
    <dgm:cxn modelId="{C950B6B8-1CDF-4520-9B72-AD7522CFB26F}" type="presOf" srcId="{570A4C5C-34DB-904D-BDEB-CB4185916A0B}" destId="{94FAE1F6-CB76-4FD6-A41E-B2935B0785DF}" srcOrd="0" destOrd="0" presId="urn:microsoft.com/office/officeart/2016/7/layout/RepeatingBendingProcessNew"/>
    <dgm:cxn modelId="{2772E6CA-7493-458E-8BAB-809098F4AECC}" type="presOf" srcId="{1F512AFC-A3B6-9044-BBD3-685053E13A7D}" destId="{BDEFBB6F-DD36-4488-AB18-7AE850C91541}" srcOrd="1" destOrd="0" presId="urn:microsoft.com/office/officeart/2016/7/layout/RepeatingBendingProcessNew"/>
    <dgm:cxn modelId="{7D1A45D0-3792-B143-AAF3-D095F5C3E626}" srcId="{570A4C5C-34DB-904D-BDEB-CB4185916A0B}" destId="{488EF7FD-8B85-B94C-9F10-305093F69C68}" srcOrd="1" destOrd="0" parTransId="{4429329C-28A3-8F4D-A101-DAC4F51BA4A2}" sibTransId="{97542465-0C07-6344-B852-39BFA427470D}"/>
    <dgm:cxn modelId="{A2AF48E2-29CF-4B97-A54F-5B77DB82E834}" type="presOf" srcId="{35183EFD-0950-9447-A10C-BE28B8CE1F9C}" destId="{0B862305-4298-49B3-8D8B-CA64196B3628}" srcOrd="0" destOrd="0" presId="urn:microsoft.com/office/officeart/2016/7/layout/RepeatingBendingProcessNew"/>
    <dgm:cxn modelId="{A76D89E8-929B-C545-A4D8-54C51B64AD94}" srcId="{570A4C5C-34DB-904D-BDEB-CB4185916A0B}" destId="{DC2FC095-80EA-F344-A1C0-3638A9B3A3FC}" srcOrd="0" destOrd="0" parTransId="{E0E78C77-BFFB-8640-B8DD-E7F006588C0D}" sibTransId="{35183EFD-0950-9447-A10C-BE28B8CE1F9C}"/>
    <dgm:cxn modelId="{830F38E9-1C4B-4444-8F26-5D56A9DAA85B}" type="presOf" srcId="{97542465-0C07-6344-B852-39BFA427470D}" destId="{518256B4-0A90-46CF-9614-A70C672564FE}" srcOrd="0" destOrd="0" presId="urn:microsoft.com/office/officeart/2016/7/layout/RepeatingBendingProcessNew"/>
    <dgm:cxn modelId="{096242F5-9590-47E2-92B7-52629B23D08B}" type="presOf" srcId="{97542465-0C07-6344-B852-39BFA427470D}" destId="{652CC3F0-10F1-4C2D-88FE-D0A62904964A}" srcOrd="1" destOrd="0" presId="urn:microsoft.com/office/officeart/2016/7/layout/RepeatingBendingProcessNew"/>
    <dgm:cxn modelId="{D9FEE2FA-D97F-954A-9A9B-ECF666819A80}" srcId="{570A4C5C-34DB-904D-BDEB-CB4185916A0B}" destId="{5E586004-6F68-0B49-B6DC-BFE8DE965977}" srcOrd="5" destOrd="0" parTransId="{F185EB72-39A0-F94E-A09C-065470972B68}" sibTransId="{AA99944B-A217-4A47-ADAB-C6935B06B8F8}"/>
    <dgm:cxn modelId="{38A40B70-0F92-47FA-ABC2-473302A862D1}" type="presParOf" srcId="{94FAE1F6-CB76-4FD6-A41E-B2935B0785DF}" destId="{D5C77518-F2AA-4688-AD24-400B36F1DC6B}" srcOrd="0" destOrd="0" presId="urn:microsoft.com/office/officeart/2016/7/layout/RepeatingBendingProcessNew"/>
    <dgm:cxn modelId="{2CC60CFA-D20B-4B5F-A841-E9362316B755}" type="presParOf" srcId="{94FAE1F6-CB76-4FD6-A41E-B2935B0785DF}" destId="{0B862305-4298-49B3-8D8B-CA64196B3628}" srcOrd="1" destOrd="0" presId="urn:microsoft.com/office/officeart/2016/7/layout/RepeatingBendingProcessNew"/>
    <dgm:cxn modelId="{A14BF684-302D-4989-89FC-D17E5540B665}" type="presParOf" srcId="{0B862305-4298-49B3-8D8B-CA64196B3628}" destId="{2ED3B3ED-9E6C-4D40-ACB8-7FB965CE2844}" srcOrd="0" destOrd="0" presId="urn:microsoft.com/office/officeart/2016/7/layout/RepeatingBendingProcessNew"/>
    <dgm:cxn modelId="{75105CB0-5F47-474F-AC76-07E511B422F7}" type="presParOf" srcId="{94FAE1F6-CB76-4FD6-A41E-B2935B0785DF}" destId="{2510F8DC-3DE3-46A8-B2CE-40EA7968EFB6}" srcOrd="2" destOrd="0" presId="urn:microsoft.com/office/officeart/2016/7/layout/RepeatingBendingProcessNew"/>
    <dgm:cxn modelId="{3E2CDA51-3909-441A-AD9D-670F3ABEA779}" type="presParOf" srcId="{94FAE1F6-CB76-4FD6-A41E-B2935B0785DF}" destId="{518256B4-0A90-46CF-9614-A70C672564FE}" srcOrd="3" destOrd="0" presId="urn:microsoft.com/office/officeart/2016/7/layout/RepeatingBendingProcessNew"/>
    <dgm:cxn modelId="{32FDA213-6731-4147-9634-712661758277}" type="presParOf" srcId="{518256B4-0A90-46CF-9614-A70C672564FE}" destId="{652CC3F0-10F1-4C2D-88FE-D0A62904964A}" srcOrd="0" destOrd="0" presId="urn:microsoft.com/office/officeart/2016/7/layout/RepeatingBendingProcessNew"/>
    <dgm:cxn modelId="{7590309D-8703-434B-B994-152590D26A5A}" type="presParOf" srcId="{94FAE1F6-CB76-4FD6-A41E-B2935B0785DF}" destId="{0E74EFCC-E493-47D5-8518-5DE4C7025A01}" srcOrd="4" destOrd="0" presId="urn:microsoft.com/office/officeart/2016/7/layout/RepeatingBendingProcessNew"/>
    <dgm:cxn modelId="{A14764D2-E772-47E6-A9B3-95B68D384818}" type="presParOf" srcId="{94FAE1F6-CB76-4FD6-A41E-B2935B0785DF}" destId="{F5F1C35E-EB5A-4A9F-BF82-1C12573BE686}" srcOrd="5" destOrd="0" presId="urn:microsoft.com/office/officeart/2016/7/layout/RepeatingBendingProcessNew"/>
    <dgm:cxn modelId="{921F7140-18E7-4885-B182-202338746F87}" type="presParOf" srcId="{F5F1C35E-EB5A-4A9F-BF82-1C12573BE686}" destId="{EB7CDD81-CB2E-4E87-B4A8-9372981E9889}" srcOrd="0" destOrd="0" presId="urn:microsoft.com/office/officeart/2016/7/layout/RepeatingBendingProcessNew"/>
    <dgm:cxn modelId="{04569BD4-14AB-43BE-A16B-E2E5F8135849}" type="presParOf" srcId="{94FAE1F6-CB76-4FD6-A41E-B2935B0785DF}" destId="{32C650C3-838D-40B9-82D2-A96908DA6859}" srcOrd="6" destOrd="0" presId="urn:microsoft.com/office/officeart/2016/7/layout/RepeatingBendingProcessNew"/>
    <dgm:cxn modelId="{41B3AC53-5A07-48F4-9D2E-FE84FF23E2D6}" type="presParOf" srcId="{94FAE1F6-CB76-4FD6-A41E-B2935B0785DF}" destId="{47B09572-C861-4CE0-834C-4A7260AA8EBF}" srcOrd="7" destOrd="0" presId="urn:microsoft.com/office/officeart/2016/7/layout/RepeatingBendingProcessNew"/>
    <dgm:cxn modelId="{B6E0304B-16B4-4CD5-A40A-16DD6445B45D}" type="presParOf" srcId="{47B09572-C861-4CE0-834C-4A7260AA8EBF}" destId="{CD102B00-6867-42C2-A77F-29B75916A4E3}" srcOrd="0" destOrd="0" presId="urn:microsoft.com/office/officeart/2016/7/layout/RepeatingBendingProcessNew"/>
    <dgm:cxn modelId="{A2B6AD2C-325E-4D21-AB4C-B37BF842FD49}" type="presParOf" srcId="{94FAE1F6-CB76-4FD6-A41E-B2935B0785DF}" destId="{90647D80-4CD0-424C-A649-FC333567A03F}" srcOrd="8" destOrd="0" presId="urn:microsoft.com/office/officeart/2016/7/layout/RepeatingBendingProcessNew"/>
    <dgm:cxn modelId="{778FBF1C-C661-4A41-9C64-286496F7FA28}" type="presParOf" srcId="{94FAE1F6-CB76-4FD6-A41E-B2935B0785DF}" destId="{E2EEC8C4-8C37-4A3B-82F3-AB753F280CB3}" srcOrd="9" destOrd="0" presId="urn:microsoft.com/office/officeart/2016/7/layout/RepeatingBendingProcessNew"/>
    <dgm:cxn modelId="{D18EACFB-F9F4-40F9-9F8E-37CE00CC53F6}" type="presParOf" srcId="{E2EEC8C4-8C37-4A3B-82F3-AB753F280CB3}" destId="{BDEFBB6F-DD36-4488-AB18-7AE850C91541}" srcOrd="0" destOrd="0" presId="urn:microsoft.com/office/officeart/2016/7/layout/RepeatingBendingProcessNew"/>
    <dgm:cxn modelId="{8E56A481-B78F-4AD9-923C-E534B3EAD602}" type="presParOf" srcId="{94FAE1F6-CB76-4FD6-A41E-B2935B0785DF}" destId="{9A67EA80-2F1E-45C6-B203-22B0D8D2DF8F}" srcOrd="10" destOrd="0" presId="urn:microsoft.com/office/officeart/2016/7/layout/RepeatingBendingProcessNew"/>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E9200B3-F0B1-4416-B892-7ED672DBC52E}"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77DFB82D-7378-4E5F-AA39-204A58C4FC3A}">
      <dgm:prSet custT="1"/>
      <dgm:spPr>
        <a:solidFill>
          <a:schemeClr val="accent2"/>
        </a:solidFill>
      </dgm:spPr>
      <dgm:t>
        <a:bodyPr/>
        <a:lstStyle/>
        <a:p>
          <a:pPr>
            <a:lnSpc>
              <a:spcPct val="100000"/>
            </a:lnSpc>
          </a:pPr>
          <a:r>
            <a:rPr lang="en-US" sz="2000" dirty="0"/>
            <a:t>COST-BENEFIT ANALYSIS</a:t>
          </a:r>
        </a:p>
      </dgm:t>
    </dgm:pt>
    <dgm:pt modelId="{BBC64CC0-4357-4C2B-9703-DF206AA78C99}" type="parTrans" cxnId="{C145D6FD-90AC-4938-B4D5-054E9C9004A3}">
      <dgm:prSet/>
      <dgm:spPr/>
      <dgm:t>
        <a:bodyPr/>
        <a:lstStyle/>
        <a:p>
          <a:endParaRPr lang="en-US" sz="2000"/>
        </a:p>
      </dgm:t>
    </dgm:pt>
    <dgm:pt modelId="{5C61F74F-D634-4933-B239-313DF79FD42F}" type="sibTrans" cxnId="{C145D6FD-90AC-4938-B4D5-054E9C9004A3}">
      <dgm:prSet/>
      <dgm:spPr/>
      <dgm:t>
        <a:bodyPr/>
        <a:lstStyle/>
        <a:p>
          <a:endParaRPr lang="en-US" sz="2000"/>
        </a:p>
      </dgm:t>
    </dgm:pt>
    <dgm:pt modelId="{88E71788-8242-4F34-8BA0-224392C2F654}">
      <dgm:prSet custT="1"/>
      <dgm:spPr/>
      <dgm:t>
        <a:bodyPr/>
        <a:lstStyle/>
        <a:p>
          <a:pPr>
            <a:lnSpc>
              <a:spcPct val="100000"/>
            </a:lnSpc>
          </a:pPr>
          <a:r>
            <a:rPr lang="en-US" sz="2000"/>
            <a:t>COGNITIVE RESTRUCTURING</a:t>
          </a:r>
        </a:p>
      </dgm:t>
    </dgm:pt>
    <dgm:pt modelId="{B3DA357B-4F9F-4E05-8D23-5878FD997114}" type="parTrans" cxnId="{95C5C65A-5D80-47F7-9207-53E0072E3599}">
      <dgm:prSet/>
      <dgm:spPr/>
      <dgm:t>
        <a:bodyPr/>
        <a:lstStyle/>
        <a:p>
          <a:endParaRPr lang="en-US" sz="2000"/>
        </a:p>
      </dgm:t>
    </dgm:pt>
    <dgm:pt modelId="{33DD1C1D-C578-4125-A096-92CDFADE67ED}" type="sibTrans" cxnId="{95C5C65A-5D80-47F7-9207-53E0072E3599}">
      <dgm:prSet/>
      <dgm:spPr/>
      <dgm:t>
        <a:bodyPr/>
        <a:lstStyle/>
        <a:p>
          <a:endParaRPr lang="en-US" sz="2000"/>
        </a:p>
      </dgm:t>
    </dgm:pt>
    <dgm:pt modelId="{AACF2CC0-CA75-4378-99E0-7C2F809CFB72}">
      <dgm:prSet custT="1"/>
      <dgm:spPr/>
      <dgm:t>
        <a:bodyPr/>
        <a:lstStyle/>
        <a:p>
          <a:pPr>
            <a:lnSpc>
              <a:spcPct val="100000"/>
            </a:lnSpc>
          </a:pPr>
          <a:r>
            <a:rPr lang="en-US" sz="2000"/>
            <a:t>SOCIAL SKILLS</a:t>
          </a:r>
        </a:p>
      </dgm:t>
    </dgm:pt>
    <dgm:pt modelId="{080E856C-EC5D-4B5C-AA55-57ABDA2D0B1F}" type="parTrans" cxnId="{5524CDF4-9BA5-46C1-B9AC-7F5F7178BE21}">
      <dgm:prSet/>
      <dgm:spPr/>
      <dgm:t>
        <a:bodyPr/>
        <a:lstStyle/>
        <a:p>
          <a:endParaRPr lang="en-US" sz="2000"/>
        </a:p>
      </dgm:t>
    </dgm:pt>
    <dgm:pt modelId="{48BE95B4-3503-422E-AFA0-5FEF3423BEC8}" type="sibTrans" cxnId="{5524CDF4-9BA5-46C1-B9AC-7F5F7178BE21}">
      <dgm:prSet/>
      <dgm:spPr/>
      <dgm:t>
        <a:bodyPr/>
        <a:lstStyle/>
        <a:p>
          <a:endParaRPr lang="en-US" sz="2000"/>
        </a:p>
      </dgm:t>
    </dgm:pt>
    <dgm:pt modelId="{06736AED-56A8-4207-A0D2-99623528F87E}">
      <dgm:prSet custT="1"/>
      <dgm:spPr/>
      <dgm:t>
        <a:bodyPr/>
        <a:lstStyle/>
        <a:p>
          <a:pPr>
            <a:lnSpc>
              <a:spcPct val="100000"/>
            </a:lnSpc>
          </a:pPr>
          <a:r>
            <a:rPr lang="en-US" sz="2000"/>
            <a:t>PROBLEM SOLVING</a:t>
          </a:r>
        </a:p>
      </dgm:t>
    </dgm:pt>
    <dgm:pt modelId="{D718ADD1-EEFE-48ED-8B0B-89EA3A56437F}" type="parTrans" cxnId="{B3FE9E33-FBF6-4ABC-8249-393F81BAC5F5}">
      <dgm:prSet/>
      <dgm:spPr/>
      <dgm:t>
        <a:bodyPr/>
        <a:lstStyle/>
        <a:p>
          <a:endParaRPr lang="en-US" sz="2000"/>
        </a:p>
      </dgm:t>
    </dgm:pt>
    <dgm:pt modelId="{E9AA2A51-FA62-4BD2-ADEE-74A59F79806A}" type="sibTrans" cxnId="{B3FE9E33-FBF6-4ABC-8249-393F81BAC5F5}">
      <dgm:prSet/>
      <dgm:spPr/>
      <dgm:t>
        <a:bodyPr/>
        <a:lstStyle/>
        <a:p>
          <a:endParaRPr lang="en-US" sz="2000"/>
        </a:p>
      </dgm:t>
    </dgm:pt>
    <dgm:pt modelId="{E4934CA6-A11A-514C-A005-BEED95ABACF0}">
      <dgm:prSet custT="1"/>
      <dgm:spPr/>
      <dgm:t>
        <a:bodyPr/>
        <a:lstStyle/>
        <a:p>
          <a:pPr>
            <a:lnSpc>
              <a:spcPct val="100000"/>
            </a:lnSpc>
          </a:pPr>
          <a:r>
            <a:rPr lang="en-US" sz="2000"/>
            <a:t>MOTIVATIONAL INTERVIEWING</a:t>
          </a:r>
        </a:p>
      </dgm:t>
    </dgm:pt>
    <dgm:pt modelId="{3CE61151-8FDB-744B-B60E-868332DF8790}" type="parTrans" cxnId="{CCABCB3F-85A1-2D47-A511-B27F1586AD06}">
      <dgm:prSet/>
      <dgm:spPr/>
      <dgm:t>
        <a:bodyPr/>
        <a:lstStyle/>
        <a:p>
          <a:endParaRPr lang="en-US" sz="2000"/>
        </a:p>
      </dgm:t>
    </dgm:pt>
    <dgm:pt modelId="{B1C310E0-EEE4-B343-B8C8-60194B8DCB6B}" type="sibTrans" cxnId="{CCABCB3F-85A1-2D47-A511-B27F1586AD06}">
      <dgm:prSet/>
      <dgm:spPr/>
      <dgm:t>
        <a:bodyPr/>
        <a:lstStyle/>
        <a:p>
          <a:endParaRPr lang="en-US" sz="2000"/>
        </a:p>
      </dgm:t>
    </dgm:pt>
    <dgm:pt modelId="{F181ACC1-32B9-42FE-90E9-6D8BF8660573}" type="pres">
      <dgm:prSet presAssocID="{6E9200B3-F0B1-4416-B892-7ED672DBC52E}" presName="root" presStyleCnt="0">
        <dgm:presLayoutVars>
          <dgm:dir/>
          <dgm:resizeHandles val="exact"/>
        </dgm:presLayoutVars>
      </dgm:prSet>
      <dgm:spPr/>
    </dgm:pt>
    <dgm:pt modelId="{4E82DCE8-1DF5-4AEA-905F-3152BC8486F3}" type="pres">
      <dgm:prSet presAssocID="{77DFB82D-7378-4E5F-AA39-204A58C4FC3A}" presName="compNode" presStyleCnt="0"/>
      <dgm:spPr/>
    </dgm:pt>
    <dgm:pt modelId="{1E8B5680-E630-4F4B-BE2B-7C5308785251}" type="pres">
      <dgm:prSet presAssocID="{77DFB82D-7378-4E5F-AA39-204A58C4FC3A}" presName="bgRect" presStyleLbl="bgShp" presStyleIdx="0" presStyleCnt="5"/>
      <dgm:spPr>
        <a:solidFill>
          <a:schemeClr val="accent2"/>
        </a:solidFill>
      </dgm:spPr>
    </dgm:pt>
    <dgm:pt modelId="{7BD7DB3A-2011-4ABC-AD75-972F7B1AEE0A}" type="pres">
      <dgm:prSet presAssocID="{77DFB82D-7378-4E5F-AA39-204A58C4FC3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8371B9C3-0C17-4B7E-B78F-0A6EDE4AF54B}" type="pres">
      <dgm:prSet presAssocID="{77DFB82D-7378-4E5F-AA39-204A58C4FC3A}" presName="spaceRect" presStyleCnt="0"/>
      <dgm:spPr/>
    </dgm:pt>
    <dgm:pt modelId="{204D6D63-0B6A-4E0F-9F80-7994E09D7336}" type="pres">
      <dgm:prSet presAssocID="{77DFB82D-7378-4E5F-AA39-204A58C4FC3A}" presName="parTx" presStyleLbl="revTx" presStyleIdx="0" presStyleCnt="5">
        <dgm:presLayoutVars>
          <dgm:chMax val="0"/>
          <dgm:chPref val="0"/>
        </dgm:presLayoutVars>
      </dgm:prSet>
      <dgm:spPr/>
    </dgm:pt>
    <dgm:pt modelId="{C5E61BD4-D3B4-4960-AFDA-C6C4EE78E2C4}" type="pres">
      <dgm:prSet presAssocID="{5C61F74F-D634-4933-B239-313DF79FD42F}" presName="sibTrans" presStyleCnt="0"/>
      <dgm:spPr/>
    </dgm:pt>
    <dgm:pt modelId="{E00A6C6D-0756-4CA9-BAD2-8EF5F17A86C7}" type="pres">
      <dgm:prSet presAssocID="{88E71788-8242-4F34-8BA0-224392C2F654}" presName="compNode" presStyleCnt="0"/>
      <dgm:spPr/>
    </dgm:pt>
    <dgm:pt modelId="{12527265-C569-45D9-AF40-4A51D9D20603}" type="pres">
      <dgm:prSet presAssocID="{88E71788-8242-4F34-8BA0-224392C2F654}" presName="bgRect" presStyleLbl="bgShp" presStyleIdx="1" presStyleCnt="5"/>
      <dgm:spPr>
        <a:solidFill>
          <a:schemeClr val="bg2">
            <a:lumMod val="75000"/>
          </a:schemeClr>
        </a:solidFill>
      </dgm:spPr>
    </dgm:pt>
    <dgm:pt modelId="{D516EB94-9A72-4EC3-93F8-BE002A693DC2}" type="pres">
      <dgm:prSet presAssocID="{88E71788-8242-4F34-8BA0-224392C2F65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D92774E4-0F08-46CD-9E45-16C02402E638}" type="pres">
      <dgm:prSet presAssocID="{88E71788-8242-4F34-8BA0-224392C2F654}" presName="spaceRect" presStyleCnt="0"/>
      <dgm:spPr/>
    </dgm:pt>
    <dgm:pt modelId="{9ABD9F88-8F48-44C4-9375-71B4271DEF31}" type="pres">
      <dgm:prSet presAssocID="{88E71788-8242-4F34-8BA0-224392C2F654}" presName="parTx" presStyleLbl="revTx" presStyleIdx="1" presStyleCnt="5">
        <dgm:presLayoutVars>
          <dgm:chMax val="0"/>
          <dgm:chPref val="0"/>
        </dgm:presLayoutVars>
      </dgm:prSet>
      <dgm:spPr/>
    </dgm:pt>
    <dgm:pt modelId="{51A65374-5040-4459-B693-6A3C2B4491FB}" type="pres">
      <dgm:prSet presAssocID="{33DD1C1D-C578-4125-A096-92CDFADE67ED}" presName="sibTrans" presStyleCnt="0"/>
      <dgm:spPr/>
    </dgm:pt>
    <dgm:pt modelId="{14AD4FF8-EDEE-4B18-9D44-03C417A7A550}" type="pres">
      <dgm:prSet presAssocID="{AACF2CC0-CA75-4378-99E0-7C2F809CFB72}" presName="compNode" presStyleCnt="0"/>
      <dgm:spPr/>
    </dgm:pt>
    <dgm:pt modelId="{C542340D-2953-449C-A314-8E0E33F86F96}" type="pres">
      <dgm:prSet presAssocID="{AACF2CC0-CA75-4378-99E0-7C2F809CFB72}" presName="bgRect" presStyleLbl="bgShp" presStyleIdx="2" presStyleCnt="5"/>
      <dgm:spPr>
        <a:solidFill>
          <a:srgbClr val="002060"/>
        </a:solidFill>
      </dgm:spPr>
    </dgm:pt>
    <dgm:pt modelId="{02EAB896-856B-4167-B1A8-E298B179A858}" type="pres">
      <dgm:prSet presAssocID="{AACF2CC0-CA75-4378-99E0-7C2F809CFB7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EC16B8CE-3952-41E1-9A55-119A9D934317}" type="pres">
      <dgm:prSet presAssocID="{AACF2CC0-CA75-4378-99E0-7C2F809CFB72}" presName="spaceRect" presStyleCnt="0"/>
      <dgm:spPr/>
    </dgm:pt>
    <dgm:pt modelId="{57D45789-AF95-464F-BD91-2B71504E054E}" type="pres">
      <dgm:prSet presAssocID="{AACF2CC0-CA75-4378-99E0-7C2F809CFB72}" presName="parTx" presStyleLbl="revTx" presStyleIdx="2" presStyleCnt="5">
        <dgm:presLayoutVars>
          <dgm:chMax val="0"/>
          <dgm:chPref val="0"/>
        </dgm:presLayoutVars>
      </dgm:prSet>
      <dgm:spPr/>
    </dgm:pt>
    <dgm:pt modelId="{BC8779FD-0294-4328-AB7F-B4B150B62AB8}" type="pres">
      <dgm:prSet presAssocID="{48BE95B4-3503-422E-AFA0-5FEF3423BEC8}" presName="sibTrans" presStyleCnt="0"/>
      <dgm:spPr/>
    </dgm:pt>
    <dgm:pt modelId="{88713A74-D6BD-4BCD-A4D3-88DEAE595A49}" type="pres">
      <dgm:prSet presAssocID="{06736AED-56A8-4207-A0D2-99623528F87E}" presName="compNode" presStyleCnt="0"/>
      <dgm:spPr/>
    </dgm:pt>
    <dgm:pt modelId="{6D14CA0E-2026-4FDB-8C92-711D48C31283}" type="pres">
      <dgm:prSet presAssocID="{06736AED-56A8-4207-A0D2-99623528F87E}" presName="bgRect" presStyleLbl="bgShp" presStyleIdx="3" presStyleCnt="5"/>
      <dgm:spPr>
        <a:solidFill>
          <a:schemeClr val="accent3">
            <a:lumMod val="75000"/>
          </a:schemeClr>
        </a:solidFill>
      </dgm:spPr>
    </dgm:pt>
    <dgm:pt modelId="{8B7B0B99-5EF7-4D03-99B0-356E3CE8B9F0}" type="pres">
      <dgm:prSet presAssocID="{06736AED-56A8-4207-A0D2-99623528F87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75463D93-2D49-4B95-BA9D-B0E0EB401E39}" type="pres">
      <dgm:prSet presAssocID="{06736AED-56A8-4207-A0D2-99623528F87E}" presName="spaceRect" presStyleCnt="0"/>
      <dgm:spPr/>
    </dgm:pt>
    <dgm:pt modelId="{A17BB40D-B390-4282-9989-3D0950CF4F44}" type="pres">
      <dgm:prSet presAssocID="{06736AED-56A8-4207-A0D2-99623528F87E}" presName="parTx" presStyleLbl="revTx" presStyleIdx="3" presStyleCnt="5">
        <dgm:presLayoutVars>
          <dgm:chMax val="0"/>
          <dgm:chPref val="0"/>
        </dgm:presLayoutVars>
      </dgm:prSet>
      <dgm:spPr/>
    </dgm:pt>
    <dgm:pt modelId="{40B471ED-6BC0-7749-82C0-93D2044879B0}" type="pres">
      <dgm:prSet presAssocID="{E9AA2A51-FA62-4BD2-ADEE-74A59F79806A}" presName="sibTrans" presStyleCnt="0"/>
      <dgm:spPr/>
    </dgm:pt>
    <dgm:pt modelId="{A2C990B0-FD2C-734B-9E51-CEB3E51A736B}" type="pres">
      <dgm:prSet presAssocID="{E4934CA6-A11A-514C-A005-BEED95ABACF0}" presName="compNode" presStyleCnt="0"/>
      <dgm:spPr/>
    </dgm:pt>
    <dgm:pt modelId="{B5D4AFCF-D422-6843-854F-6D2AA5DF21E8}" type="pres">
      <dgm:prSet presAssocID="{E4934CA6-A11A-514C-A005-BEED95ABACF0}" presName="bgRect" presStyleLbl="bgShp" presStyleIdx="4" presStyleCnt="5"/>
      <dgm:spPr/>
    </dgm:pt>
    <dgm:pt modelId="{7A2EFBCA-C7FF-0A44-AC0F-3A58CFB4528C}" type="pres">
      <dgm:prSet presAssocID="{E4934CA6-A11A-514C-A005-BEED95ABACF0}"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icrophone with solid fill"/>
        </a:ext>
      </dgm:extLst>
    </dgm:pt>
    <dgm:pt modelId="{DAF2360B-29D3-3B45-8365-BB9819170963}" type="pres">
      <dgm:prSet presAssocID="{E4934CA6-A11A-514C-A005-BEED95ABACF0}" presName="spaceRect" presStyleCnt="0"/>
      <dgm:spPr/>
    </dgm:pt>
    <dgm:pt modelId="{261E1235-B5FB-C04B-A517-3A4B093EBB19}" type="pres">
      <dgm:prSet presAssocID="{E4934CA6-A11A-514C-A005-BEED95ABACF0}" presName="parTx" presStyleLbl="revTx" presStyleIdx="4" presStyleCnt="5">
        <dgm:presLayoutVars>
          <dgm:chMax val="0"/>
          <dgm:chPref val="0"/>
        </dgm:presLayoutVars>
      </dgm:prSet>
      <dgm:spPr/>
    </dgm:pt>
  </dgm:ptLst>
  <dgm:cxnLst>
    <dgm:cxn modelId="{B3FE9E33-FBF6-4ABC-8249-393F81BAC5F5}" srcId="{6E9200B3-F0B1-4416-B892-7ED672DBC52E}" destId="{06736AED-56A8-4207-A0D2-99623528F87E}" srcOrd="3" destOrd="0" parTransId="{D718ADD1-EEFE-48ED-8B0B-89EA3A56437F}" sibTransId="{E9AA2A51-FA62-4BD2-ADEE-74A59F79806A}"/>
    <dgm:cxn modelId="{CCABCB3F-85A1-2D47-A511-B27F1586AD06}" srcId="{6E9200B3-F0B1-4416-B892-7ED672DBC52E}" destId="{E4934CA6-A11A-514C-A005-BEED95ABACF0}" srcOrd="4" destOrd="0" parTransId="{3CE61151-8FDB-744B-B60E-868332DF8790}" sibTransId="{B1C310E0-EEE4-B343-B8C8-60194B8DCB6B}"/>
    <dgm:cxn modelId="{95C5C65A-5D80-47F7-9207-53E0072E3599}" srcId="{6E9200B3-F0B1-4416-B892-7ED672DBC52E}" destId="{88E71788-8242-4F34-8BA0-224392C2F654}" srcOrd="1" destOrd="0" parTransId="{B3DA357B-4F9F-4E05-8D23-5878FD997114}" sibTransId="{33DD1C1D-C578-4125-A096-92CDFADE67ED}"/>
    <dgm:cxn modelId="{8BF09C92-500D-432F-B5F6-FACCF6185EFB}" type="presOf" srcId="{AACF2CC0-CA75-4378-99E0-7C2F809CFB72}" destId="{57D45789-AF95-464F-BD91-2B71504E054E}" srcOrd="0" destOrd="0" presId="urn:microsoft.com/office/officeart/2018/2/layout/IconVerticalSolidList"/>
    <dgm:cxn modelId="{E12C6D99-D1BC-4D0C-80F9-F0CE26DE1A02}" type="presOf" srcId="{77DFB82D-7378-4E5F-AA39-204A58C4FC3A}" destId="{204D6D63-0B6A-4E0F-9F80-7994E09D7336}" srcOrd="0" destOrd="0" presId="urn:microsoft.com/office/officeart/2018/2/layout/IconVerticalSolidList"/>
    <dgm:cxn modelId="{6011F19F-5D8F-4CD4-A502-D0434EE742EF}" type="presOf" srcId="{88E71788-8242-4F34-8BA0-224392C2F654}" destId="{9ABD9F88-8F48-44C4-9375-71B4271DEF31}" srcOrd="0" destOrd="0" presId="urn:microsoft.com/office/officeart/2018/2/layout/IconVerticalSolidList"/>
    <dgm:cxn modelId="{C393A1B0-1233-4380-A0AE-B4A671D9EE45}" type="presOf" srcId="{6E9200B3-F0B1-4416-B892-7ED672DBC52E}" destId="{F181ACC1-32B9-42FE-90E9-6D8BF8660573}" srcOrd="0" destOrd="0" presId="urn:microsoft.com/office/officeart/2018/2/layout/IconVerticalSolidList"/>
    <dgm:cxn modelId="{5524CDF4-9BA5-46C1-B9AC-7F5F7178BE21}" srcId="{6E9200B3-F0B1-4416-B892-7ED672DBC52E}" destId="{AACF2CC0-CA75-4378-99E0-7C2F809CFB72}" srcOrd="2" destOrd="0" parTransId="{080E856C-EC5D-4B5C-AA55-57ABDA2D0B1F}" sibTransId="{48BE95B4-3503-422E-AFA0-5FEF3423BEC8}"/>
    <dgm:cxn modelId="{592A38F5-0BA9-4281-90B9-87BE812A5728}" type="presOf" srcId="{06736AED-56A8-4207-A0D2-99623528F87E}" destId="{A17BB40D-B390-4282-9989-3D0950CF4F44}" srcOrd="0" destOrd="0" presId="urn:microsoft.com/office/officeart/2018/2/layout/IconVerticalSolidList"/>
    <dgm:cxn modelId="{5CC374F9-C177-4E48-9BFC-DEEF7CB94F53}" type="presOf" srcId="{E4934CA6-A11A-514C-A005-BEED95ABACF0}" destId="{261E1235-B5FB-C04B-A517-3A4B093EBB19}" srcOrd="0" destOrd="0" presId="urn:microsoft.com/office/officeart/2018/2/layout/IconVerticalSolidList"/>
    <dgm:cxn modelId="{C145D6FD-90AC-4938-B4D5-054E9C9004A3}" srcId="{6E9200B3-F0B1-4416-B892-7ED672DBC52E}" destId="{77DFB82D-7378-4E5F-AA39-204A58C4FC3A}" srcOrd="0" destOrd="0" parTransId="{BBC64CC0-4357-4C2B-9703-DF206AA78C99}" sibTransId="{5C61F74F-D634-4933-B239-313DF79FD42F}"/>
    <dgm:cxn modelId="{EC83A8AA-5539-4F57-971F-E8971BBB09DC}" type="presParOf" srcId="{F181ACC1-32B9-42FE-90E9-6D8BF8660573}" destId="{4E82DCE8-1DF5-4AEA-905F-3152BC8486F3}" srcOrd="0" destOrd="0" presId="urn:microsoft.com/office/officeart/2018/2/layout/IconVerticalSolidList"/>
    <dgm:cxn modelId="{EF69DE69-F324-4368-AC1F-58CE0862A361}" type="presParOf" srcId="{4E82DCE8-1DF5-4AEA-905F-3152BC8486F3}" destId="{1E8B5680-E630-4F4B-BE2B-7C5308785251}" srcOrd="0" destOrd="0" presId="urn:microsoft.com/office/officeart/2018/2/layout/IconVerticalSolidList"/>
    <dgm:cxn modelId="{2D7AE127-280A-491B-AB49-6909750A6CDA}" type="presParOf" srcId="{4E82DCE8-1DF5-4AEA-905F-3152BC8486F3}" destId="{7BD7DB3A-2011-4ABC-AD75-972F7B1AEE0A}" srcOrd="1" destOrd="0" presId="urn:microsoft.com/office/officeart/2018/2/layout/IconVerticalSolidList"/>
    <dgm:cxn modelId="{AD32D670-5C81-4FB4-A212-5657B6462219}" type="presParOf" srcId="{4E82DCE8-1DF5-4AEA-905F-3152BC8486F3}" destId="{8371B9C3-0C17-4B7E-B78F-0A6EDE4AF54B}" srcOrd="2" destOrd="0" presId="urn:microsoft.com/office/officeart/2018/2/layout/IconVerticalSolidList"/>
    <dgm:cxn modelId="{248290D9-7D02-4E1D-901B-558998A15A5E}" type="presParOf" srcId="{4E82DCE8-1DF5-4AEA-905F-3152BC8486F3}" destId="{204D6D63-0B6A-4E0F-9F80-7994E09D7336}" srcOrd="3" destOrd="0" presId="urn:microsoft.com/office/officeart/2018/2/layout/IconVerticalSolidList"/>
    <dgm:cxn modelId="{020AD4E5-B617-439D-9F80-A514FA033D8B}" type="presParOf" srcId="{F181ACC1-32B9-42FE-90E9-6D8BF8660573}" destId="{C5E61BD4-D3B4-4960-AFDA-C6C4EE78E2C4}" srcOrd="1" destOrd="0" presId="urn:microsoft.com/office/officeart/2018/2/layout/IconVerticalSolidList"/>
    <dgm:cxn modelId="{C2CDCCA1-87D8-47D5-8112-463336011815}" type="presParOf" srcId="{F181ACC1-32B9-42FE-90E9-6D8BF8660573}" destId="{E00A6C6D-0756-4CA9-BAD2-8EF5F17A86C7}" srcOrd="2" destOrd="0" presId="urn:microsoft.com/office/officeart/2018/2/layout/IconVerticalSolidList"/>
    <dgm:cxn modelId="{0B07AA32-164F-4F0F-A2D9-BF62FC19BE70}" type="presParOf" srcId="{E00A6C6D-0756-4CA9-BAD2-8EF5F17A86C7}" destId="{12527265-C569-45D9-AF40-4A51D9D20603}" srcOrd="0" destOrd="0" presId="urn:microsoft.com/office/officeart/2018/2/layout/IconVerticalSolidList"/>
    <dgm:cxn modelId="{0E0574F1-AF98-4C88-8FC5-ECF0B0F21DA8}" type="presParOf" srcId="{E00A6C6D-0756-4CA9-BAD2-8EF5F17A86C7}" destId="{D516EB94-9A72-4EC3-93F8-BE002A693DC2}" srcOrd="1" destOrd="0" presId="urn:microsoft.com/office/officeart/2018/2/layout/IconVerticalSolidList"/>
    <dgm:cxn modelId="{668FB50D-E8E0-49C1-B036-839E374E7214}" type="presParOf" srcId="{E00A6C6D-0756-4CA9-BAD2-8EF5F17A86C7}" destId="{D92774E4-0F08-46CD-9E45-16C02402E638}" srcOrd="2" destOrd="0" presId="urn:microsoft.com/office/officeart/2018/2/layout/IconVerticalSolidList"/>
    <dgm:cxn modelId="{149B3817-60EF-4FA3-9072-95546E7CFEC6}" type="presParOf" srcId="{E00A6C6D-0756-4CA9-BAD2-8EF5F17A86C7}" destId="{9ABD9F88-8F48-44C4-9375-71B4271DEF31}" srcOrd="3" destOrd="0" presId="urn:microsoft.com/office/officeart/2018/2/layout/IconVerticalSolidList"/>
    <dgm:cxn modelId="{86AD291C-2111-4C69-9AD2-C5CA2A559D6C}" type="presParOf" srcId="{F181ACC1-32B9-42FE-90E9-6D8BF8660573}" destId="{51A65374-5040-4459-B693-6A3C2B4491FB}" srcOrd="3" destOrd="0" presId="urn:microsoft.com/office/officeart/2018/2/layout/IconVerticalSolidList"/>
    <dgm:cxn modelId="{7E814F0C-22BD-43B2-98BF-9755BBB6CDCE}" type="presParOf" srcId="{F181ACC1-32B9-42FE-90E9-6D8BF8660573}" destId="{14AD4FF8-EDEE-4B18-9D44-03C417A7A550}" srcOrd="4" destOrd="0" presId="urn:microsoft.com/office/officeart/2018/2/layout/IconVerticalSolidList"/>
    <dgm:cxn modelId="{F131F834-6B49-4E05-A3C1-81732709B851}" type="presParOf" srcId="{14AD4FF8-EDEE-4B18-9D44-03C417A7A550}" destId="{C542340D-2953-449C-A314-8E0E33F86F96}" srcOrd="0" destOrd="0" presId="urn:microsoft.com/office/officeart/2018/2/layout/IconVerticalSolidList"/>
    <dgm:cxn modelId="{3707FABC-DF27-4FAD-947E-96C1C7B9237C}" type="presParOf" srcId="{14AD4FF8-EDEE-4B18-9D44-03C417A7A550}" destId="{02EAB896-856B-4167-B1A8-E298B179A858}" srcOrd="1" destOrd="0" presId="urn:microsoft.com/office/officeart/2018/2/layout/IconVerticalSolidList"/>
    <dgm:cxn modelId="{F461E3E4-4E6F-45C2-A6E3-0245C3228F54}" type="presParOf" srcId="{14AD4FF8-EDEE-4B18-9D44-03C417A7A550}" destId="{EC16B8CE-3952-41E1-9A55-119A9D934317}" srcOrd="2" destOrd="0" presId="urn:microsoft.com/office/officeart/2018/2/layout/IconVerticalSolidList"/>
    <dgm:cxn modelId="{84688AE4-9FFB-41CD-8C87-1F1AA483144D}" type="presParOf" srcId="{14AD4FF8-EDEE-4B18-9D44-03C417A7A550}" destId="{57D45789-AF95-464F-BD91-2B71504E054E}" srcOrd="3" destOrd="0" presId="urn:microsoft.com/office/officeart/2018/2/layout/IconVerticalSolidList"/>
    <dgm:cxn modelId="{46FD3886-E872-490C-BE14-8DA7634C63F7}" type="presParOf" srcId="{F181ACC1-32B9-42FE-90E9-6D8BF8660573}" destId="{BC8779FD-0294-4328-AB7F-B4B150B62AB8}" srcOrd="5" destOrd="0" presId="urn:microsoft.com/office/officeart/2018/2/layout/IconVerticalSolidList"/>
    <dgm:cxn modelId="{9A441946-94B7-4B18-ADFB-381B8497B851}" type="presParOf" srcId="{F181ACC1-32B9-42FE-90E9-6D8BF8660573}" destId="{88713A74-D6BD-4BCD-A4D3-88DEAE595A49}" srcOrd="6" destOrd="0" presId="urn:microsoft.com/office/officeart/2018/2/layout/IconVerticalSolidList"/>
    <dgm:cxn modelId="{11DEBE58-04A7-43FF-9CA5-649E59B766A7}" type="presParOf" srcId="{88713A74-D6BD-4BCD-A4D3-88DEAE595A49}" destId="{6D14CA0E-2026-4FDB-8C92-711D48C31283}" srcOrd="0" destOrd="0" presId="urn:microsoft.com/office/officeart/2018/2/layout/IconVerticalSolidList"/>
    <dgm:cxn modelId="{2ECDDE93-E9FE-4511-BB1A-4028B5FEC1ED}" type="presParOf" srcId="{88713A74-D6BD-4BCD-A4D3-88DEAE595A49}" destId="{8B7B0B99-5EF7-4D03-99B0-356E3CE8B9F0}" srcOrd="1" destOrd="0" presId="urn:microsoft.com/office/officeart/2018/2/layout/IconVerticalSolidList"/>
    <dgm:cxn modelId="{6ED377F3-CA3E-4BD6-8B93-08A930557658}" type="presParOf" srcId="{88713A74-D6BD-4BCD-A4D3-88DEAE595A49}" destId="{75463D93-2D49-4B95-BA9D-B0E0EB401E39}" srcOrd="2" destOrd="0" presId="urn:microsoft.com/office/officeart/2018/2/layout/IconVerticalSolidList"/>
    <dgm:cxn modelId="{4D24FE09-7A88-4B1D-A4C5-C8499E66C210}" type="presParOf" srcId="{88713A74-D6BD-4BCD-A4D3-88DEAE595A49}" destId="{A17BB40D-B390-4282-9989-3D0950CF4F44}" srcOrd="3" destOrd="0" presId="urn:microsoft.com/office/officeart/2018/2/layout/IconVerticalSolidList"/>
    <dgm:cxn modelId="{04DBA44E-6F8D-5342-90F1-9E7E6D0CE150}" type="presParOf" srcId="{F181ACC1-32B9-42FE-90E9-6D8BF8660573}" destId="{40B471ED-6BC0-7749-82C0-93D2044879B0}" srcOrd="7" destOrd="0" presId="urn:microsoft.com/office/officeart/2018/2/layout/IconVerticalSolidList"/>
    <dgm:cxn modelId="{CF435D1A-84F5-AE43-96A2-2C578AABF658}" type="presParOf" srcId="{F181ACC1-32B9-42FE-90E9-6D8BF8660573}" destId="{A2C990B0-FD2C-734B-9E51-CEB3E51A736B}" srcOrd="8" destOrd="0" presId="urn:microsoft.com/office/officeart/2018/2/layout/IconVerticalSolidList"/>
    <dgm:cxn modelId="{256090F2-F083-9B42-ABF6-F11A61116C05}" type="presParOf" srcId="{A2C990B0-FD2C-734B-9E51-CEB3E51A736B}" destId="{B5D4AFCF-D422-6843-854F-6D2AA5DF21E8}" srcOrd="0" destOrd="0" presId="urn:microsoft.com/office/officeart/2018/2/layout/IconVerticalSolidList"/>
    <dgm:cxn modelId="{6B2E9D72-016B-4947-9DB4-4F404BA52778}" type="presParOf" srcId="{A2C990B0-FD2C-734B-9E51-CEB3E51A736B}" destId="{7A2EFBCA-C7FF-0A44-AC0F-3A58CFB4528C}" srcOrd="1" destOrd="0" presId="urn:microsoft.com/office/officeart/2018/2/layout/IconVerticalSolidList"/>
    <dgm:cxn modelId="{E5AB7424-532E-9340-9B20-08A69B9EA93B}" type="presParOf" srcId="{A2C990B0-FD2C-734B-9E51-CEB3E51A736B}" destId="{DAF2360B-29D3-3B45-8365-BB9819170963}" srcOrd="2" destOrd="0" presId="urn:microsoft.com/office/officeart/2018/2/layout/IconVerticalSolidList"/>
    <dgm:cxn modelId="{77B8F9DB-0E1E-FA4E-BCBC-C035F0877E0D}" type="presParOf" srcId="{A2C990B0-FD2C-734B-9E51-CEB3E51A736B}" destId="{261E1235-B5FB-C04B-A517-3A4B093EBB1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35AC418-BB19-435E-9897-300AD3071A3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1513D1E-2890-43B7-95E1-3CB0E36B311F}">
      <dgm:prSet/>
      <dgm:spPr/>
      <dgm:t>
        <a:bodyPr/>
        <a:lstStyle/>
        <a:p>
          <a:pPr algn="ctr"/>
          <a:r>
            <a:rPr lang="en-US" dirty="0"/>
            <a:t>You have a client – who you know has a history of suicide attempts – tell you that they’ve been depressed, and they’re worried they’ll relapse.</a:t>
          </a:r>
        </a:p>
      </dgm:t>
    </dgm:pt>
    <dgm:pt modelId="{4A018362-3E6D-4398-88DB-274EB2A6EA9D}" type="parTrans" cxnId="{CA81EFE4-799A-46EB-894D-E0DDCB5091E2}">
      <dgm:prSet/>
      <dgm:spPr/>
      <dgm:t>
        <a:bodyPr/>
        <a:lstStyle/>
        <a:p>
          <a:pPr algn="ctr"/>
          <a:endParaRPr lang="en-US"/>
        </a:p>
      </dgm:t>
    </dgm:pt>
    <dgm:pt modelId="{2A7A8C57-CC85-4535-BE89-1D876FF1C6B2}" type="sibTrans" cxnId="{CA81EFE4-799A-46EB-894D-E0DDCB5091E2}">
      <dgm:prSet/>
      <dgm:spPr/>
      <dgm:t>
        <a:bodyPr/>
        <a:lstStyle/>
        <a:p>
          <a:pPr algn="ctr"/>
          <a:endParaRPr lang="en-US"/>
        </a:p>
      </dgm:t>
    </dgm:pt>
    <dgm:pt modelId="{F1D1212B-E3FD-4ADB-BF4C-451B791B56F8}">
      <dgm:prSet/>
      <dgm:spPr/>
      <dgm:t>
        <a:bodyPr/>
        <a:lstStyle/>
        <a:p>
          <a:pPr algn="ctr"/>
          <a:r>
            <a:rPr lang="en-US"/>
            <a:t>You have a client who says they’re having suicidal thoughts, but no plans to complete it.</a:t>
          </a:r>
        </a:p>
      </dgm:t>
    </dgm:pt>
    <dgm:pt modelId="{BA7714D8-46B3-4627-811C-D64E7DA24E4C}" type="parTrans" cxnId="{8823967C-EF69-457F-8A99-EFA3F8C3EDA7}">
      <dgm:prSet/>
      <dgm:spPr/>
      <dgm:t>
        <a:bodyPr/>
        <a:lstStyle/>
        <a:p>
          <a:pPr algn="ctr"/>
          <a:endParaRPr lang="en-US"/>
        </a:p>
      </dgm:t>
    </dgm:pt>
    <dgm:pt modelId="{5A9E0D5C-8327-4E2A-B564-C2F14F0F7B42}" type="sibTrans" cxnId="{8823967C-EF69-457F-8A99-EFA3F8C3EDA7}">
      <dgm:prSet/>
      <dgm:spPr/>
      <dgm:t>
        <a:bodyPr/>
        <a:lstStyle/>
        <a:p>
          <a:pPr algn="ctr"/>
          <a:endParaRPr lang="en-US"/>
        </a:p>
      </dgm:t>
    </dgm:pt>
    <dgm:pt modelId="{F8707141-E74F-4199-9904-C025EDBE79FB}">
      <dgm:prSet/>
      <dgm:spPr/>
      <dgm:t>
        <a:bodyPr/>
        <a:lstStyle/>
        <a:p>
          <a:pPr algn="ctr"/>
          <a:r>
            <a:rPr lang="en-US"/>
            <a:t>You have a client who tells you they’re having suicidal thoughts, and that they have means (medications they can overdose on) and a plan.</a:t>
          </a:r>
        </a:p>
      </dgm:t>
    </dgm:pt>
    <dgm:pt modelId="{EBBCD1C0-E846-4B98-A446-2B4D5A16EF30}" type="parTrans" cxnId="{A7154DEA-9CB7-41D7-9B6B-E217CD3F633A}">
      <dgm:prSet/>
      <dgm:spPr/>
      <dgm:t>
        <a:bodyPr/>
        <a:lstStyle/>
        <a:p>
          <a:pPr algn="ctr"/>
          <a:endParaRPr lang="en-US"/>
        </a:p>
      </dgm:t>
    </dgm:pt>
    <dgm:pt modelId="{86DF35D9-52B0-4DC0-BDA5-B387FC84CAB0}" type="sibTrans" cxnId="{A7154DEA-9CB7-41D7-9B6B-E217CD3F633A}">
      <dgm:prSet/>
      <dgm:spPr/>
      <dgm:t>
        <a:bodyPr/>
        <a:lstStyle/>
        <a:p>
          <a:pPr algn="ctr"/>
          <a:endParaRPr lang="en-US"/>
        </a:p>
      </dgm:t>
    </dgm:pt>
    <dgm:pt modelId="{93F6DFFA-12CE-C548-85BF-F74AD00F4863}" type="pres">
      <dgm:prSet presAssocID="{735AC418-BB19-435E-9897-300AD3071A3A}" presName="linear" presStyleCnt="0">
        <dgm:presLayoutVars>
          <dgm:animLvl val="lvl"/>
          <dgm:resizeHandles val="exact"/>
        </dgm:presLayoutVars>
      </dgm:prSet>
      <dgm:spPr/>
    </dgm:pt>
    <dgm:pt modelId="{C635E3CB-39EE-9F47-9EB3-271DE983EB16}" type="pres">
      <dgm:prSet presAssocID="{41513D1E-2890-43B7-95E1-3CB0E36B311F}" presName="parentText" presStyleLbl="node1" presStyleIdx="0" presStyleCnt="3">
        <dgm:presLayoutVars>
          <dgm:chMax val="0"/>
          <dgm:bulletEnabled val="1"/>
        </dgm:presLayoutVars>
      </dgm:prSet>
      <dgm:spPr/>
    </dgm:pt>
    <dgm:pt modelId="{4E443FB8-3239-2C46-B6C7-79D2631C5F49}" type="pres">
      <dgm:prSet presAssocID="{2A7A8C57-CC85-4535-BE89-1D876FF1C6B2}" presName="spacer" presStyleCnt="0"/>
      <dgm:spPr/>
    </dgm:pt>
    <dgm:pt modelId="{A98F2ACB-A1C2-A544-8443-B69BDB484E2B}" type="pres">
      <dgm:prSet presAssocID="{F1D1212B-E3FD-4ADB-BF4C-451B791B56F8}" presName="parentText" presStyleLbl="node1" presStyleIdx="1" presStyleCnt="3">
        <dgm:presLayoutVars>
          <dgm:chMax val="0"/>
          <dgm:bulletEnabled val="1"/>
        </dgm:presLayoutVars>
      </dgm:prSet>
      <dgm:spPr/>
    </dgm:pt>
    <dgm:pt modelId="{97C69139-9F44-3447-BE0F-3455539FFB67}" type="pres">
      <dgm:prSet presAssocID="{5A9E0D5C-8327-4E2A-B564-C2F14F0F7B42}" presName="spacer" presStyleCnt="0"/>
      <dgm:spPr/>
    </dgm:pt>
    <dgm:pt modelId="{3E1A8E7C-20AB-6E43-A7D8-169F86C557A7}" type="pres">
      <dgm:prSet presAssocID="{F8707141-E74F-4199-9904-C025EDBE79FB}" presName="parentText" presStyleLbl="node1" presStyleIdx="2" presStyleCnt="3">
        <dgm:presLayoutVars>
          <dgm:chMax val="0"/>
          <dgm:bulletEnabled val="1"/>
        </dgm:presLayoutVars>
      </dgm:prSet>
      <dgm:spPr/>
    </dgm:pt>
  </dgm:ptLst>
  <dgm:cxnLst>
    <dgm:cxn modelId="{840C5320-5AAF-ED48-B7AB-E12534C0D16B}" type="presOf" srcId="{F1D1212B-E3FD-4ADB-BF4C-451B791B56F8}" destId="{A98F2ACB-A1C2-A544-8443-B69BDB484E2B}" srcOrd="0" destOrd="0" presId="urn:microsoft.com/office/officeart/2005/8/layout/vList2"/>
    <dgm:cxn modelId="{8823967C-EF69-457F-8A99-EFA3F8C3EDA7}" srcId="{735AC418-BB19-435E-9897-300AD3071A3A}" destId="{F1D1212B-E3FD-4ADB-BF4C-451B791B56F8}" srcOrd="1" destOrd="0" parTransId="{BA7714D8-46B3-4627-811C-D64E7DA24E4C}" sibTransId="{5A9E0D5C-8327-4E2A-B564-C2F14F0F7B42}"/>
    <dgm:cxn modelId="{E1F816B0-4352-2448-9824-42581645B69A}" type="presOf" srcId="{735AC418-BB19-435E-9897-300AD3071A3A}" destId="{93F6DFFA-12CE-C548-85BF-F74AD00F4863}" srcOrd="0" destOrd="0" presId="urn:microsoft.com/office/officeart/2005/8/layout/vList2"/>
    <dgm:cxn modelId="{635D25B8-B35B-874A-971C-316CC23B0FB4}" type="presOf" srcId="{41513D1E-2890-43B7-95E1-3CB0E36B311F}" destId="{C635E3CB-39EE-9F47-9EB3-271DE983EB16}" srcOrd="0" destOrd="0" presId="urn:microsoft.com/office/officeart/2005/8/layout/vList2"/>
    <dgm:cxn modelId="{CA81EFE4-799A-46EB-894D-E0DDCB5091E2}" srcId="{735AC418-BB19-435E-9897-300AD3071A3A}" destId="{41513D1E-2890-43B7-95E1-3CB0E36B311F}" srcOrd="0" destOrd="0" parTransId="{4A018362-3E6D-4398-88DB-274EB2A6EA9D}" sibTransId="{2A7A8C57-CC85-4535-BE89-1D876FF1C6B2}"/>
    <dgm:cxn modelId="{A7154DEA-9CB7-41D7-9B6B-E217CD3F633A}" srcId="{735AC418-BB19-435E-9897-300AD3071A3A}" destId="{F8707141-E74F-4199-9904-C025EDBE79FB}" srcOrd="2" destOrd="0" parTransId="{EBBCD1C0-E846-4B98-A446-2B4D5A16EF30}" sibTransId="{86DF35D9-52B0-4DC0-BDA5-B387FC84CAB0}"/>
    <dgm:cxn modelId="{18854AF5-38F2-DB43-B7DA-143198D4A34F}" type="presOf" srcId="{F8707141-E74F-4199-9904-C025EDBE79FB}" destId="{3E1A8E7C-20AB-6E43-A7D8-169F86C557A7}" srcOrd="0" destOrd="0" presId="urn:microsoft.com/office/officeart/2005/8/layout/vList2"/>
    <dgm:cxn modelId="{367797A1-7C9A-554E-AB57-DCE7550C1C22}" type="presParOf" srcId="{93F6DFFA-12CE-C548-85BF-F74AD00F4863}" destId="{C635E3CB-39EE-9F47-9EB3-271DE983EB16}" srcOrd="0" destOrd="0" presId="urn:microsoft.com/office/officeart/2005/8/layout/vList2"/>
    <dgm:cxn modelId="{C644021D-EDB1-604C-B900-67E03002CEA8}" type="presParOf" srcId="{93F6DFFA-12CE-C548-85BF-F74AD00F4863}" destId="{4E443FB8-3239-2C46-B6C7-79D2631C5F49}" srcOrd="1" destOrd="0" presId="urn:microsoft.com/office/officeart/2005/8/layout/vList2"/>
    <dgm:cxn modelId="{BC08CC7E-3333-4B4C-8594-A81F2E34FA34}" type="presParOf" srcId="{93F6DFFA-12CE-C548-85BF-F74AD00F4863}" destId="{A98F2ACB-A1C2-A544-8443-B69BDB484E2B}" srcOrd="2" destOrd="0" presId="urn:microsoft.com/office/officeart/2005/8/layout/vList2"/>
    <dgm:cxn modelId="{29079B68-DD9E-CD4A-9DFE-BFA571F39095}" type="presParOf" srcId="{93F6DFFA-12CE-C548-85BF-F74AD00F4863}" destId="{97C69139-9F44-3447-BE0F-3455539FFB67}" srcOrd="3" destOrd="0" presId="urn:microsoft.com/office/officeart/2005/8/layout/vList2"/>
    <dgm:cxn modelId="{D1BFED46-395D-EF49-99CF-CB6F416741E8}" type="presParOf" srcId="{93F6DFFA-12CE-C548-85BF-F74AD00F4863}" destId="{3E1A8E7C-20AB-6E43-A7D8-169F86C557A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35AC418-BB19-435E-9897-300AD3071A3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B8184B4-C9C2-4FB5-936F-4F64FBE68F52}">
      <dgm:prSet/>
      <dgm:spPr/>
      <dgm:t>
        <a:bodyPr/>
        <a:lstStyle/>
        <a:p>
          <a:pPr algn="ctr"/>
          <a:r>
            <a:rPr lang="en-US"/>
            <a:t>You have a client who tells you they used meth earlier today.  They also tell you that they haven’t taken their medications for 2 weeks. </a:t>
          </a:r>
        </a:p>
      </dgm:t>
    </dgm:pt>
    <dgm:pt modelId="{33778ACF-A0A1-4099-ADFC-2DE51FD6B672}" type="parTrans" cxnId="{12E822EA-17B3-46C6-A228-852F8FE83867}">
      <dgm:prSet/>
      <dgm:spPr/>
      <dgm:t>
        <a:bodyPr/>
        <a:lstStyle/>
        <a:p>
          <a:pPr algn="ctr"/>
          <a:endParaRPr lang="en-US"/>
        </a:p>
      </dgm:t>
    </dgm:pt>
    <dgm:pt modelId="{8B944CA7-D55F-404F-98E5-A75EE2B5A50B}" type="sibTrans" cxnId="{12E822EA-17B3-46C6-A228-852F8FE83867}">
      <dgm:prSet/>
      <dgm:spPr/>
      <dgm:t>
        <a:bodyPr/>
        <a:lstStyle/>
        <a:p>
          <a:pPr algn="ctr"/>
          <a:endParaRPr lang="en-US"/>
        </a:p>
      </dgm:t>
    </dgm:pt>
    <dgm:pt modelId="{9AE68362-BD95-470A-87E2-0B1DDC6D25B0}">
      <dgm:prSet/>
      <dgm:spPr/>
      <dgm:t>
        <a:bodyPr/>
        <a:lstStyle/>
        <a:p>
          <a:pPr algn="ctr"/>
          <a:r>
            <a:rPr lang="en-US" dirty="0"/>
            <a:t>You have a client who is explicitly expressing that they are having homicidal thoughts.</a:t>
          </a:r>
        </a:p>
      </dgm:t>
    </dgm:pt>
    <dgm:pt modelId="{0D345F6A-6077-47B8-B45A-FCB0BA500930}" type="parTrans" cxnId="{D492176E-D4CA-48A8-92A5-6B78825E5D69}">
      <dgm:prSet/>
      <dgm:spPr/>
      <dgm:t>
        <a:bodyPr/>
        <a:lstStyle/>
        <a:p>
          <a:pPr algn="ctr"/>
          <a:endParaRPr lang="en-US"/>
        </a:p>
      </dgm:t>
    </dgm:pt>
    <dgm:pt modelId="{31D59656-7CE7-435A-9ACD-705CAE364C94}" type="sibTrans" cxnId="{D492176E-D4CA-48A8-92A5-6B78825E5D69}">
      <dgm:prSet/>
      <dgm:spPr/>
      <dgm:t>
        <a:bodyPr/>
        <a:lstStyle/>
        <a:p>
          <a:pPr algn="ctr"/>
          <a:endParaRPr lang="en-US"/>
        </a:p>
      </dgm:t>
    </dgm:pt>
    <dgm:pt modelId="{CEE6969D-574E-48C9-B5D2-DE6504401CB5}">
      <dgm:prSet/>
      <dgm:spPr/>
      <dgm:t>
        <a:bodyPr/>
        <a:lstStyle/>
        <a:p>
          <a:pPr algn="ctr"/>
          <a:r>
            <a:rPr lang="en-US" dirty="0"/>
            <a:t>What are some other situations you can think of where you’ve had to consider intervention or 911?</a:t>
          </a:r>
        </a:p>
      </dgm:t>
    </dgm:pt>
    <dgm:pt modelId="{9B73A022-9267-4B2A-B42E-C203267B93AE}" type="parTrans" cxnId="{E966392B-5BC7-4F09-BFC7-920D0EA37EA5}">
      <dgm:prSet/>
      <dgm:spPr/>
      <dgm:t>
        <a:bodyPr/>
        <a:lstStyle/>
        <a:p>
          <a:pPr algn="ctr"/>
          <a:endParaRPr lang="en-US"/>
        </a:p>
      </dgm:t>
    </dgm:pt>
    <dgm:pt modelId="{61620BD1-EF66-4243-B9A3-00C31BF61FD1}" type="sibTrans" cxnId="{E966392B-5BC7-4F09-BFC7-920D0EA37EA5}">
      <dgm:prSet/>
      <dgm:spPr/>
      <dgm:t>
        <a:bodyPr/>
        <a:lstStyle/>
        <a:p>
          <a:pPr algn="ctr"/>
          <a:endParaRPr lang="en-US"/>
        </a:p>
      </dgm:t>
    </dgm:pt>
    <dgm:pt modelId="{93F6DFFA-12CE-C548-85BF-F74AD00F4863}" type="pres">
      <dgm:prSet presAssocID="{735AC418-BB19-435E-9897-300AD3071A3A}" presName="linear" presStyleCnt="0">
        <dgm:presLayoutVars>
          <dgm:animLvl val="lvl"/>
          <dgm:resizeHandles val="exact"/>
        </dgm:presLayoutVars>
      </dgm:prSet>
      <dgm:spPr/>
    </dgm:pt>
    <dgm:pt modelId="{1B23FDCE-57F2-474E-9089-76A35DF81838}" type="pres">
      <dgm:prSet presAssocID="{FB8184B4-C9C2-4FB5-936F-4F64FBE68F52}" presName="parentText" presStyleLbl="node1" presStyleIdx="0" presStyleCnt="3">
        <dgm:presLayoutVars>
          <dgm:chMax val="0"/>
          <dgm:bulletEnabled val="1"/>
        </dgm:presLayoutVars>
      </dgm:prSet>
      <dgm:spPr/>
    </dgm:pt>
    <dgm:pt modelId="{36887140-C8BC-3046-BFDE-941E07FAE489}" type="pres">
      <dgm:prSet presAssocID="{8B944CA7-D55F-404F-98E5-A75EE2B5A50B}" presName="spacer" presStyleCnt="0"/>
      <dgm:spPr/>
    </dgm:pt>
    <dgm:pt modelId="{CA986AD7-AE6D-D041-A137-A00579BA56EA}" type="pres">
      <dgm:prSet presAssocID="{9AE68362-BD95-470A-87E2-0B1DDC6D25B0}" presName="parentText" presStyleLbl="node1" presStyleIdx="1" presStyleCnt="3">
        <dgm:presLayoutVars>
          <dgm:chMax val="0"/>
          <dgm:bulletEnabled val="1"/>
        </dgm:presLayoutVars>
      </dgm:prSet>
      <dgm:spPr/>
    </dgm:pt>
    <dgm:pt modelId="{146860C5-0F86-864F-8D06-6EBE8F630A0C}" type="pres">
      <dgm:prSet presAssocID="{31D59656-7CE7-435A-9ACD-705CAE364C94}" presName="spacer" presStyleCnt="0"/>
      <dgm:spPr/>
    </dgm:pt>
    <dgm:pt modelId="{26C3E87E-C979-744B-BA97-A0E2E3725594}" type="pres">
      <dgm:prSet presAssocID="{CEE6969D-574E-48C9-B5D2-DE6504401CB5}" presName="parentText" presStyleLbl="node1" presStyleIdx="2" presStyleCnt="3">
        <dgm:presLayoutVars>
          <dgm:chMax val="0"/>
          <dgm:bulletEnabled val="1"/>
        </dgm:presLayoutVars>
      </dgm:prSet>
      <dgm:spPr/>
    </dgm:pt>
  </dgm:ptLst>
  <dgm:cxnLst>
    <dgm:cxn modelId="{E966392B-5BC7-4F09-BFC7-920D0EA37EA5}" srcId="{735AC418-BB19-435E-9897-300AD3071A3A}" destId="{CEE6969D-574E-48C9-B5D2-DE6504401CB5}" srcOrd="2" destOrd="0" parTransId="{9B73A022-9267-4B2A-B42E-C203267B93AE}" sibTransId="{61620BD1-EF66-4243-B9A3-00C31BF61FD1}"/>
    <dgm:cxn modelId="{D720995C-7356-9846-97CB-8A9BCA0CC3EE}" type="presOf" srcId="{CEE6969D-574E-48C9-B5D2-DE6504401CB5}" destId="{26C3E87E-C979-744B-BA97-A0E2E3725594}" srcOrd="0" destOrd="0" presId="urn:microsoft.com/office/officeart/2005/8/layout/vList2"/>
    <dgm:cxn modelId="{D492176E-D4CA-48A8-92A5-6B78825E5D69}" srcId="{735AC418-BB19-435E-9897-300AD3071A3A}" destId="{9AE68362-BD95-470A-87E2-0B1DDC6D25B0}" srcOrd="1" destOrd="0" parTransId="{0D345F6A-6077-47B8-B45A-FCB0BA500930}" sibTransId="{31D59656-7CE7-435A-9ACD-705CAE364C94}"/>
    <dgm:cxn modelId="{678937A2-0540-EC46-829F-702EEFDADA04}" type="presOf" srcId="{9AE68362-BD95-470A-87E2-0B1DDC6D25B0}" destId="{CA986AD7-AE6D-D041-A137-A00579BA56EA}" srcOrd="0" destOrd="0" presId="urn:microsoft.com/office/officeart/2005/8/layout/vList2"/>
    <dgm:cxn modelId="{E1F816B0-4352-2448-9824-42581645B69A}" type="presOf" srcId="{735AC418-BB19-435E-9897-300AD3071A3A}" destId="{93F6DFFA-12CE-C548-85BF-F74AD00F4863}" srcOrd="0" destOrd="0" presId="urn:microsoft.com/office/officeart/2005/8/layout/vList2"/>
    <dgm:cxn modelId="{4427C5C3-EB8F-AB46-97AB-3E0B33909ECC}" type="presOf" srcId="{FB8184B4-C9C2-4FB5-936F-4F64FBE68F52}" destId="{1B23FDCE-57F2-474E-9089-76A35DF81838}" srcOrd="0" destOrd="0" presId="urn:microsoft.com/office/officeart/2005/8/layout/vList2"/>
    <dgm:cxn modelId="{12E822EA-17B3-46C6-A228-852F8FE83867}" srcId="{735AC418-BB19-435E-9897-300AD3071A3A}" destId="{FB8184B4-C9C2-4FB5-936F-4F64FBE68F52}" srcOrd="0" destOrd="0" parTransId="{33778ACF-A0A1-4099-ADFC-2DE51FD6B672}" sibTransId="{8B944CA7-D55F-404F-98E5-A75EE2B5A50B}"/>
    <dgm:cxn modelId="{A3D19837-607A-3F48-AD88-61ADCFE6D78C}" type="presParOf" srcId="{93F6DFFA-12CE-C548-85BF-F74AD00F4863}" destId="{1B23FDCE-57F2-474E-9089-76A35DF81838}" srcOrd="0" destOrd="0" presId="urn:microsoft.com/office/officeart/2005/8/layout/vList2"/>
    <dgm:cxn modelId="{74807D76-B1FF-A04C-8902-2AF6BE0CF035}" type="presParOf" srcId="{93F6DFFA-12CE-C548-85BF-F74AD00F4863}" destId="{36887140-C8BC-3046-BFDE-941E07FAE489}" srcOrd="1" destOrd="0" presId="urn:microsoft.com/office/officeart/2005/8/layout/vList2"/>
    <dgm:cxn modelId="{AF9F3A17-23E6-D44A-8AE2-26CAA5606D1B}" type="presParOf" srcId="{93F6DFFA-12CE-C548-85BF-F74AD00F4863}" destId="{CA986AD7-AE6D-D041-A137-A00579BA56EA}" srcOrd="2" destOrd="0" presId="urn:microsoft.com/office/officeart/2005/8/layout/vList2"/>
    <dgm:cxn modelId="{E129E4C2-C9C8-C149-9904-E7BF7772E351}" type="presParOf" srcId="{93F6DFFA-12CE-C548-85BF-F74AD00F4863}" destId="{146860C5-0F86-864F-8D06-6EBE8F630A0C}" srcOrd="3" destOrd="0" presId="urn:microsoft.com/office/officeart/2005/8/layout/vList2"/>
    <dgm:cxn modelId="{E4009B7B-A3F2-664A-AF01-2E62DBA63162}" type="presParOf" srcId="{93F6DFFA-12CE-C548-85BF-F74AD00F4863}" destId="{26C3E87E-C979-744B-BA97-A0E2E372559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194E7B-384E-4C11-BE25-8C3FC9EFB42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6555648-7487-4BC7-B6A2-671E70E97896}">
      <dgm:prSet custT="1"/>
      <dgm:spPr/>
      <dgm:t>
        <a:bodyPr/>
        <a:lstStyle/>
        <a:p>
          <a:r>
            <a:rPr lang="en-US" sz="2800" b="1" dirty="0"/>
            <a:t>Co-occurring disorders, and their treatment, are complex – and require special attention.</a:t>
          </a:r>
        </a:p>
      </dgm:t>
    </dgm:pt>
    <dgm:pt modelId="{41322D46-D3E4-4614-B2B8-3AE9DDCF3574}" type="parTrans" cxnId="{6C17784A-C0E6-4F12-9D9F-9854FCD878CB}">
      <dgm:prSet/>
      <dgm:spPr/>
      <dgm:t>
        <a:bodyPr/>
        <a:lstStyle/>
        <a:p>
          <a:endParaRPr lang="en-US" sz="2800"/>
        </a:p>
      </dgm:t>
    </dgm:pt>
    <dgm:pt modelId="{67B9844B-C305-4509-8927-02186060B4ED}" type="sibTrans" cxnId="{6C17784A-C0E6-4F12-9D9F-9854FCD878CB}">
      <dgm:prSet/>
      <dgm:spPr/>
      <dgm:t>
        <a:bodyPr/>
        <a:lstStyle/>
        <a:p>
          <a:endParaRPr lang="en-US" sz="2800"/>
        </a:p>
      </dgm:t>
    </dgm:pt>
    <dgm:pt modelId="{783FD4FC-7BE0-4B25-9F36-3423AA418256}">
      <dgm:prSet custT="1"/>
      <dgm:spPr/>
      <dgm:t>
        <a:bodyPr/>
        <a:lstStyle/>
        <a:p>
          <a:r>
            <a:rPr lang="en-US" sz="2000" dirty="0"/>
            <a:t>Interactions between the mental illness and the SUD can make both conditions worse.</a:t>
          </a:r>
        </a:p>
      </dgm:t>
    </dgm:pt>
    <dgm:pt modelId="{423F1B8A-865A-48B4-B71A-E2DDC4615924}" type="parTrans" cxnId="{6D5469C5-501E-4033-8255-E417F0393F78}">
      <dgm:prSet/>
      <dgm:spPr/>
      <dgm:t>
        <a:bodyPr/>
        <a:lstStyle/>
        <a:p>
          <a:endParaRPr lang="en-US" sz="2800"/>
        </a:p>
      </dgm:t>
    </dgm:pt>
    <dgm:pt modelId="{63E831BA-E5C6-4B37-8268-4A222CE74107}" type="sibTrans" cxnId="{6D5469C5-501E-4033-8255-E417F0393F78}">
      <dgm:prSet/>
      <dgm:spPr/>
      <dgm:t>
        <a:bodyPr/>
        <a:lstStyle/>
        <a:p>
          <a:endParaRPr lang="en-US" sz="2800"/>
        </a:p>
      </dgm:t>
    </dgm:pt>
    <dgm:pt modelId="{78458C29-8F26-4B32-8440-BEE3DA9EA128}">
      <dgm:prSet custT="1"/>
      <dgm:spPr/>
      <dgm:t>
        <a:bodyPr/>
        <a:lstStyle/>
        <a:p>
          <a:r>
            <a:rPr lang="en-US" sz="2000"/>
            <a:t>One may be more severe than the other.  Is there one that’s causing more problems?</a:t>
          </a:r>
        </a:p>
      </dgm:t>
    </dgm:pt>
    <dgm:pt modelId="{81FDD984-2DF5-4E65-9CA4-870CF5B8F181}" type="parTrans" cxnId="{1687AA12-2EAA-4DAA-9102-0F352CFDC56E}">
      <dgm:prSet/>
      <dgm:spPr/>
      <dgm:t>
        <a:bodyPr/>
        <a:lstStyle/>
        <a:p>
          <a:endParaRPr lang="en-US" sz="2800"/>
        </a:p>
      </dgm:t>
    </dgm:pt>
    <dgm:pt modelId="{A9DA3CBF-A0F0-4B69-835B-CDD8502B750A}" type="sibTrans" cxnId="{1687AA12-2EAA-4DAA-9102-0F352CFDC56E}">
      <dgm:prSet/>
      <dgm:spPr/>
      <dgm:t>
        <a:bodyPr/>
        <a:lstStyle/>
        <a:p>
          <a:endParaRPr lang="en-US" sz="2800"/>
        </a:p>
      </dgm:t>
    </dgm:pt>
    <dgm:pt modelId="{27BDC203-7B1E-4E1B-9969-DE2510D07AF2}">
      <dgm:prSet custT="1"/>
      <dgm:spPr/>
      <dgm:t>
        <a:bodyPr/>
        <a:lstStyle/>
        <a:p>
          <a:r>
            <a:rPr lang="en-US" sz="2000" dirty="0"/>
            <a:t>Adding criminal justice involvement creates complications.</a:t>
          </a:r>
        </a:p>
      </dgm:t>
    </dgm:pt>
    <dgm:pt modelId="{E0361394-0742-43CA-B797-C8C154879E45}" type="parTrans" cxnId="{C32E939E-1546-4CEE-8010-DFDC1E6AF63D}">
      <dgm:prSet/>
      <dgm:spPr/>
      <dgm:t>
        <a:bodyPr/>
        <a:lstStyle/>
        <a:p>
          <a:endParaRPr lang="en-US" sz="2800"/>
        </a:p>
      </dgm:t>
    </dgm:pt>
    <dgm:pt modelId="{37B0A50B-A645-40EF-ADE7-632EF79446A8}" type="sibTrans" cxnId="{C32E939E-1546-4CEE-8010-DFDC1E6AF63D}">
      <dgm:prSet/>
      <dgm:spPr/>
      <dgm:t>
        <a:bodyPr/>
        <a:lstStyle/>
        <a:p>
          <a:endParaRPr lang="en-US" sz="2800"/>
        </a:p>
      </dgm:t>
    </dgm:pt>
    <dgm:pt modelId="{EB7B0B38-9FCD-3449-9D1D-BE6E104D19CF}">
      <dgm:prSet custT="1"/>
      <dgm:spPr/>
      <dgm:t>
        <a:bodyPr/>
        <a:lstStyle/>
        <a:p>
          <a:r>
            <a:rPr lang="en-US" sz="2000" dirty="0"/>
            <a:t>Mental health symptoms can impact someone's adjustment to community supervision.</a:t>
          </a:r>
        </a:p>
      </dgm:t>
    </dgm:pt>
    <dgm:pt modelId="{3D290D6A-DBB0-CD4C-8246-67303E62D375}" type="parTrans" cxnId="{1E7CE843-647C-4A46-8ECF-04897398B1DE}">
      <dgm:prSet/>
      <dgm:spPr/>
      <dgm:t>
        <a:bodyPr/>
        <a:lstStyle/>
        <a:p>
          <a:endParaRPr lang="en-US" sz="2800"/>
        </a:p>
      </dgm:t>
    </dgm:pt>
    <dgm:pt modelId="{504B8218-3D36-B34B-A931-F2BFCB86935C}" type="sibTrans" cxnId="{1E7CE843-647C-4A46-8ECF-04897398B1DE}">
      <dgm:prSet/>
      <dgm:spPr/>
      <dgm:t>
        <a:bodyPr/>
        <a:lstStyle/>
        <a:p>
          <a:endParaRPr lang="en-US" sz="2800"/>
        </a:p>
      </dgm:t>
    </dgm:pt>
    <dgm:pt modelId="{EE7AC709-3129-4D78-8706-AAAD82832E08}" type="pres">
      <dgm:prSet presAssocID="{20194E7B-384E-4C11-BE25-8C3FC9EFB42B}" presName="diagram" presStyleCnt="0">
        <dgm:presLayoutVars>
          <dgm:dir/>
          <dgm:resizeHandles val="exact"/>
        </dgm:presLayoutVars>
      </dgm:prSet>
      <dgm:spPr/>
    </dgm:pt>
    <dgm:pt modelId="{23489A69-5411-44CD-A461-8C502A023B16}" type="pres">
      <dgm:prSet presAssocID="{A6555648-7487-4BC7-B6A2-671E70E97896}" presName="node" presStyleLbl="node1" presStyleIdx="0" presStyleCnt="5" custScaleX="188760">
        <dgm:presLayoutVars>
          <dgm:bulletEnabled val="1"/>
        </dgm:presLayoutVars>
      </dgm:prSet>
      <dgm:spPr/>
    </dgm:pt>
    <dgm:pt modelId="{84B73D1A-B5B9-4390-AF16-85CA919E867C}" type="pres">
      <dgm:prSet presAssocID="{67B9844B-C305-4509-8927-02186060B4ED}" presName="sibTrans" presStyleCnt="0"/>
      <dgm:spPr/>
    </dgm:pt>
    <dgm:pt modelId="{4D702467-7E78-48CD-A3BE-D2B1D978BD53}" type="pres">
      <dgm:prSet presAssocID="{783FD4FC-7BE0-4B25-9F36-3423AA418256}" presName="node" presStyleLbl="node1" presStyleIdx="1" presStyleCnt="5">
        <dgm:presLayoutVars>
          <dgm:bulletEnabled val="1"/>
        </dgm:presLayoutVars>
      </dgm:prSet>
      <dgm:spPr/>
    </dgm:pt>
    <dgm:pt modelId="{6D777C65-9E63-482C-AD53-2DA085861E24}" type="pres">
      <dgm:prSet presAssocID="{63E831BA-E5C6-4B37-8268-4A222CE74107}" presName="sibTrans" presStyleCnt="0"/>
      <dgm:spPr/>
    </dgm:pt>
    <dgm:pt modelId="{BB4C19D1-BD85-4544-8C44-EB70B77C983B}" type="pres">
      <dgm:prSet presAssocID="{78458C29-8F26-4B32-8440-BEE3DA9EA128}" presName="node" presStyleLbl="node1" presStyleIdx="2" presStyleCnt="5">
        <dgm:presLayoutVars>
          <dgm:bulletEnabled val="1"/>
        </dgm:presLayoutVars>
      </dgm:prSet>
      <dgm:spPr/>
    </dgm:pt>
    <dgm:pt modelId="{22CB1824-7C4F-41DB-BB51-5B4573249F59}" type="pres">
      <dgm:prSet presAssocID="{A9DA3CBF-A0F0-4B69-835B-CDD8502B750A}" presName="sibTrans" presStyleCnt="0"/>
      <dgm:spPr/>
    </dgm:pt>
    <dgm:pt modelId="{5B8CC91F-0774-45CF-B073-E2BD43B82B7E}" type="pres">
      <dgm:prSet presAssocID="{27BDC203-7B1E-4E1B-9969-DE2510D07AF2}" presName="node" presStyleLbl="node1" presStyleIdx="3" presStyleCnt="5">
        <dgm:presLayoutVars>
          <dgm:bulletEnabled val="1"/>
        </dgm:presLayoutVars>
      </dgm:prSet>
      <dgm:spPr/>
    </dgm:pt>
    <dgm:pt modelId="{D0D4ABBB-449C-4B0D-945F-CFFAF822B3FB}" type="pres">
      <dgm:prSet presAssocID="{37B0A50B-A645-40EF-ADE7-632EF79446A8}" presName="sibTrans" presStyleCnt="0"/>
      <dgm:spPr/>
    </dgm:pt>
    <dgm:pt modelId="{C2028E26-DE0B-477D-8894-2C1A7716EF4E}" type="pres">
      <dgm:prSet presAssocID="{EB7B0B38-9FCD-3449-9D1D-BE6E104D19CF}" presName="node" presStyleLbl="node1" presStyleIdx="4" presStyleCnt="5">
        <dgm:presLayoutVars>
          <dgm:bulletEnabled val="1"/>
        </dgm:presLayoutVars>
      </dgm:prSet>
      <dgm:spPr/>
    </dgm:pt>
  </dgm:ptLst>
  <dgm:cxnLst>
    <dgm:cxn modelId="{E0792210-62BE-42A8-8FBF-796B8074FD0F}" type="presOf" srcId="{27BDC203-7B1E-4E1B-9969-DE2510D07AF2}" destId="{5B8CC91F-0774-45CF-B073-E2BD43B82B7E}" srcOrd="0" destOrd="0" presId="urn:microsoft.com/office/officeart/2005/8/layout/default"/>
    <dgm:cxn modelId="{1687AA12-2EAA-4DAA-9102-0F352CFDC56E}" srcId="{20194E7B-384E-4C11-BE25-8C3FC9EFB42B}" destId="{78458C29-8F26-4B32-8440-BEE3DA9EA128}" srcOrd="2" destOrd="0" parTransId="{81FDD984-2DF5-4E65-9CA4-870CF5B8F181}" sibTransId="{A9DA3CBF-A0F0-4B69-835B-CDD8502B750A}"/>
    <dgm:cxn modelId="{1E7CE843-647C-4A46-8ECF-04897398B1DE}" srcId="{20194E7B-384E-4C11-BE25-8C3FC9EFB42B}" destId="{EB7B0B38-9FCD-3449-9D1D-BE6E104D19CF}" srcOrd="4" destOrd="0" parTransId="{3D290D6A-DBB0-CD4C-8246-67303E62D375}" sibTransId="{504B8218-3D36-B34B-A931-F2BFCB86935C}"/>
    <dgm:cxn modelId="{228F8066-7F15-4029-BC1B-0F2839FF0110}" type="presOf" srcId="{783FD4FC-7BE0-4B25-9F36-3423AA418256}" destId="{4D702467-7E78-48CD-A3BE-D2B1D978BD53}" srcOrd="0" destOrd="0" presId="urn:microsoft.com/office/officeart/2005/8/layout/default"/>
    <dgm:cxn modelId="{6C17784A-C0E6-4F12-9D9F-9854FCD878CB}" srcId="{20194E7B-384E-4C11-BE25-8C3FC9EFB42B}" destId="{A6555648-7487-4BC7-B6A2-671E70E97896}" srcOrd="0" destOrd="0" parTransId="{41322D46-D3E4-4614-B2B8-3AE9DDCF3574}" sibTransId="{67B9844B-C305-4509-8927-02186060B4ED}"/>
    <dgm:cxn modelId="{5F67704F-6BE3-4A5D-A392-A1ADD0295786}" type="presOf" srcId="{20194E7B-384E-4C11-BE25-8C3FC9EFB42B}" destId="{EE7AC709-3129-4D78-8706-AAAD82832E08}" srcOrd="0" destOrd="0" presId="urn:microsoft.com/office/officeart/2005/8/layout/default"/>
    <dgm:cxn modelId="{C32E939E-1546-4CEE-8010-DFDC1E6AF63D}" srcId="{20194E7B-384E-4C11-BE25-8C3FC9EFB42B}" destId="{27BDC203-7B1E-4E1B-9969-DE2510D07AF2}" srcOrd="3" destOrd="0" parTransId="{E0361394-0742-43CA-B797-C8C154879E45}" sibTransId="{37B0A50B-A645-40EF-ADE7-632EF79446A8}"/>
    <dgm:cxn modelId="{2B309CC3-A6CA-4B79-9573-E256D3AEE9A3}" type="presOf" srcId="{78458C29-8F26-4B32-8440-BEE3DA9EA128}" destId="{BB4C19D1-BD85-4544-8C44-EB70B77C983B}" srcOrd="0" destOrd="0" presId="urn:microsoft.com/office/officeart/2005/8/layout/default"/>
    <dgm:cxn modelId="{6D5469C5-501E-4033-8255-E417F0393F78}" srcId="{20194E7B-384E-4C11-BE25-8C3FC9EFB42B}" destId="{783FD4FC-7BE0-4B25-9F36-3423AA418256}" srcOrd="1" destOrd="0" parTransId="{423F1B8A-865A-48B4-B71A-E2DDC4615924}" sibTransId="{63E831BA-E5C6-4B37-8268-4A222CE74107}"/>
    <dgm:cxn modelId="{5AF8DDD4-3D92-4FFD-ABB0-A0B05F1461A7}" type="presOf" srcId="{A6555648-7487-4BC7-B6A2-671E70E97896}" destId="{23489A69-5411-44CD-A461-8C502A023B16}" srcOrd="0" destOrd="0" presId="urn:microsoft.com/office/officeart/2005/8/layout/default"/>
    <dgm:cxn modelId="{545338E5-AEB4-4B4D-B1A4-CD41CE885766}" type="presOf" srcId="{EB7B0B38-9FCD-3449-9D1D-BE6E104D19CF}" destId="{C2028E26-DE0B-477D-8894-2C1A7716EF4E}" srcOrd="0" destOrd="0" presId="urn:microsoft.com/office/officeart/2005/8/layout/default"/>
    <dgm:cxn modelId="{C3D28F3A-E71E-4185-8594-544A525F2C47}" type="presParOf" srcId="{EE7AC709-3129-4D78-8706-AAAD82832E08}" destId="{23489A69-5411-44CD-A461-8C502A023B16}" srcOrd="0" destOrd="0" presId="urn:microsoft.com/office/officeart/2005/8/layout/default"/>
    <dgm:cxn modelId="{94AC4D7D-9FAA-4CB7-99AF-D157E1217351}" type="presParOf" srcId="{EE7AC709-3129-4D78-8706-AAAD82832E08}" destId="{84B73D1A-B5B9-4390-AF16-85CA919E867C}" srcOrd="1" destOrd="0" presId="urn:microsoft.com/office/officeart/2005/8/layout/default"/>
    <dgm:cxn modelId="{50AA791A-767D-448E-A2EA-5B17318A7497}" type="presParOf" srcId="{EE7AC709-3129-4D78-8706-AAAD82832E08}" destId="{4D702467-7E78-48CD-A3BE-D2B1D978BD53}" srcOrd="2" destOrd="0" presId="urn:microsoft.com/office/officeart/2005/8/layout/default"/>
    <dgm:cxn modelId="{6E9D843B-59A5-44E8-90A3-288CA950D65E}" type="presParOf" srcId="{EE7AC709-3129-4D78-8706-AAAD82832E08}" destId="{6D777C65-9E63-482C-AD53-2DA085861E24}" srcOrd="3" destOrd="0" presId="urn:microsoft.com/office/officeart/2005/8/layout/default"/>
    <dgm:cxn modelId="{E92D0780-4DFA-4AE8-BE16-6F743928E922}" type="presParOf" srcId="{EE7AC709-3129-4D78-8706-AAAD82832E08}" destId="{BB4C19D1-BD85-4544-8C44-EB70B77C983B}" srcOrd="4" destOrd="0" presId="urn:microsoft.com/office/officeart/2005/8/layout/default"/>
    <dgm:cxn modelId="{26F195E6-1C52-4979-90EA-629109D400F0}" type="presParOf" srcId="{EE7AC709-3129-4D78-8706-AAAD82832E08}" destId="{22CB1824-7C4F-41DB-BB51-5B4573249F59}" srcOrd="5" destOrd="0" presId="urn:microsoft.com/office/officeart/2005/8/layout/default"/>
    <dgm:cxn modelId="{BC7DC6F1-9331-4C44-BBA0-DBFB8C642494}" type="presParOf" srcId="{EE7AC709-3129-4D78-8706-AAAD82832E08}" destId="{5B8CC91F-0774-45CF-B073-E2BD43B82B7E}" srcOrd="6" destOrd="0" presId="urn:microsoft.com/office/officeart/2005/8/layout/default"/>
    <dgm:cxn modelId="{72A634D6-42EC-43F3-B688-7218F94D9C5D}" type="presParOf" srcId="{EE7AC709-3129-4D78-8706-AAAD82832E08}" destId="{D0D4ABBB-449C-4B0D-945F-CFFAF822B3FB}" srcOrd="7" destOrd="0" presId="urn:microsoft.com/office/officeart/2005/8/layout/default"/>
    <dgm:cxn modelId="{3C07021E-BDE6-47C3-A122-9BBF3F4615EE}" type="presParOf" srcId="{EE7AC709-3129-4D78-8706-AAAD82832E08}" destId="{C2028E26-DE0B-477D-8894-2C1A7716EF4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A02F2F-0914-46FB-AC83-19548A50D6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D3CD918-119D-4E2C-AC1A-14A3F4D608AF}">
      <dgm:prSet custT="1"/>
      <dgm:spPr/>
      <dgm:t>
        <a:bodyPr/>
        <a:lstStyle/>
        <a:p>
          <a:pPr algn="ctr"/>
          <a:r>
            <a:rPr lang="en-US" sz="2600" dirty="0"/>
            <a:t>1 in 4 – 5 (22.8%) adults in the U.S. have a mental illness.</a:t>
          </a:r>
        </a:p>
      </dgm:t>
    </dgm:pt>
    <dgm:pt modelId="{1D92341D-83B7-4532-8610-1288C2CF7800}" type="parTrans" cxnId="{6E4923C3-D077-4635-8482-B718056EE954}">
      <dgm:prSet/>
      <dgm:spPr/>
      <dgm:t>
        <a:bodyPr/>
        <a:lstStyle/>
        <a:p>
          <a:endParaRPr lang="en-US"/>
        </a:p>
      </dgm:t>
    </dgm:pt>
    <dgm:pt modelId="{96B925CA-0886-41FB-8745-739366378733}" type="sibTrans" cxnId="{6E4923C3-D077-4635-8482-B718056EE954}">
      <dgm:prSet/>
      <dgm:spPr/>
      <dgm:t>
        <a:bodyPr/>
        <a:lstStyle/>
        <a:p>
          <a:endParaRPr lang="en-US"/>
        </a:p>
      </dgm:t>
    </dgm:pt>
    <dgm:pt modelId="{88224984-AB88-2443-8F4E-918A41352FA4}" type="pres">
      <dgm:prSet presAssocID="{CDA02F2F-0914-46FB-AC83-19548A50D61E}" presName="linear" presStyleCnt="0">
        <dgm:presLayoutVars>
          <dgm:animLvl val="lvl"/>
          <dgm:resizeHandles val="exact"/>
        </dgm:presLayoutVars>
      </dgm:prSet>
      <dgm:spPr/>
    </dgm:pt>
    <dgm:pt modelId="{EF0D08D1-F479-C04E-B1B1-BAFB0732A83F}" type="pres">
      <dgm:prSet presAssocID="{6D3CD918-119D-4E2C-AC1A-14A3F4D608AF}" presName="parentText" presStyleLbl="node1" presStyleIdx="0" presStyleCnt="1" custScaleX="88383" custScaleY="85820">
        <dgm:presLayoutVars>
          <dgm:chMax val="0"/>
          <dgm:bulletEnabled val="1"/>
        </dgm:presLayoutVars>
      </dgm:prSet>
      <dgm:spPr/>
    </dgm:pt>
  </dgm:ptLst>
  <dgm:cxnLst>
    <dgm:cxn modelId="{3AE87426-5089-3C44-9EBB-FA3E4D0D08E5}" type="presOf" srcId="{CDA02F2F-0914-46FB-AC83-19548A50D61E}" destId="{88224984-AB88-2443-8F4E-918A41352FA4}" srcOrd="0" destOrd="0" presId="urn:microsoft.com/office/officeart/2005/8/layout/vList2"/>
    <dgm:cxn modelId="{282869A3-CDAB-734A-A0BB-3E3126D575C5}" type="presOf" srcId="{6D3CD918-119D-4E2C-AC1A-14A3F4D608AF}" destId="{EF0D08D1-F479-C04E-B1B1-BAFB0732A83F}" srcOrd="0" destOrd="0" presId="urn:microsoft.com/office/officeart/2005/8/layout/vList2"/>
    <dgm:cxn modelId="{6E4923C3-D077-4635-8482-B718056EE954}" srcId="{CDA02F2F-0914-46FB-AC83-19548A50D61E}" destId="{6D3CD918-119D-4E2C-AC1A-14A3F4D608AF}" srcOrd="0" destOrd="0" parTransId="{1D92341D-83B7-4532-8610-1288C2CF7800}" sibTransId="{96B925CA-0886-41FB-8745-739366378733}"/>
    <dgm:cxn modelId="{7A3E4682-6088-8C43-95C2-5C6455C74216}" type="presParOf" srcId="{88224984-AB88-2443-8F4E-918A41352FA4}" destId="{EF0D08D1-F479-C04E-B1B1-BAFB0732A83F}" srcOrd="0"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A02F2F-0914-46FB-AC83-19548A50D6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D3CD918-119D-4E2C-AC1A-14A3F4D608AF}">
      <dgm:prSet custT="1"/>
      <dgm:spPr/>
      <dgm:t>
        <a:bodyPr/>
        <a:lstStyle/>
        <a:p>
          <a:pPr algn="ctr"/>
          <a:r>
            <a:rPr lang="en-US" sz="2400" dirty="0"/>
            <a:t>1 in 4 - 5 adults in the U.S. have a mental illness.</a:t>
          </a:r>
        </a:p>
      </dgm:t>
    </dgm:pt>
    <dgm:pt modelId="{1D92341D-83B7-4532-8610-1288C2CF7800}" type="parTrans" cxnId="{6E4923C3-D077-4635-8482-B718056EE954}">
      <dgm:prSet/>
      <dgm:spPr/>
      <dgm:t>
        <a:bodyPr/>
        <a:lstStyle/>
        <a:p>
          <a:endParaRPr lang="en-US"/>
        </a:p>
      </dgm:t>
    </dgm:pt>
    <dgm:pt modelId="{96B925CA-0886-41FB-8745-739366378733}" type="sibTrans" cxnId="{6E4923C3-D077-4635-8482-B718056EE954}">
      <dgm:prSet/>
      <dgm:spPr/>
      <dgm:t>
        <a:bodyPr/>
        <a:lstStyle/>
        <a:p>
          <a:endParaRPr lang="en-US"/>
        </a:p>
      </dgm:t>
    </dgm:pt>
    <dgm:pt modelId="{01D2DB28-B7A6-414E-ACBA-E12A000A7F12}">
      <dgm:prSet custT="1"/>
      <dgm:spPr/>
      <dgm:t>
        <a:bodyPr/>
        <a:lstStyle/>
        <a:p>
          <a:pPr algn="ctr"/>
          <a:r>
            <a:rPr lang="en-US" sz="2000"/>
            <a:t>48.5 million people / 17.1% of the U.S. population met the DSM-V criteria for an SUD. (SAMHSA)</a:t>
          </a:r>
        </a:p>
      </dgm:t>
    </dgm:pt>
    <dgm:pt modelId="{70B4E732-EE9D-4F6E-AA45-E6FFF5C7E330}" type="parTrans" cxnId="{0406B1F4-26D9-4B2B-8DDF-929C9C131C55}">
      <dgm:prSet/>
      <dgm:spPr/>
      <dgm:t>
        <a:bodyPr/>
        <a:lstStyle/>
        <a:p>
          <a:endParaRPr lang="en-US"/>
        </a:p>
      </dgm:t>
    </dgm:pt>
    <dgm:pt modelId="{FF51148C-31C4-4F46-8C2D-91AFB5F853AA}" type="sibTrans" cxnId="{0406B1F4-26D9-4B2B-8DDF-929C9C131C55}">
      <dgm:prSet/>
      <dgm:spPr/>
      <dgm:t>
        <a:bodyPr/>
        <a:lstStyle/>
        <a:p>
          <a:endParaRPr lang="en-US"/>
        </a:p>
      </dgm:t>
    </dgm:pt>
    <dgm:pt modelId="{88224984-AB88-2443-8F4E-918A41352FA4}" type="pres">
      <dgm:prSet presAssocID="{CDA02F2F-0914-46FB-AC83-19548A50D61E}" presName="linear" presStyleCnt="0">
        <dgm:presLayoutVars>
          <dgm:animLvl val="lvl"/>
          <dgm:resizeHandles val="exact"/>
        </dgm:presLayoutVars>
      </dgm:prSet>
      <dgm:spPr/>
    </dgm:pt>
    <dgm:pt modelId="{EF0D08D1-F479-C04E-B1B1-BAFB0732A83F}" type="pres">
      <dgm:prSet presAssocID="{6D3CD918-119D-4E2C-AC1A-14A3F4D608AF}" presName="parentText" presStyleLbl="node1" presStyleIdx="0" presStyleCnt="2" custScaleX="88383" custScaleY="85820">
        <dgm:presLayoutVars>
          <dgm:chMax val="0"/>
          <dgm:bulletEnabled val="1"/>
        </dgm:presLayoutVars>
      </dgm:prSet>
      <dgm:spPr/>
    </dgm:pt>
    <dgm:pt modelId="{ADA6A11A-6EFD-364A-AA23-3A4E0D76FCAA}" type="pres">
      <dgm:prSet presAssocID="{96B925CA-0886-41FB-8745-739366378733}" presName="spacer" presStyleCnt="0"/>
      <dgm:spPr/>
    </dgm:pt>
    <dgm:pt modelId="{B66E7510-52A9-8B41-9458-58B8979DAC51}" type="pres">
      <dgm:prSet presAssocID="{01D2DB28-B7A6-414E-ACBA-E12A000A7F12}" presName="parentText" presStyleLbl="node1" presStyleIdx="1" presStyleCnt="2" custScaleX="86956" custScaleY="102726">
        <dgm:presLayoutVars>
          <dgm:chMax val="0"/>
          <dgm:bulletEnabled val="1"/>
        </dgm:presLayoutVars>
      </dgm:prSet>
      <dgm:spPr/>
    </dgm:pt>
  </dgm:ptLst>
  <dgm:cxnLst>
    <dgm:cxn modelId="{3AE87426-5089-3C44-9EBB-FA3E4D0D08E5}" type="presOf" srcId="{CDA02F2F-0914-46FB-AC83-19548A50D61E}" destId="{88224984-AB88-2443-8F4E-918A41352FA4}" srcOrd="0" destOrd="0" presId="urn:microsoft.com/office/officeart/2005/8/layout/vList2"/>
    <dgm:cxn modelId="{138EB87C-1767-AB45-AA49-4046F7BAC022}" type="presOf" srcId="{01D2DB28-B7A6-414E-ACBA-E12A000A7F12}" destId="{B66E7510-52A9-8B41-9458-58B8979DAC51}" srcOrd="0" destOrd="0" presId="urn:microsoft.com/office/officeart/2005/8/layout/vList2"/>
    <dgm:cxn modelId="{282869A3-CDAB-734A-A0BB-3E3126D575C5}" type="presOf" srcId="{6D3CD918-119D-4E2C-AC1A-14A3F4D608AF}" destId="{EF0D08D1-F479-C04E-B1B1-BAFB0732A83F}" srcOrd="0" destOrd="0" presId="urn:microsoft.com/office/officeart/2005/8/layout/vList2"/>
    <dgm:cxn modelId="{6E4923C3-D077-4635-8482-B718056EE954}" srcId="{CDA02F2F-0914-46FB-AC83-19548A50D61E}" destId="{6D3CD918-119D-4E2C-AC1A-14A3F4D608AF}" srcOrd="0" destOrd="0" parTransId="{1D92341D-83B7-4532-8610-1288C2CF7800}" sibTransId="{96B925CA-0886-41FB-8745-739366378733}"/>
    <dgm:cxn modelId="{0406B1F4-26D9-4B2B-8DDF-929C9C131C55}" srcId="{CDA02F2F-0914-46FB-AC83-19548A50D61E}" destId="{01D2DB28-B7A6-414E-ACBA-E12A000A7F12}" srcOrd="1" destOrd="0" parTransId="{70B4E732-EE9D-4F6E-AA45-E6FFF5C7E330}" sibTransId="{FF51148C-31C4-4F46-8C2D-91AFB5F853AA}"/>
    <dgm:cxn modelId="{7A3E4682-6088-8C43-95C2-5C6455C74216}" type="presParOf" srcId="{88224984-AB88-2443-8F4E-918A41352FA4}" destId="{EF0D08D1-F479-C04E-B1B1-BAFB0732A83F}" srcOrd="0" destOrd="0" presId="urn:microsoft.com/office/officeart/2005/8/layout/vList2"/>
    <dgm:cxn modelId="{7BDAF003-B227-7B45-9C2B-3080CF14C6E4}" type="presParOf" srcId="{88224984-AB88-2443-8F4E-918A41352FA4}" destId="{ADA6A11A-6EFD-364A-AA23-3A4E0D76FCAA}" srcOrd="1" destOrd="0" presId="urn:microsoft.com/office/officeart/2005/8/layout/vList2"/>
    <dgm:cxn modelId="{F5A060DC-612E-3C45-82C7-9E935ACA3FDD}" type="presParOf" srcId="{88224984-AB88-2443-8F4E-918A41352FA4}" destId="{B66E7510-52A9-8B41-9458-58B8979DAC51}" srcOrd="2"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A02F2F-0914-46FB-AC83-19548A50D6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D3CD918-119D-4E2C-AC1A-14A3F4D608AF}">
      <dgm:prSet custT="1"/>
      <dgm:spPr/>
      <dgm:t>
        <a:bodyPr/>
        <a:lstStyle/>
        <a:p>
          <a:r>
            <a:rPr lang="en-US" sz="2400"/>
            <a:t>1 in 4 - 5 adults in the U.S. have a mental illness.</a:t>
          </a:r>
        </a:p>
      </dgm:t>
    </dgm:pt>
    <dgm:pt modelId="{1D92341D-83B7-4532-8610-1288C2CF7800}" type="parTrans" cxnId="{6E4923C3-D077-4635-8482-B718056EE954}">
      <dgm:prSet/>
      <dgm:spPr/>
      <dgm:t>
        <a:bodyPr/>
        <a:lstStyle/>
        <a:p>
          <a:endParaRPr lang="en-US"/>
        </a:p>
      </dgm:t>
    </dgm:pt>
    <dgm:pt modelId="{96B925CA-0886-41FB-8745-739366378733}" type="sibTrans" cxnId="{6E4923C3-D077-4635-8482-B718056EE954}">
      <dgm:prSet/>
      <dgm:spPr/>
      <dgm:t>
        <a:bodyPr/>
        <a:lstStyle/>
        <a:p>
          <a:endParaRPr lang="en-US"/>
        </a:p>
      </dgm:t>
    </dgm:pt>
    <dgm:pt modelId="{01D2DB28-B7A6-414E-ACBA-E12A000A7F12}">
      <dgm:prSet custT="1"/>
      <dgm:spPr/>
      <dgm:t>
        <a:bodyPr/>
        <a:lstStyle/>
        <a:p>
          <a:pPr algn="ctr"/>
          <a:r>
            <a:rPr lang="en-US" sz="2000"/>
            <a:t>48.5 million people / 17.1% of the U.S. population met the DSM-V criteria for an SUD. (SAMHSA)</a:t>
          </a:r>
        </a:p>
      </dgm:t>
    </dgm:pt>
    <dgm:pt modelId="{70B4E732-EE9D-4F6E-AA45-E6FFF5C7E330}" type="parTrans" cxnId="{0406B1F4-26D9-4B2B-8DDF-929C9C131C55}">
      <dgm:prSet/>
      <dgm:spPr/>
      <dgm:t>
        <a:bodyPr/>
        <a:lstStyle/>
        <a:p>
          <a:endParaRPr lang="en-US"/>
        </a:p>
      </dgm:t>
    </dgm:pt>
    <dgm:pt modelId="{FF51148C-31C4-4F46-8C2D-91AFB5F853AA}" type="sibTrans" cxnId="{0406B1F4-26D9-4B2B-8DDF-929C9C131C55}">
      <dgm:prSet/>
      <dgm:spPr/>
      <dgm:t>
        <a:bodyPr/>
        <a:lstStyle/>
        <a:p>
          <a:endParaRPr lang="en-US"/>
        </a:p>
      </dgm:t>
    </dgm:pt>
    <dgm:pt modelId="{3C91F556-1958-412B-96C2-8FC1595E2174}">
      <dgm:prSet custT="1"/>
      <dgm:spPr/>
      <dgm:t>
        <a:bodyPr/>
        <a:lstStyle/>
        <a:p>
          <a:pPr algn="ctr"/>
          <a:r>
            <a:rPr lang="en-US" sz="2200"/>
            <a:t>19.4 million adults / 7.6% in the U.S. have a co-occurring disorder.</a:t>
          </a:r>
        </a:p>
      </dgm:t>
    </dgm:pt>
    <dgm:pt modelId="{EEB5CE27-7734-4848-869A-09832DB413AD}" type="parTrans" cxnId="{44D94086-73FA-43D1-94B3-E25CD68E9945}">
      <dgm:prSet/>
      <dgm:spPr/>
      <dgm:t>
        <a:bodyPr/>
        <a:lstStyle/>
        <a:p>
          <a:endParaRPr lang="en-US"/>
        </a:p>
      </dgm:t>
    </dgm:pt>
    <dgm:pt modelId="{5BA0C9DD-78E9-4ADE-A67F-917808CE7BE6}" type="sibTrans" cxnId="{44D94086-73FA-43D1-94B3-E25CD68E9945}">
      <dgm:prSet/>
      <dgm:spPr/>
      <dgm:t>
        <a:bodyPr/>
        <a:lstStyle/>
        <a:p>
          <a:endParaRPr lang="en-US"/>
        </a:p>
      </dgm:t>
    </dgm:pt>
    <dgm:pt modelId="{88224984-AB88-2443-8F4E-918A41352FA4}" type="pres">
      <dgm:prSet presAssocID="{CDA02F2F-0914-46FB-AC83-19548A50D61E}" presName="linear" presStyleCnt="0">
        <dgm:presLayoutVars>
          <dgm:animLvl val="lvl"/>
          <dgm:resizeHandles val="exact"/>
        </dgm:presLayoutVars>
      </dgm:prSet>
      <dgm:spPr/>
    </dgm:pt>
    <dgm:pt modelId="{EF0D08D1-F479-C04E-B1B1-BAFB0732A83F}" type="pres">
      <dgm:prSet presAssocID="{6D3CD918-119D-4E2C-AC1A-14A3F4D608AF}" presName="parentText" presStyleLbl="node1" presStyleIdx="0" presStyleCnt="3" custScaleX="88383" custScaleY="85820">
        <dgm:presLayoutVars>
          <dgm:chMax val="0"/>
          <dgm:bulletEnabled val="1"/>
        </dgm:presLayoutVars>
      </dgm:prSet>
      <dgm:spPr/>
    </dgm:pt>
    <dgm:pt modelId="{ADA6A11A-6EFD-364A-AA23-3A4E0D76FCAA}" type="pres">
      <dgm:prSet presAssocID="{96B925CA-0886-41FB-8745-739366378733}" presName="spacer" presStyleCnt="0"/>
      <dgm:spPr/>
    </dgm:pt>
    <dgm:pt modelId="{B66E7510-52A9-8B41-9458-58B8979DAC51}" type="pres">
      <dgm:prSet presAssocID="{01D2DB28-B7A6-414E-ACBA-E12A000A7F12}" presName="parentText" presStyleLbl="node1" presStyleIdx="1" presStyleCnt="3" custScaleX="86956" custScaleY="102726">
        <dgm:presLayoutVars>
          <dgm:chMax val="0"/>
          <dgm:bulletEnabled val="1"/>
        </dgm:presLayoutVars>
      </dgm:prSet>
      <dgm:spPr/>
    </dgm:pt>
    <dgm:pt modelId="{D221D2CD-9A38-AB4D-9B6A-4152634D763B}" type="pres">
      <dgm:prSet presAssocID="{FF51148C-31C4-4F46-8C2D-91AFB5F853AA}" presName="spacer" presStyleCnt="0"/>
      <dgm:spPr/>
    </dgm:pt>
    <dgm:pt modelId="{0C74D935-F218-FA42-AB57-204D445B6FA4}" type="pres">
      <dgm:prSet presAssocID="{3C91F556-1958-412B-96C2-8FC1595E2174}" presName="parentText" presStyleLbl="node1" presStyleIdx="2" presStyleCnt="3" custScaleX="93378" custScaleY="97359">
        <dgm:presLayoutVars>
          <dgm:chMax val="0"/>
          <dgm:bulletEnabled val="1"/>
        </dgm:presLayoutVars>
      </dgm:prSet>
      <dgm:spPr/>
    </dgm:pt>
  </dgm:ptLst>
  <dgm:cxnLst>
    <dgm:cxn modelId="{3AE87426-5089-3C44-9EBB-FA3E4D0D08E5}" type="presOf" srcId="{CDA02F2F-0914-46FB-AC83-19548A50D61E}" destId="{88224984-AB88-2443-8F4E-918A41352FA4}" srcOrd="0" destOrd="0" presId="urn:microsoft.com/office/officeart/2005/8/layout/vList2"/>
    <dgm:cxn modelId="{138EB87C-1767-AB45-AA49-4046F7BAC022}" type="presOf" srcId="{01D2DB28-B7A6-414E-ACBA-E12A000A7F12}" destId="{B66E7510-52A9-8B41-9458-58B8979DAC51}" srcOrd="0" destOrd="0" presId="urn:microsoft.com/office/officeart/2005/8/layout/vList2"/>
    <dgm:cxn modelId="{44D94086-73FA-43D1-94B3-E25CD68E9945}" srcId="{CDA02F2F-0914-46FB-AC83-19548A50D61E}" destId="{3C91F556-1958-412B-96C2-8FC1595E2174}" srcOrd="2" destOrd="0" parTransId="{EEB5CE27-7734-4848-869A-09832DB413AD}" sibTransId="{5BA0C9DD-78E9-4ADE-A67F-917808CE7BE6}"/>
    <dgm:cxn modelId="{282869A3-CDAB-734A-A0BB-3E3126D575C5}" type="presOf" srcId="{6D3CD918-119D-4E2C-AC1A-14A3F4D608AF}" destId="{EF0D08D1-F479-C04E-B1B1-BAFB0732A83F}" srcOrd="0" destOrd="0" presId="urn:microsoft.com/office/officeart/2005/8/layout/vList2"/>
    <dgm:cxn modelId="{6E4923C3-D077-4635-8482-B718056EE954}" srcId="{CDA02F2F-0914-46FB-AC83-19548A50D61E}" destId="{6D3CD918-119D-4E2C-AC1A-14A3F4D608AF}" srcOrd="0" destOrd="0" parTransId="{1D92341D-83B7-4532-8610-1288C2CF7800}" sibTransId="{96B925CA-0886-41FB-8745-739366378733}"/>
    <dgm:cxn modelId="{6B8719F2-B4E1-1D40-B009-478341AADCF3}" type="presOf" srcId="{3C91F556-1958-412B-96C2-8FC1595E2174}" destId="{0C74D935-F218-FA42-AB57-204D445B6FA4}" srcOrd="0" destOrd="0" presId="urn:microsoft.com/office/officeart/2005/8/layout/vList2"/>
    <dgm:cxn modelId="{0406B1F4-26D9-4B2B-8DDF-929C9C131C55}" srcId="{CDA02F2F-0914-46FB-AC83-19548A50D61E}" destId="{01D2DB28-B7A6-414E-ACBA-E12A000A7F12}" srcOrd="1" destOrd="0" parTransId="{70B4E732-EE9D-4F6E-AA45-E6FFF5C7E330}" sibTransId="{FF51148C-31C4-4F46-8C2D-91AFB5F853AA}"/>
    <dgm:cxn modelId="{7A3E4682-6088-8C43-95C2-5C6455C74216}" type="presParOf" srcId="{88224984-AB88-2443-8F4E-918A41352FA4}" destId="{EF0D08D1-F479-C04E-B1B1-BAFB0732A83F}" srcOrd="0" destOrd="0" presId="urn:microsoft.com/office/officeart/2005/8/layout/vList2"/>
    <dgm:cxn modelId="{7BDAF003-B227-7B45-9C2B-3080CF14C6E4}" type="presParOf" srcId="{88224984-AB88-2443-8F4E-918A41352FA4}" destId="{ADA6A11A-6EFD-364A-AA23-3A4E0D76FCAA}" srcOrd="1" destOrd="0" presId="urn:microsoft.com/office/officeart/2005/8/layout/vList2"/>
    <dgm:cxn modelId="{F5A060DC-612E-3C45-82C7-9E935ACA3FDD}" type="presParOf" srcId="{88224984-AB88-2443-8F4E-918A41352FA4}" destId="{B66E7510-52A9-8B41-9458-58B8979DAC51}" srcOrd="2" destOrd="0" presId="urn:microsoft.com/office/officeart/2005/8/layout/vList2"/>
    <dgm:cxn modelId="{42066C0C-8C51-DE4F-B16D-D9539FDAF607}" type="presParOf" srcId="{88224984-AB88-2443-8F4E-918A41352FA4}" destId="{D221D2CD-9A38-AB4D-9B6A-4152634D763B}" srcOrd="3" destOrd="0" presId="urn:microsoft.com/office/officeart/2005/8/layout/vList2"/>
    <dgm:cxn modelId="{A16322DA-DE0D-4742-8FB0-0F65A0E1986C}" type="presParOf" srcId="{88224984-AB88-2443-8F4E-918A41352FA4}" destId="{0C74D935-F218-FA42-AB57-204D445B6FA4}"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A02F2F-0914-46FB-AC83-19548A50D6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D3CD918-119D-4E2C-AC1A-14A3F4D608AF}">
      <dgm:prSet custT="1"/>
      <dgm:spPr/>
      <dgm:t>
        <a:bodyPr/>
        <a:lstStyle/>
        <a:p>
          <a:r>
            <a:rPr lang="en-US" sz="2400" dirty="0"/>
            <a:t>1 in 4 – 5 (22.8%) adults in the U.S. have a mental illness.</a:t>
          </a:r>
        </a:p>
      </dgm:t>
    </dgm:pt>
    <dgm:pt modelId="{1D92341D-83B7-4532-8610-1288C2CF7800}" type="parTrans" cxnId="{6E4923C3-D077-4635-8482-B718056EE954}">
      <dgm:prSet/>
      <dgm:spPr/>
      <dgm:t>
        <a:bodyPr/>
        <a:lstStyle/>
        <a:p>
          <a:endParaRPr lang="en-US"/>
        </a:p>
      </dgm:t>
    </dgm:pt>
    <dgm:pt modelId="{96B925CA-0886-41FB-8745-739366378733}" type="sibTrans" cxnId="{6E4923C3-D077-4635-8482-B718056EE954}">
      <dgm:prSet/>
      <dgm:spPr/>
      <dgm:t>
        <a:bodyPr/>
        <a:lstStyle/>
        <a:p>
          <a:endParaRPr lang="en-US"/>
        </a:p>
      </dgm:t>
    </dgm:pt>
    <dgm:pt modelId="{01D2DB28-B7A6-414E-ACBA-E12A000A7F12}">
      <dgm:prSet custT="1"/>
      <dgm:spPr/>
      <dgm:t>
        <a:bodyPr/>
        <a:lstStyle/>
        <a:p>
          <a:pPr algn="ctr"/>
          <a:r>
            <a:rPr lang="en-US" sz="2000"/>
            <a:t>48.5 million people / 17.1% of the U.S. population met the DSM-V criteria for an SUD. (SAMHSA)</a:t>
          </a:r>
        </a:p>
      </dgm:t>
    </dgm:pt>
    <dgm:pt modelId="{70B4E732-EE9D-4F6E-AA45-E6FFF5C7E330}" type="parTrans" cxnId="{0406B1F4-26D9-4B2B-8DDF-929C9C131C55}">
      <dgm:prSet/>
      <dgm:spPr/>
      <dgm:t>
        <a:bodyPr/>
        <a:lstStyle/>
        <a:p>
          <a:endParaRPr lang="en-US"/>
        </a:p>
      </dgm:t>
    </dgm:pt>
    <dgm:pt modelId="{FF51148C-31C4-4F46-8C2D-91AFB5F853AA}" type="sibTrans" cxnId="{0406B1F4-26D9-4B2B-8DDF-929C9C131C55}">
      <dgm:prSet/>
      <dgm:spPr/>
      <dgm:t>
        <a:bodyPr/>
        <a:lstStyle/>
        <a:p>
          <a:endParaRPr lang="en-US"/>
        </a:p>
      </dgm:t>
    </dgm:pt>
    <dgm:pt modelId="{3C91F556-1958-412B-96C2-8FC1595E2174}">
      <dgm:prSet custT="1"/>
      <dgm:spPr/>
      <dgm:t>
        <a:bodyPr/>
        <a:lstStyle/>
        <a:p>
          <a:pPr algn="ctr"/>
          <a:r>
            <a:rPr lang="en-US" sz="2200"/>
            <a:t>19.4 million adults / 7.6% in the U.S. have a co-occurring disorder.</a:t>
          </a:r>
        </a:p>
      </dgm:t>
    </dgm:pt>
    <dgm:pt modelId="{EEB5CE27-7734-4848-869A-09832DB413AD}" type="parTrans" cxnId="{44D94086-73FA-43D1-94B3-E25CD68E9945}">
      <dgm:prSet/>
      <dgm:spPr/>
      <dgm:t>
        <a:bodyPr/>
        <a:lstStyle/>
        <a:p>
          <a:endParaRPr lang="en-US"/>
        </a:p>
      </dgm:t>
    </dgm:pt>
    <dgm:pt modelId="{5BA0C9DD-78E9-4ADE-A67F-917808CE7BE6}" type="sibTrans" cxnId="{44D94086-73FA-43D1-94B3-E25CD68E9945}">
      <dgm:prSet/>
      <dgm:spPr/>
      <dgm:t>
        <a:bodyPr/>
        <a:lstStyle/>
        <a:p>
          <a:endParaRPr lang="en-US"/>
        </a:p>
      </dgm:t>
    </dgm:pt>
    <dgm:pt modelId="{9D6D2F12-98E5-476E-AC9D-AFC38B93CB6D}">
      <dgm:prSet custT="1"/>
      <dgm:spPr/>
      <dgm:t>
        <a:bodyPr/>
        <a:lstStyle/>
        <a:p>
          <a:pPr algn="ctr"/>
          <a:r>
            <a:rPr lang="en-US" sz="1800"/>
            <a:t>Among adults 18+ in 2021, those with mental illnesses in the past year were more likely than those with no mental illness to be users of illicit drugs overall (50.2% vs. 17.7%).</a:t>
          </a:r>
        </a:p>
      </dgm:t>
    </dgm:pt>
    <dgm:pt modelId="{D2257824-7814-4C9B-B4C4-487B020DB8BF}" type="parTrans" cxnId="{D9B4B2EE-384C-4B90-8392-6C3CE5758685}">
      <dgm:prSet/>
      <dgm:spPr/>
      <dgm:t>
        <a:bodyPr/>
        <a:lstStyle/>
        <a:p>
          <a:endParaRPr lang="en-US"/>
        </a:p>
      </dgm:t>
    </dgm:pt>
    <dgm:pt modelId="{FE60AF1E-C9A1-4D2E-A9DD-C38B18A8835C}" type="sibTrans" cxnId="{D9B4B2EE-384C-4B90-8392-6C3CE5758685}">
      <dgm:prSet/>
      <dgm:spPr/>
      <dgm:t>
        <a:bodyPr/>
        <a:lstStyle/>
        <a:p>
          <a:endParaRPr lang="en-US"/>
        </a:p>
      </dgm:t>
    </dgm:pt>
    <dgm:pt modelId="{88224984-AB88-2443-8F4E-918A41352FA4}" type="pres">
      <dgm:prSet presAssocID="{CDA02F2F-0914-46FB-AC83-19548A50D61E}" presName="linear" presStyleCnt="0">
        <dgm:presLayoutVars>
          <dgm:animLvl val="lvl"/>
          <dgm:resizeHandles val="exact"/>
        </dgm:presLayoutVars>
      </dgm:prSet>
      <dgm:spPr/>
    </dgm:pt>
    <dgm:pt modelId="{EF0D08D1-F479-C04E-B1B1-BAFB0732A83F}" type="pres">
      <dgm:prSet presAssocID="{6D3CD918-119D-4E2C-AC1A-14A3F4D608AF}" presName="parentText" presStyleLbl="node1" presStyleIdx="0" presStyleCnt="4" custScaleX="88383" custScaleY="85820">
        <dgm:presLayoutVars>
          <dgm:chMax val="0"/>
          <dgm:bulletEnabled val="1"/>
        </dgm:presLayoutVars>
      </dgm:prSet>
      <dgm:spPr/>
    </dgm:pt>
    <dgm:pt modelId="{ADA6A11A-6EFD-364A-AA23-3A4E0D76FCAA}" type="pres">
      <dgm:prSet presAssocID="{96B925CA-0886-41FB-8745-739366378733}" presName="spacer" presStyleCnt="0"/>
      <dgm:spPr/>
    </dgm:pt>
    <dgm:pt modelId="{B66E7510-52A9-8B41-9458-58B8979DAC51}" type="pres">
      <dgm:prSet presAssocID="{01D2DB28-B7A6-414E-ACBA-E12A000A7F12}" presName="parentText" presStyleLbl="node1" presStyleIdx="1" presStyleCnt="4" custScaleX="86956" custScaleY="102726">
        <dgm:presLayoutVars>
          <dgm:chMax val="0"/>
          <dgm:bulletEnabled val="1"/>
        </dgm:presLayoutVars>
      </dgm:prSet>
      <dgm:spPr/>
    </dgm:pt>
    <dgm:pt modelId="{D221D2CD-9A38-AB4D-9B6A-4152634D763B}" type="pres">
      <dgm:prSet presAssocID="{FF51148C-31C4-4F46-8C2D-91AFB5F853AA}" presName="spacer" presStyleCnt="0"/>
      <dgm:spPr/>
    </dgm:pt>
    <dgm:pt modelId="{0C74D935-F218-FA42-AB57-204D445B6FA4}" type="pres">
      <dgm:prSet presAssocID="{3C91F556-1958-412B-96C2-8FC1595E2174}" presName="parentText" presStyleLbl="node1" presStyleIdx="2" presStyleCnt="4" custScaleX="93378" custScaleY="97359">
        <dgm:presLayoutVars>
          <dgm:chMax val="0"/>
          <dgm:bulletEnabled val="1"/>
        </dgm:presLayoutVars>
      </dgm:prSet>
      <dgm:spPr/>
    </dgm:pt>
    <dgm:pt modelId="{B8FF0781-D548-2E4E-9920-E76148856EEE}" type="pres">
      <dgm:prSet presAssocID="{5BA0C9DD-78E9-4ADE-A67F-917808CE7BE6}" presName="spacer" presStyleCnt="0"/>
      <dgm:spPr/>
    </dgm:pt>
    <dgm:pt modelId="{8B6D297B-7A2B-1141-8EF3-CFCB8DDECC21}" type="pres">
      <dgm:prSet presAssocID="{9D6D2F12-98E5-476E-AC9D-AFC38B93CB6D}" presName="parentText" presStyleLbl="node1" presStyleIdx="3" presStyleCnt="4" custScaleX="93378" custScaleY="104331">
        <dgm:presLayoutVars>
          <dgm:chMax val="0"/>
          <dgm:bulletEnabled val="1"/>
        </dgm:presLayoutVars>
      </dgm:prSet>
      <dgm:spPr/>
    </dgm:pt>
  </dgm:ptLst>
  <dgm:cxnLst>
    <dgm:cxn modelId="{F5013003-7883-944F-8027-DDB19A53FAAF}" type="presOf" srcId="{9D6D2F12-98E5-476E-AC9D-AFC38B93CB6D}" destId="{8B6D297B-7A2B-1141-8EF3-CFCB8DDECC21}" srcOrd="0" destOrd="0" presId="urn:microsoft.com/office/officeart/2005/8/layout/vList2"/>
    <dgm:cxn modelId="{3AE87426-5089-3C44-9EBB-FA3E4D0D08E5}" type="presOf" srcId="{CDA02F2F-0914-46FB-AC83-19548A50D61E}" destId="{88224984-AB88-2443-8F4E-918A41352FA4}" srcOrd="0" destOrd="0" presId="urn:microsoft.com/office/officeart/2005/8/layout/vList2"/>
    <dgm:cxn modelId="{138EB87C-1767-AB45-AA49-4046F7BAC022}" type="presOf" srcId="{01D2DB28-B7A6-414E-ACBA-E12A000A7F12}" destId="{B66E7510-52A9-8B41-9458-58B8979DAC51}" srcOrd="0" destOrd="0" presId="urn:microsoft.com/office/officeart/2005/8/layout/vList2"/>
    <dgm:cxn modelId="{44D94086-73FA-43D1-94B3-E25CD68E9945}" srcId="{CDA02F2F-0914-46FB-AC83-19548A50D61E}" destId="{3C91F556-1958-412B-96C2-8FC1595E2174}" srcOrd="2" destOrd="0" parTransId="{EEB5CE27-7734-4848-869A-09832DB413AD}" sibTransId="{5BA0C9DD-78E9-4ADE-A67F-917808CE7BE6}"/>
    <dgm:cxn modelId="{282869A3-CDAB-734A-A0BB-3E3126D575C5}" type="presOf" srcId="{6D3CD918-119D-4E2C-AC1A-14A3F4D608AF}" destId="{EF0D08D1-F479-C04E-B1B1-BAFB0732A83F}" srcOrd="0" destOrd="0" presId="urn:microsoft.com/office/officeart/2005/8/layout/vList2"/>
    <dgm:cxn modelId="{6E4923C3-D077-4635-8482-B718056EE954}" srcId="{CDA02F2F-0914-46FB-AC83-19548A50D61E}" destId="{6D3CD918-119D-4E2C-AC1A-14A3F4D608AF}" srcOrd="0" destOrd="0" parTransId="{1D92341D-83B7-4532-8610-1288C2CF7800}" sibTransId="{96B925CA-0886-41FB-8745-739366378733}"/>
    <dgm:cxn modelId="{D9B4B2EE-384C-4B90-8392-6C3CE5758685}" srcId="{CDA02F2F-0914-46FB-AC83-19548A50D61E}" destId="{9D6D2F12-98E5-476E-AC9D-AFC38B93CB6D}" srcOrd="3" destOrd="0" parTransId="{D2257824-7814-4C9B-B4C4-487B020DB8BF}" sibTransId="{FE60AF1E-C9A1-4D2E-A9DD-C38B18A8835C}"/>
    <dgm:cxn modelId="{6B8719F2-B4E1-1D40-B009-478341AADCF3}" type="presOf" srcId="{3C91F556-1958-412B-96C2-8FC1595E2174}" destId="{0C74D935-F218-FA42-AB57-204D445B6FA4}" srcOrd="0" destOrd="0" presId="urn:microsoft.com/office/officeart/2005/8/layout/vList2"/>
    <dgm:cxn modelId="{0406B1F4-26D9-4B2B-8DDF-929C9C131C55}" srcId="{CDA02F2F-0914-46FB-AC83-19548A50D61E}" destId="{01D2DB28-B7A6-414E-ACBA-E12A000A7F12}" srcOrd="1" destOrd="0" parTransId="{70B4E732-EE9D-4F6E-AA45-E6FFF5C7E330}" sibTransId="{FF51148C-31C4-4F46-8C2D-91AFB5F853AA}"/>
    <dgm:cxn modelId="{7A3E4682-6088-8C43-95C2-5C6455C74216}" type="presParOf" srcId="{88224984-AB88-2443-8F4E-918A41352FA4}" destId="{EF0D08D1-F479-C04E-B1B1-BAFB0732A83F}" srcOrd="0" destOrd="0" presId="urn:microsoft.com/office/officeart/2005/8/layout/vList2"/>
    <dgm:cxn modelId="{7BDAF003-B227-7B45-9C2B-3080CF14C6E4}" type="presParOf" srcId="{88224984-AB88-2443-8F4E-918A41352FA4}" destId="{ADA6A11A-6EFD-364A-AA23-3A4E0D76FCAA}" srcOrd="1" destOrd="0" presId="urn:microsoft.com/office/officeart/2005/8/layout/vList2"/>
    <dgm:cxn modelId="{F5A060DC-612E-3C45-82C7-9E935ACA3FDD}" type="presParOf" srcId="{88224984-AB88-2443-8F4E-918A41352FA4}" destId="{B66E7510-52A9-8B41-9458-58B8979DAC51}" srcOrd="2" destOrd="0" presId="urn:microsoft.com/office/officeart/2005/8/layout/vList2"/>
    <dgm:cxn modelId="{42066C0C-8C51-DE4F-B16D-D9539FDAF607}" type="presParOf" srcId="{88224984-AB88-2443-8F4E-918A41352FA4}" destId="{D221D2CD-9A38-AB4D-9B6A-4152634D763B}" srcOrd="3" destOrd="0" presId="urn:microsoft.com/office/officeart/2005/8/layout/vList2"/>
    <dgm:cxn modelId="{A16322DA-DE0D-4742-8FB0-0F65A0E1986C}" type="presParOf" srcId="{88224984-AB88-2443-8F4E-918A41352FA4}" destId="{0C74D935-F218-FA42-AB57-204D445B6FA4}" srcOrd="4" destOrd="0" presId="urn:microsoft.com/office/officeart/2005/8/layout/vList2"/>
    <dgm:cxn modelId="{B90AF1CA-705A-4F4B-9B05-E05E86A03884}" type="presParOf" srcId="{88224984-AB88-2443-8F4E-918A41352FA4}" destId="{B8FF0781-D548-2E4E-9920-E76148856EEE}" srcOrd="5" destOrd="0" presId="urn:microsoft.com/office/officeart/2005/8/layout/vList2"/>
    <dgm:cxn modelId="{E77301D9-9BF2-C54C-97E2-9857291A4DA4}" type="presParOf" srcId="{88224984-AB88-2443-8F4E-918A41352FA4}" destId="{8B6D297B-7A2B-1141-8EF3-CFCB8DDECC21}"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72DAD6-3B56-4129-84A2-CA74A9DA6C3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442CD35-B097-401F-90CC-767EACCBA8AB}">
      <dgm:prSet custT="1"/>
      <dgm:spPr/>
      <dgm:t>
        <a:bodyPr/>
        <a:lstStyle/>
        <a:p>
          <a:r>
            <a:rPr lang="en-US" sz="2000"/>
            <a:t>Individuals with a co-occurring disorder are </a:t>
          </a:r>
          <a:r>
            <a:rPr lang="en-US" sz="2000" b="1"/>
            <a:t>12</a:t>
          </a:r>
          <a:r>
            <a:rPr lang="en-US" sz="2000"/>
            <a:t> times more likely to be arrested.</a:t>
          </a:r>
          <a:endParaRPr lang="en-US" sz="2000" dirty="0"/>
        </a:p>
      </dgm:t>
    </dgm:pt>
    <dgm:pt modelId="{4A12E616-B438-4F39-B195-DAC472A2B554}" type="parTrans" cxnId="{6A1EE63E-45EC-49D2-8DC5-7D1C70D8A30C}">
      <dgm:prSet/>
      <dgm:spPr/>
      <dgm:t>
        <a:bodyPr/>
        <a:lstStyle/>
        <a:p>
          <a:endParaRPr lang="en-US" sz="2000"/>
        </a:p>
      </dgm:t>
    </dgm:pt>
    <dgm:pt modelId="{B92D789D-F23D-4DFE-83A1-CDB749363830}" type="sibTrans" cxnId="{6A1EE63E-45EC-49D2-8DC5-7D1C70D8A30C}">
      <dgm:prSet/>
      <dgm:spPr/>
      <dgm:t>
        <a:bodyPr/>
        <a:lstStyle/>
        <a:p>
          <a:endParaRPr lang="en-US" sz="2000"/>
        </a:p>
      </dgm:t>
    </dgm:pt>
    <dgm:pt modelId="{8343138B-F923-4700-87E2-75ED760FF9F7}">
      <dgm:prSet custT="1"/>
      <dgm:spPr/>
      <dgm:t>
        <a:bodyPr/>
        <a:lstStyle/>
        <a:p>
          <a:r>
            <a:rPr lang="en-US" sz="2000"/>
            <a:t>1 in 9 adults with a co-occurring disorder were arrested annually.</a:t>
          </a:r>
        </a:p>
      </dgm:t>
    </dgm:pt>
    <dgm:pt modelId="{EE29AB1F-6782-4E93-9516-3D6B03C44644}" type="parTrans" cxnId="{26C5F89E-D857-4F45-B975-8DD9DAC3E62E}">
      <dgm:prSet/>
      <dgm:spPr/>
      <dgm:t>
        <a:bodyPr/>
        <a:lstStyle/>
        <a:p>
          <a:endParaRPr lang="en-US" sz="2000"/>
        </a:p>
      </dgm:t>
    </dgm:pt>
    <dgm:pt modelId="{CCEF2A44-7FA6-4E61-BE84-BAFFF5855963}" type="sibTrans" cxnId="{26C5F89E-D857-4F45-B975-8DD9DAC3E62E}">
      <dgm:prSet/>
      <dgm:spPr/>
      <dgm:t>
        <a:bodyPr/>
        <a:lstStyle/>
        <a:p>
          <a:endParaRPr lang="en-US" sz="2000"/>
        </a:p>
      </dgm:t>
    </dgm:pt>
    <dgm:pt modelId="{338F54A7-891B-419A-B967-3188EB81B880}">
      <dgm:prSet custT="1"/>
      <dgm:spPr/>
      <dgm:t>
        <a:bodyPr/>
        <a:lstStyle/>
        <a:p>
          <a:r>
            <a:rPr lang="en-US" sz="2000"/>
            <a:t>Most commonly for property offenses (17 %) and violent offenses (10 %). </a:t>
          </a:r>
        </a:p>
      </dgm:t>
    </dgm:pt>
    <dgm:pt modelId="{6C06893B-64BA-44C4-AC89-49AF3504C5E4}" type="parTrans" cxnId="{7E231D42-B847-42CD-8FF4-C7746A885E85}">
      <dgm:prSet/>
      <dgm:spPr/>
      <dgm:t>
        <a:bodyPr/>
        <a:lstStyle/>
        <a:p>
          <a:endParaRPr lang="en-US" sz="2000"/>
        </a:p>
      </dgm:t>
    </dgm:pt>
    <dgm:pt modelId="{DBE7AFC7-C69C-416F-A291-4B672A0623E5}" type="sibTrans" cxnId="{7E231D42-B847-42CD-8FF4-C7746A885E85}">
      <dgm:prSet/>
      <dgm:spPr/>
      <dgm:t>
        <a:bodyPr/>
        <a:lstStyle/>
        <a:p>
          <a:endParaRPr lang="en-US" sz="2000"/>
        </a:p>
      </dgm:t>
    </dgm:pt>
    <dgm:pt modelId="{79987968-78BB-44F0-BEFB-538B13669005}" type="pres">
      <dgm:prSet presAssocID="{8372DAD6-3B56-4129-84A2-CA74A9DA6C3C}" presName="linear" presStyleCnt="0">
        <dgm:presLayoutVars>
          <dgm:animLvl val="lvl"/>
          <dgm:resizeHandles val="exact"/>
        </dgm:presLayoutVars>
      </dgm:prSet>
      <dgm:spPr/>
    </dgm:pt>
    <dgm:pt modelId="{F5648317-0B33-4AFB-B3FD-02E70A16B8BD}" type="pres">
      <dgm:prSet presAssocID="{5442CD35-B097-401F-90CC-767EACCBA8AB}" presName="parentText" presStyleLbl="node1" presStyleIdx="0" presStyleCnt="3">
        <dgm:presLayoutVars>
          <dgm:chMax val="0"/>
          <dgm:bulletEnabled val="1"/>
        </dgm:presLayoutVars>
      </dgm:prSet>
      <dgm:spPr/>
    </dgm:pt>
    <dgm:pt modelId="{CD2AFE13-0454-4C5D-B1E9-A65F0ED0F1CE}" type="pres">
      <dgm:prSet presAssocID="{B92D789D-F23D-4DFE-83A1-CDB749363830}" presName="spacer" presStyleCnt="0"/>
      <dgm:spPr/>
    </dgm:pt>
    <dgm:pt modelId="{40CD4E33-0899-414F-9350-9DEB521F5C13}" type="pres">
      <dgm:prSet presAssocID="{8343138B-F923-4700-87E2-75ED760FF9F7}" presName="parentText" presStyleLbl="node1" presStyleIdx="1" presStyleCnt="3">
        <dgm:presLayoutVars>
          <dgm:chMax val="0"/>
          <dgm:bulletEnabled val="1"/>
        </dgm:presLayoutVars>
      </dgm:prSet>
      <dgm:spPr/>
    </dgm:pt>
    <dgm:pt modelId="{A6A5992F-F2DC-4FA0-811E-4F27DB1871F1}" type="pres">
      <dgm:prSet presAssocID="{CCEF2A44-7FA6-4E61-BE84-BAFFF5855963}" presName="spacer" presStyleCnt="0"/>
      <dgm:spPr/>
    </dgm:pt>
    <dgm:pt modelId="{8562958D-AD7A-4A38-821F-05BB2CE3BA06}" type="pres">
      <dgm:prSet presAssocID="{338F54A7-891B-419A-B967-3188EB81B880}" presName="parentText" presStyleLbl="node1" presStyleIdx="2" presStyleCnt="3">
        <dgm:presLayoutVars>
          <dgm:chMax val="0"/>
          <dgm:bulletEnabled val="1"/>
        </dgm:presLayoutVars>
      </dgm:prSet>
      <dgm:spPr/>
    </dgm:pt>
  </dgm:ptLst>
  <dgm:cxnLst>
    <dgm:cxn modelId="{A4098511-EA6F-491B-A729-AC3D92885D9A}" type="presOf" srcId="{8343138B-F923-4700-87E2-75ED760FF9F7}" destId="{40CD4E33-0899-414F-9350-9DEB521F5C13}" srcOrd="0" destOrd="0" presId="urn:microsoft.com/office/officeart/2005/8/layout/vList2"/>
    <dgm:cxn modelId="{6A1EE63E-45EC-49D2-8DC5-7D1C70D8A30C}" srcId="{8372DAD6-3B56-4129-84A2-CA74A9DA6C3C}" destId="{5442CD35-B097-401F-90CC-767EACCBA8AB}" srcOrd="0" destOrd="0" parTransId="{4A12E616-B438-4F39-B195-DAC472A2B554}" sibTransId="{B92D789D-F23D-4DFE-83A1-CDB749363830}"/>
    <dgm:cxn modelId="{7E231D42-B847-42CD-8FF4-C7746A885E85}" srcId="{8372DAD6-3B56-4129-84A2-CA74A9DA6C3C}" destId="{338F54A7-891B-419A-B967-3188EB81B880}" srcOrd="2" destOrd="0" parTransId="{6C06893B-64BA-44C4-AC89-49AF3504C5E4}" sibTransId="{DBE7AFC7-C69C-416F-A291-4B672A0623E5}"/>
    <dgm:cxn modelId="{B2CED068-4233-4F29-BBCB-482970F77AD7}" type="presOf" srcId="{338F54A7-891B-419A-B967-3188EB81B880}" destId="{8562958D-AD7A-4A38-821F-05BB2CE3BA06}" srcOrd="0" destOrd="0" presId="urn:microsoft.com/office/officeart/2005/8/layout/vList2"/>
    <dgm:cxn modelId="{18424F8B-0D4C-418A-B8B4-0F3ABA6265CE}" type="presOf" srcId="{8372DAD6-3B56-4129-84A2-CA74A9DA6C3C}" destId="{79987968-78BB-44F0-BEFB-538B13669005}" srcOrd="0" destOrd="0" presId="urn:microsoft.com/office/officeart/2005/8/layout/vList2"/>
    <dgm:cxn modelId="{26C5F89E-D857-4F45-B975-8DD9DAC3E62E}" srcId="{8372DAD6-3B56-4129-84A2-CA74A9DA6C3C}" destId="{8343138B-F923-4700-87E2-75ED760FF9F7}" srcOrd="1" destOrd="0" parTransId="{EE29AB1F-6782-4E93-9516-3D6B03C44644}" sibTransId="{CCEF2A44-7FA6-4E61-BE84-BAFFF5855963}"/>
    <dgm:cxn modelId="{17DA7AC1-D74F-4323-A4F2-5F0185934ABB}" type="presOf" srcId="{5442CD35-B097-401F-90CC-767EACCBA8AB}" destId="{F5648317-0B33-4AFB-B3FD-02E70A16B8BD}" srcOrd="0" destOrd="0" presId="urn:microsoft.com/office/officeart/2005/8/layout/vList2"/>
    <dgm:cxn modelId="{A8E116EC-EED3-4503-8F11-18972D7B2DBC}" type="presParOf" srcId="{79987968-78BB-44F0-BEFB-538B13669005}" destId="{F5648317-0B33-4AFB-B3FD-02E70A16B8BD}" srcOrd="0" destOrd="0" presId="urn:microsoft.com/office/officeart/2005/8/layout/vList2"/>
    <dgm:cxn modelId="{4BC7B4E1-18F4-4C7F-9E29-7E8B814A8F17}" type="presParOf" srcId="{79987968-78BB-44F0-BEFB-538B13669005}" destId="{CD2AFE13-0454-4C5D-B1E9-A65F0ED0F1CE}" srcOrd="1" destOrd="0" presId="urn:microsoft.com/office/officeart/2005/8/layout/vList2"/>
    <dgm:cxn modelId="{D339D3D2-CC59-4D28-9602-2127DB77D237}" type="presParOf" srcId="{79987968-78BB-44F0-BEFB-538B13669005}" destId="{40CD4E33-0899-414F-9350-9DEB521F5C13}" srcOrd="2" destOrd="0" presId="urn:microsoft.com/office/officeart/2005/8/layout/vList2"/>
    <dgm:cxn modelId="{DB6EE3B0-476F-4FA1-891F-B7CB079418EE}" type="presParOf" srcId="{79987968-78BB-44F0-BEFB-538B13669005}" destId="{A6A5992F-F2DC-4FA0-811E-4F27DB1871F1}" srcOrd="3" destOrd="0" presId="urn:microsoft.com/office/officeart/2005/8/layout/vList2"/>
    <dgm:cxn modelId="{B556D117-1399-4B59-8D49-D75219E68B07}" type="presParOf" srcId="{79987968-78BB-44F0-BEFB-538B13669005}" destId="{8562958D-AD7A-4A38-821F-05BB2CE3BA0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72DAD6-3B56-4129-84A2-CA74A9DA6C3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38953F7-0D76-4E34-820F-AFC191A1F505}">
      <dgm:prSet/>
      <dgm:spPr/>
      <dgm:t>
        <a:bodyPr/>
        <a:lstStyle/>
        <a:p>
          <a:r>
            <a:rPr lang="en-US" dirty="0"/>
            <a:t>Women with co-occurring disorders were arrested 19 times more often than women with neither a SUD or mental illness (1 in 5).</a:t>
          </a:r>
        </a:p>
      </dgm:t>
    </dgm:pt>
    <dgm:pt modelId="{FD119A28-6CA2-4B94-AD51-2B0C8800A97A}" type="parTrans" cxnId="{FEAC2C8C-E6F3-4368-B1BB-98C2320ED73A}">
      <dgm:prSet/>
      <dgm:spPr/>
      <dgm:t>
        <a:bodyPr/>
        <a:lstStyle/>
        <a:p>
          <a:endParaRPr lang="en-US"/>
        </a:p>
      </dgm:t>
    </dgm:pt>
    <dgm:pt modelId="{E85F5BC5-CF07-4994-86AE-2049247A24F1}" type="sibTrans" cxnId="{FEAC2C8C-E6F3-4368-B1BB-98C2320ED73A}">
      <dgm:prSet/>
      <dgm:spPr/>
      <dgm:t>
        <a:bodyPr/>
        <a:lstStyle/>
        <a:p>
          <a:endParaRPr lang="en-US"/>
        </a:p>
      </dgm:t>
    </dgm:pt>
    <dgm:pt modelId="{A296AB2C-FDC7-4D99-9CD2-F4E4ED01ED76}">
      <dgm:prSet/>
      <dgm:spPr/>
      <dgm:t>
        <a:bodyPr/>
        <a:lstStyle/>
        <a:p>
          <a:r>
            <a:rPr lang="en-US"/>
            <a:t>Black adults with co-occurring disorders were arrested 1.5 times more often than their white counterparts.</a:t>
          </a:r>
        </a:p>
      </dgm:t>
    </dgm:pt>
    <dgm:pt modelId="{9A0558D6-C038-4C49-A1AB-EFF3E792D6A9}" type="parTrans" cxnId="{CFFED7C9-F6FA-4931-8EE8-57DAAC824F0B}">
      <dgm:prSet/>
      <dgm:spPr/>
      <dgm:t>
        <a:bodyPr/>
        <a:lstStyle/>
        <a:p>
          <a:endParaRPr lang="en-US"/>
        </a:p>
      </dgm:t>
    </dgm:pt>
    <dgm:pt modelId="{AD462526-793E-440D-A409-D1A730753317}" type="sibTrans" cxnId="{CFFED7C9-F6FA-4931-8EE8-57DAAC824F0B}">
      <dgm:prSet/>
      <dgm:spPr/>
      <dgm:t>
        <a:bodyPr/>
        <a:lstStyle/>
        <a:p>
          <a:endParaRPr lang="en-US"/>
        </a:p>
      </dgm:t>
    </dgm:pt>
    <dgm:pt modelId="{338F54A7-891B-419A-B967-3188EB81B880}">
      <dgm:prSet/>
      <dgm:spPr/>
      <dgm:t>
        <a:bodyPr/>
        <a:lstStyle/>
        <a:p>
          <a:r>
            <a:rPr lang="en-US" dirty="0"/>
            <a:t>There are other disparities amongst marginalized populations.</a:t>
          </a:r>
        </a:p>
      </dgm:t>
    </dgm:pt>
    <dgm:pt modelId="{6C06893B-64BA-44C4-AC89-49AF3504C5E4}" type="parTrans" cxnId="{7E231D42-B847-42CD-8FF4-C7746A885E85}">
      <dgm:prSet/>
      <dgm:spPr/>
      <dgm:t>
        <a:bodyPr/>
        <a:lstStyle/>
        <a:p>
          <a:endParaRPr lang="en-US"/>
        </a:p>
      </dgm:t>
    </dgm:pt>
    <dgm:pt modelId="{DBE7AFC7-C69C-416F-A291-4B672A0623E5}" type="sibTrans" cxnId="{7E231D42-B847-42CD-8FF4-C7746A885E85}">
      <dgm:prSet/>
      <dgm:spPr/>
      <dgm:t>
        <a:bodyPr/>
        <a:lstStyle/>
        <a:p>
          <a:endParaRPr lang="en-US"/>
        </a:p>
      </dgm:t>
    </dgm:pt>
    <dgm:pt modelId="{79987968-78BB-44F0-BEFB-538B13669005}" type="pres">
      <dgm:prSet presAssocID="{8372DAD6-3B56-4129-84A2-CA74A9DA6C3C}" presName="linear" presStyleCnt="0">
        <dgm:presLayoutVars>
          <dgm:animLvl val="lvl"/>
          <dgm:resizeHandles val="exact"/>
        </dgm:presLayoutVars>
      </dgm:prSet>
      <dgm:spPr/>
    </dgm:pt>
    <dgm:pt modelId="{7443DA9B-2B51-4424-8D3F-A43D520DB3A3}" type="pres">
      <dgm:prSet presAssocID="{D38953F7-0D76-4E34-820F-AFC191A1F505}" presName="parentText" presStyleLbl="node1" presStyleIdx="0" presStyleCnt="3">
        <dgm:presLayoutVars>
          <dgm:chMax val="0"/>
          <dgm:bulletEnabled val="1"/>
        </dgm:presLayoutVars>
      </dgm:prSet>
      <dgm:spPr/>
    </dgm:pt>
    <dgm:pt modelId="{8DBFDDD3-AA5A-413F-B95E-5ABC26C7BCF3}" type="pres">
      <dgm:prSet presAssocID="{E85F5BC5-CF07-4994-86AE-2049247A24F1}" presName="spacer" presStyleCnt="0"/>
      <dgm:spPr/>
    </dgm:pt>
    <dgm:pt modelId="{CB3E4855-CB1B-4F2C-84FA-4EAF0ABC0923}" type="pres">
      <dgm:prSet presAssocID="{A296AB2C-FDC7-4D99-9CD2-F4E4ED01ED76}" presName="parentText" presStyleLbl="node1" presStyleIdx="1" presStyleCnt="3">
        <dgm:presLayoutVars>
          <dgm:chMax val="0"/>
          <dgm:bulletEnabled val="1"/>
        </dgm:presLayoutVars>
      </dgm:prSet>
      <dgm:spPr/>
    </dgm:pt>
    <dgm:pt modelId="{A843CF00-3DC3-41EE-BBB4-7E072F73747A}" type="pres">
      <dgm:prSet presAssocID="{AD462526-793E-440D-A409-D1A730753317}" presName="spacer" presStyleCnt="0"/>
      <dgm:spPr/>
    </dgm:pt>
    <dgm:pt modelId="{8562958D-AD7A-4A38-821F-05BB2CE3BA06}" type="pres">
      <dgm:prSet presAssocID="{338F54A7-891B-419A-B967-3188EB81B880}" presName="parentText" presStyleLbl="node1" presStyleIdx="2" presStyleCnt="3">
        <dgm:presLayoutVars>
          <dgm:chMax val="0"/>
          <dgm:bulletEnabled val="1"/>
        </dgm:presLayoutVars>
      </dgm:prSet>
      <dgm:spPr/>
    </dgm:pt>
  </dgm:ptLst>
  <dgm:cxnLst>
    <dgm:cxn modelId="{591CBB10-E784-480E-81F2-7FDE303D364B}" type="presOf" srcId="{A296AB2C-FDC7-4D99-9CD2-F4E4ED01ED76}" destId="{CB3E4855-CB1B-4F2C-84FA-4EAF0ABC0923}" srcOrd="0" destOrd="0" presId="urn:microsoft.com/office/officeart/2005/8/layout/vList2"/>
    <dgm:cxn modelId="{7E231D42-B847-42CD-8FF4-C7746A885E85}" srcId="{8372DAD6-3B56-4129-84A2-CA74A9DA6C3C}" destId="{338F54A7-891B-419A-B967-3188EB81B880}" srcOrd="2" destOrd="0" parTransId="{6C06893B-64BA-44C4-AC89-49AF3504C5E4}" sibTransId="{DBE7AFC7-C69C-416F-A291-4B672A0623E5}"/>
    <dgm:cxn modelId="{FEAC2C8C-E6F3-4368-B1BB-98C2320ED73A}" srcId="{8372DAD6-3B56-4129-84A2-CA74A9DA6C3C}" destId="{D38953F7-0D76-4E34-820F-AFC191A1F505}" srcOrd="0" destOrd="0" parTransId="{FD119A28-6CA2-4B94-AD51-2B0C8800A97A}" sibTransId="{E85F5BC5-CF07-4994-86AE-2049247A24F1}"/>
    <dgm:cxn modelId="{CD8615B9-C951-4D82-AEDB-6C060E89D03B}" type="presOf" srcId="{D38953F7-0D76-4E34-820F-AFC191A1F505}" destId="{7443DA9B-2B51-4424-8D3F-A43D520DB3A3}" srcOrd="0" destOrd="0" presId="urn:microsoft.com/office/officeart/2005/8/layout/vList2"/>
    <dgm:cxn modelId="{CFFED7C9-F6FA-4931-8EE8-57DAAC824F0B}" srcId="{8372DAD6-3B56-4129-84A2-CA74A9DA6C3C}" destId="{A296AB2C-FDC7-4D99-9CD2-F4E4ED01ED76}" srcOrd="1" destOrd="0" parTransId="{9A0558D6-C038-4C49-A1AB-EFF3E792D6A9}" sibTransId="{AD462526-793E-440D-A409-D1A730753317}"/>
    <dgm:cxn modelId="{AC0129E7-09F0-43B5-A15E-7FDEC2D156CA}" type="presOf" srcId="{8372DAD6-3B56-4129-84A2-CA74A9DA6C3C}" destId="{79987968-78BB-44F0-BEFB-538B13669005}" srcOrd="0" destOrd="0" presId="urn:microsoft.com/office/officeart/2005/8/layout/vList2"/>
    <dgm:cxn modelId="{1BB785F8-B787-4D0B-BF35-186B5EA633C4}" type="presOf" srcId="{338F54A7-891B-419A-B967-3188EB81B880}" destId="{8562958D-AD7A-4A38-821F-05BB2CE3BA06}" srcOrd="0" destOrd="0" presId="urn:microsoft.com/office/officeart/2005/8/layout/vList2"/>
    <dgm:cxn modelId="{E764C895-C063-4951-BAD9-8C54E24C6154}" type="presParOf" srcId="{79987968-78BB-44F0-BEFB-538B13669005}" destId="{7443DA9B-2B51-4424-8D3F-A43D520DB3A3}" srcOrd="0" destOrd="0" presId="urn:microsoft.com/office/officeart/2005/8/layout/vList2"/>
    <dgm:cxn modelId="{70D1E769-8089-42B8-B2C7-A39F43324DE4}" type="presParOf" srcId="{79987968-78BB-44F0-BEFB-538B13669005}" destId="{8DBFDDD3-AA5A-413F-B95E-5ABC26C7BCF3}" srcOrd="1" destOrd="0" presId="urn:microsoft.com/office/officeart/2005/8/layout/vList2"/>
    <dgm:cxn modelId="{505722A6-0DC5-48D6-BCF7-0E7A09272056}" type="presParOf" srcId="{79987968-78BB-44F0-BEFB-538B13669005}" destId="{CB3E4855-CB1B-4F2C-84FA-4EAF0ABC0923}" srcOrd="2" destOrd="0" presId="urn:microsoft.com/office/officeart/2005/8/layout/vList2"/>
    <dgm:cxn modelId="{33CDA1CF-25BA-4691-B306-C54A07AD4AD5}" type="presParOf" srcId="{79987968-78BB-44F0-BEFB-538B13669005}" destId="{A843CF00-3DC3-41EE-BBB4-7E072F73747A}" srcOrd="3" destOrd="0" presId="urn:microsoft.com/office/officeart/2005/8/layout/vList2"/>
    <dgm:cxn modelId="{BF0A2A19-6EBC-48B8-863F-F6753F951226}" type="presParOf" srcId="{79987968-78BB-44F0-BEFB-538B13669005}" destId="{8562958D-AD7A-4A38-821F-05BB2CE3BA0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B04A41-4B20-42BB-8A67-FAF25C5973C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829C57E-9439-4652-862D-0B9A8FFBE312}">
      <dgm:prSet custT="1"/>
      <dgm:spPr/>
      <dgm:t>
        <a:bodyPr/>
        <a:lstStyle/>
        <a:p>
          <a:r>
            <a:rPr lang="en-US" sz="2200"/>
            <a:t>Medication compliance.</a:t>
          </a:r>
        </a:p>
      </dgm:t>
    </dgm:pt>
    <dgm:pt modelId="{809E54CF-C4FD-4523-9436-0296F2B21CAF}" type="parTrans" cxnId="{DA83D737-05F3-464B-B6EF-A598BCB195B0}">
      <dgm:prSet/>
      <dgm:spPr/>
      <dgm:t>
        <a:bodyPr/>
        <a:lstStyle/>
        <a:p>
          <a:endParaRPr lang="en-US" sz="2200"/>
        </a:p>
      </dgm:t>
    </dgm:pt>
    <dgm:pt modelId="{8AB6266C-73A7-4C23-904C-F3E6E845E632}" type="sibTrans" cxnId="{DA83D737-05F3-464B-B6EF-A598BCB195B0}">
      <dgm:prSet/>
      <dgm:spPr/>
      <dgm:t>
        <a:bodyPr/>
        <a:lstStyle/>
        <a:p>
          <a:endParaRPr lang="en-US" sz="2200"/>
        </a:p>
      </dgm:t>
    </dgm:pt>
    <dgm:pt modelId="{268703B7-FAB3-4B80-B35B-9E39AEC5ECF0}">
      <dgm:prSet custT="1"/>
      <dgm:spPr/>
      <dgm:t>
        <a:bodyPr/>
        <a:lstStyle/>
        <a:p>
          <a:r>
            <a:rPr lang="en-US" sz="2200"/>
            <a:t>Discovering what works and what does not.</a:t>
          </a:r>
        </a:p>
      </dgm:t>
    </dgm:pt>
    <dgm:pt modelId="{7480B342-331E-4F8B-92B4-C5E406D84D0D}" type="parTrans" cxnId="{765D921F-E53E-4A89-AA16-A333F0A4D834}">
      <dgm:prSet/>
      <dgm:spPr/>
      <dgm:t>
        <a:bodyPr/>
        <a:lstStyle/>
        <a:p>
          <a:endParaRPr lang="en-US" sz="2200"/>
        </a:p>
      </dgm:t>
    </dgm:pt>
    <dgm:pt modelId="{BEA11A1C-8CE5-46E6-A218-6B6633C62267}" type="sibTrans" cxnId="{765D921F-E53E-4A89-AA16-A333F0A4D834}">
      <dgm:prSet/>
      <dgm:spPr/>
      <dgm:t>
        <a:bodyPr/>
        <a:lstStyle/>
        <a:p>
          <a:endParaRPr lang="en-US" sz="2200"/>
        </a:p>
      </dgm:t>
    </dgm:pt>
    <dgm:pt modelId="{02CCD53D-8360-42C8-A4B3-D3A2157FD765}">
      <dgm:prSet custT="1"/>
      <dgm:spPr/>
      <dgm:t>
        <a:bodyPr/>
        <a:lstStyle/>
        <a:p>
          <a:r>
            <a:rPr lang="en-US" sz="2200"/>
            <a:t>Technical violations.</a:t>
          </a:r>
        </a:p>
      </dgm:t>
    </dgm:pt>
    <dgm:pt modelId="{D978A37F-0B0F-4610-A9BE-BB6AFC404991}" type="parTrans" cxnId="{620D6C21-9D1B-4E59-B16E-7C37BF51F221}">
      <dgm:prSet/>
      <dgm:spPr/>
      <dgm:t>
        <a:bodyPr/>
        <a:lstStyle/>
        <a:p>
          <a:endParaRPr lang="en-US" sz="2200"/>
        </a:p>
      </dgm:t>
    </dgm:pt>
    <dgm:pt modelId="{15E1A1C6-9149-48D9-B395-0518E80B16D0}" type="sibTrans" cxnId="{620D6C21-9D1B-4E59-B16E-7C37BF51F221}">
      <dgm:prSet/>
      <dgm:spPr/>
      <dgm:t>
        <a:bodyPr/>
        <a:lstStyle/>
        <a:p>
          <a:endParaRPr lang="en-US" sz="2200"/>
        </a:p>
      </dgm:t>
    </dgm:pt>
    <dgm:pt modelId="{19CD834D-AC89-459C-84BA-15458CF54522}">
      <dgm:prSet custT="1"/>
      <dgm:spPr/>
      <dgm:t>
        <a:bodyPr/>
        <a:lstStyle/>
        <a:p>
          <a:r>
            <a:rPr lang="en-US" sz="2200"/>
            <a:t>Battling symptoms while maintaining treatment motivation.</a:t>
          </a:r>
        </a:p>
      </dgm:t>
    </dgm:pt>
    <dgm:pt modelId="{AE4BC05C-F365-4C77-8DD3-0ADB0547D7D2}" type="parTrans" cxnId="{F9333453-9E71-4EB1-A93C-1066FD0DAE28}">
      <dgm:prSet/>
      <dgm:spPr/>
      <dgm:t>
        <a:bodyPr/>
        <a:lstStyle/>
        <a:p>
          <a:endParaRPr lang="en-US" sz="2200"/>
        </a:p>
      </dgm:t>
    </dgm:pt>
    <dgm:pt modelId="{C9569EED-8F89-4575-A46E-23C2750A2D83}" type="sibTrans" cxnId="{F9333453-9E71-4EB1-A93C-1066FD0DAE28}">
      <dgm:prSet/>
      <dgm:spPr/>
      <dgm:t>
        <a:bodyPr/>
        <a:lstStyle/>
        <a:p>
          <a:endParaRPr lang="en-US" sz="2200"/>
        </a:p>
      </dgm:t>
    </dgm:pt>
    <dgm:pt modelId="{C1E1040F-5069-4926-A9A5-8ED8832FAF1B}">
      <dgm:prSet custT="1"/>
      <dgm:spPr/>
      <dgm:t>
        <a:bodyPr/>
        <a:lstStyle/>
        <a:p>
          <a:r>
            <a:rPr lang="en-US" sz="2200"/>
            <a:t>Coordination of care between agencies.</a:t>
          </a:r>
        </a:p>
      </dgm:t>
    </dgm:pt>
    <dgm:pt modelId="{FED41FE4-8ED6-426D-B915-DD56BAB46426}" type="parTrans" cxnId="{55C0B9A2-AE43-4E51-A3D3-ADEFEF3B38B5}">
      <dgm:prSet/>
      <dgm:spPr/>
      <dgm:t>
        <a:bodyPr/>
        <a:lstStyle/>
        <a:p>
          <a:endParaRPr lang="en-US" sz="2200"/>
        </a:p>
      </dgm:t>
    </dgm:pt>
    <dgm:pt modelId="{60EF3066-9364-4D2B-85F8-89DA0CFDD0B1}" type="sibTrans" cxnId="{55C0B9A2-AE43-4E51-A3D3-ADEFEF3B38B5}">
      <dgm:prSet/>
      <dgm:spPr/>
      <dgm:t>
        <a:bodyPr/>
        <a:lstStyle/>
        <a:p>
          <a:endParaRPr lang="en-US" sz="2200"/>
        </a:p>
      </dgm:t>
    </dgm:pt>
    <dgm:pt modelId="{E70CDAAB-4482-456B-B267-5C662C691150}">
      <dgm:prSet custT="1"/>
      <dgm:spPr/>
      <dgm:t>
        <a:bodyPr/>
        <a:lstStyle/>
        <a:p>
          <a:r>
            <a:rPr lang="en-US" sz="2200"/>
            <a:t>Rate of relapse.</a:t>
          </a:r>
        </a:p>
      </dgm:t>
    </dgm:pt>
    <dgm:pt modelId="{2F4ADE72-A19A-41B1-806D-7FBD9A3E383E}" type="parTrans" cxnId="{7CEB8F9C-D4DB-46BD-B53C-51B96FD320B4}">
      <dgm:prSet/>
      <dgm:spPr/>
      <dgm:t>
        <a:bodyPr/>
        <a:lstStyle/>
        <a:p>
          <a:endParaRPr lang="en-US" sz="2200"/>
        </a:p>
      </dgm:t>
    </dgm:pt>
    <dgm:pt modelId="{46340156-8D37-4CE0-BD52-5BEE30CE7991}" type="sibTrans" cxnId="{7CEB8F9C-D4DB-46BD-B53C-51B96FD320B4}">
      <dgm:prSet/>
      <dgm:spPr/>
      <dgm:t>
        <a:bodyPr/>
        <a:lstStyle/>
        <a:p>
          <a:endParaRPr lang="en-US" sz="2200"/>
        </a:p>
      </dgm:t>
    </dgm:pt>
    <dgm:pt modelId="{45D78339-5A39-2442-8EB9-36DF3EE292D5}" type="pres">
      <dgm:prSet presAssocID="{37B04A41-4B20-42BB-8A67-FAF25C5973C0}" presName="diagram" presStyleCnt="0">
        <dgm:presLayoutVars>
          <dgm:dir/>
          <dgm:resizeHandles val="exact"/>
        </dgm:presLayoutVars>
      </dgm:prSet>
      <dgm:spPr/>
    </dgm:pt>
    <dgm:pt modelId="{569B8F1E-8A57-5C43-8BD8-0C4B8417E342}" type="pres">
      <dgm:prSet presAssocID="{A829C57E-9439-4652-862D-0B9A8FFBE312}" presName="node" presStyleLbl="node1" presStyleIdx="0" presStyleCnt="6">
        <dgm:presLayoutVars>
          <dgm:bulletEnabled val="1"/>
        </dgm:presLayoutVars>
      </dgm:prSet>
      <dgm:spPr/>
    </dgm:pt>
    <dgm:pt modelId="{E51E6385-DD9F-BD49-8819-5483F614D881}" type="pres">
      <dgm:prSet presAssocID="{8AB6266C-73A7-4C23-904C-F3E6E845E632}" presName="sibTrans" presStyleCnt="0"/>
      <dgm:spPr/>
    </dgm:pt>
    <dgm:pt modelId="{96FACE86-296D-DA43-A76C-71FCA247E08A}" type="pres">
      <dgm:prSet presAssocID="{268703B7-FAB3-4B80-B35B-9E39AEC5ECF0}" presName="node" presStyleLbl="node1" presStyleIdx="1" presStyleCnt="6">
        <dgm:presLayoutVars>
          <dgm:bulletEnabled val="1"/>
        </dgm:presLayoutVars>
      </dgm:prSet>
      <dgm:spPr/>
    </dgm:pt>
    <dgm:pt modelId="{54B840D1-8FBA-054A-9641-FAB9D256FEAC}" type="pres">
      <dgm:prSet presAssocID="{BEA11A1C-8CE5-46E6-A218-6B6633C62267}" presName="sibTrans" presStyleCnt="0"/>
      <dgm:spPr/>
    </dgm:pt>
    <dgm:pt modelId="{1FF88432-32C2-1A43-92F6-98440B418D35}" type="pres">
      <dgm:prSet presAssocID="{02CCD53D-8360-42C8-A4B3-D3A2157FD765}" presName="node" presStyleLbl="node1" presStyleIdx="2" presStyleCnt="6">
        <dgm:presLayoutVars>
          <dgm:bulletEnabled val="1"/>
        </dgm:presLayoutVars>
      </dgm:prSet>
      <dgm:spPr/>
    </dgm:pt>
    <dgm:pt modelId="{1F6613E9-4214-5845-9BAD-04B877D44B13}" type="pres">
      <dgm:prSet presAssocID="{15E1A1C6-9149-48D9-B395-0518E80B16D0}" presName="sibTrans" presStyleCnt="0"/>
      <dgm:spPr/>
    </dgm:pt>
    <dgm:pt modelId="{829E90E6-FD8B-6D46-95EA-0BB0381D15FD}" type="pres">
      <dgm:prSet presAssocID="{19CD834D-AC89-459C-84BA-15458CF54522}" presName="node" presStyleLbl="node1" presStyleIdx="3" presStyleCnt="6">
        <dgm:presLayoutVars>
          <dgm:bulletEnabled val="1"/>
        </dgm:presLayoutVars>
      </dgm:prSet>
      <dgm:spPr/>
    </dgm:pt>
    <dgm:pt modelId="{016ED5D7-3C54-8C4E-9107-BBCBA78D4762}" type="pres">
      <dgm:prSet presAssocID="{C9569EED-8F89-4575-A46E-23C2750A2D83}" presName="sibTrans" presStyleCnt="0"/>
      <dgm:spPr/>
    </dgm:pt>
    <dgm:pt modelId="{28DE99E4-5728-8C4D-B24F-0E56E06D3FCE}" type="pres">
      <dgm:prSet presAssocID="{C1E1040F-5069-4926-A9A5-8ED8832FAF1B}" presName="node" presStyleLbl="node1" presStyleIdx="4" presStyleCnt="6">
        <dgm:presLayoutVars>
          <dgm:bulletEnabled val="1"/>
        </dgm:presLayoutVars>
      </dgm:prSet>
      <dgm:spPr/>
    </dgm:pt>
    <dgm:pt modelId="{8DF88D96-5C4B-BB43-99CB-3C2865E985A8}" type="pres">
      <dgm:prSet presAssocID="{60EF3066-9364-4D2B-85F8-89DA0CFDD0B1}" presName="sibTrans" presStyleCnt="0"/>
      <dgm:spPr/>
    </dgm:pt>
    <dgm:pt modelId="{BB24BAA7-A309-4242-8919-295D9B3F7B48}" type="pres">
      <dgm:prSet presAssocID="{E70CDAAB-4482-456B-B267-5C662C691150}" presName="node" presStyleLbl="node1" presStyleIdx="5" presStyleCnt="6">
        <dgm:presLayoutVars>
          <dgm:bulletEnabled val="1"/>
        </dgm:presLayoutVars>
      </dgm:prSet>
      <dgm:spPr/>
    </dgm:pt>
  </dgm:ptLst>
  <dgm:cxnLst>
    <dgm:cxn modelId="{CD09B913-506A-1B40-9EAF-D9E80A6439A7}" type="presOf" srcId="{E70CDAAB-4482-456B-B267-5C662C691150}" destId="{BB24BAA7-A309-4242-8919-295D9B3F7B48}" srcOrd="0" destOrd="0" presId="urn:microsoft.com/office/officeart/2005/8/layout/default"/>
    <dgm:cxn modelId="{CEBF911C-BFEE-C944-A05C-37D6EDB11653}" type="presOf" srcId="{C1E1040F-5069-4926-A9A5-8ED8832FAF1B}" destId="{28DE99E4-5728-8C4D-B24F-0E56E06D3FCE}" srcOrd="0" destOrd="0" presId="urn:microsoft.com/office/officeart/2005/8/layout/default"/>
    <dgm:cxn modelId="{765D921F-E53E-4A89-AA16-A333F0A4D834}" srcId="{37B04A41-4B20-42BB-8A67-FAF25C5973C0}" destId="{268703B7-FAB3-4B80-B35B-9E39AEC5ECF0}" srcOrd="1" destOrd="0" parTransId="{7480B342-331E-4F8B-92B4-C5E406D84D0D}" sibTransId="{BEA11A1C-8CE5-46E6-A218-6B6633C62267}"/>
    <dgm:cxn modelId="{620D6C21-9D1B-4E59-B16E-7C37BF51F221}" srcId="{37B04A41-4B20-42BB-8A67-FAF25C5973C0}" destId="{02CCD53D-8360-42C8-A4B3-D3A2157FD765}" srcOrd="2" destOrd="0" parTransId="{D978A37F-0B0F-4610-A9BE-BB6AFC404991}" sibTransId="{15E1A1C6-9149-48D9-B395-0518E80B16D0}"/>
    <dgm:cxn modelId="{DA83D737-05F3-464B-B6EF-A598BCB195B0}" srcId="{37B04A41-4B20-42BB-8A67-FAF25C5973C0}" destId="{A829C57E-9439-4652-862D-0B9A8FFBE312}" srcOrd="0" destOrd="0" parTransId="{809E54CF-C4FD-4523-9436-0296F2B21CAF}" sibTransId="{8AB6266C-73A7-4C23-904C-F3E6E845E632}"/>
    <dgm:cxn modelId="{A2F68661-C566-764D-97C5-4FC70857820C}" type="presOf" srcId="{19CD834D-AC89-459C-84BA-15458CF54522}" destId="{829E90E6-FD8B-6D46-95EA-0BB0381D15FD}" srcOrd="0" destOrd="0" presId="urn:microsoft.com/office/officeart/2005/8/layout/default"/>
    <dgm:cxn modelId="{EC8D436D-8C13-0A40-804C-450F5395F05D}" type="presOf" srcId="{268703B7-FAB3-4B80-B35B-9E39AEC5ECF0}" destId="{96FACE86-296D-DA43-A76C-71FCA247E08A}" srcOrd="0" destOrd="0" presId="urn:microsoft.com/office/officeart/2005/8/layout/default"/>
    <dgm:cxn modelId="{F9333453-9E71-4EB1-A93C-1066FD0DAE28}" srcId="{37B04A41-4B20-42BB-8A67-FAF25C5973C0}" destId="{19CD834D-AC89-459C-84BA-15458CF54522}" srcOrd="3" destOrd="0" parTransId="{AE4BC05C-F365-4C77-8DD3-0ADB0547D7D2}" sibTransId="{C9569EED-8F89-4575-A46E-23C2750A2D83}"/>
    <dgm:cxn modelId="{EA5F2356-B7A6-C547-8556-C0288D58EF2E}" type="presOf" srcId="{02CCD53D-8360-42C8-A4B3-D3A2157FD765}" destId="{1FF88432-32C2-1A43-92F6-98440B418D35}" srcOrd="0" destOrd="0" presId="urn:microsoft.com/office/officeart/2005/8/layout/default"/>
    <dgm:cxn modelId="{61DF7D7E-BF87-F846-803F-3A2ED0CA408D}" type="presOf" srcId="{37B04A41-4B20-42BB-8A67-FAF25C5973C0}" destId="{45D78339-5A39-2442-8EB9-36DF3EE292D5}" srcOrd="0" destOrd="0" presId="urn:microsoft.com/office/officeart/2005/8/layout/default"/>
    <dgm:cxn modelId="{7CEB8F9C-D4DB-46BD-B53C-51B96FD320B4}" srcId="{37B04A41-4B20-42BB-8A67-FAF25C5973C0}" destId="{E70CDAAB-4482-456B-B267-5C662C691150}" srcOrd="5" destOrd="0" parTransId="{2F4ADE72-A19A-41B1-806D-7FBD9A3E383E}" sibTransId="{46340156-8D37-4CE0-BD52-5BEE30CE7991}"/>
    <dgm:cxn modelId="{55C0B9A2-AE43-4E51-A3D3-ADEFEF3B38B5}" srcId="{37B04A41-4B20-42BB-8A67-FAF25C5973C0}" destId="{C1E1040F-5069-4926-A9A5-8ED8832FAF1B}" srcOrd="4" destOrd="0" parTransId="{FED41FE4-8ED6-426D-B915-DD56BAB46426}" sibTransId="{60EF3066-9364-4D2B-85F8-89DA0CFDD0B1}"/>
    <dgm:cxn modelId="{3811D7F0-307B-834E-B0E8-083B3F1963A0}" type="presOf" srcId="{A829C57E-9439-4652-862D-0B9A8FFBE312}" destId="{569B8F1E-8A57-5C43-8BD8-0C4B8417E342}" srcOrd="0" destOrd="0" presId="urn:microsoft.com/office/officeart/2005/8/layout/default"/>
    <dgm:cxn modelId="{7724EF20-B0B1-C04A-BF03-6B61B4410EE0}" type="presParOf" srcId="{45D78339-5A39-2442-8EB9-36DF3EE292D5}" destId="{569B8F1E-8A57-5C43-8BD8-0C4B8417E342}" srcOrd="0" destOrd="0" presId="urn:microsoft.com/office/officeart/2005/8/layout/default"/>
    <dgm:cxn modelId="{2AE036A0-9765-234A-8A85-9747CEEB52F2}" type="presParOf" srcId="{45D78339-5A39-2442-8EB9-36DF3EE292D5}" destId="{E51E6385-DD9F-BD49-8819-5483F614D881}" srcOrd="1" destOrd="0" presId="urn:microsoft.com/office/officeart/2005/8/layout/default"/>
    <dgm:cxn modelId="{C7BD8C43-DA10-C045-91E8-11C5C7B170E8}" type="presParOf" srcId="{45D78339-5A39-2442-8EB9-36DF3EE292D5}" destId="{96FACE86-296D-DA43-A76C-71FCA247E08A}" srcOrd="2" destOrd="0" presId="urn:microsoft.com/office/officeart/2005/8/layout/default"/>
    <dgm:cxn modelId="{DAC8615C-F802-454A-989D-D718DD67F6B6}" type="presParOf" srcId="{45D78339-5A39-2442-8EB9-36DF3EE292D5}" destId="{54B840D1-8FBA-054A-9641-FAB9D256FEAC}" srcOrd="3" destOrd="0" presId="urn:microsoft.com/office/officeart/2005/8/layout/default"/>
    <dgm:cxn modelId="{38A918DA-8825-FA48-B5C2-EEEE36B0E5BE}" type="presParOf" srcId="{45D78339-5A39-2442-8EB9-36DF3EE292D5}" destId="{1FF88432-32C2-1A43-92F6-98440B418D35}" srcOrd="4" destOrd="0" presId="urn:microsoft.com/office/officeart/2005/8/layout/default"/>
    <dgm:cxn modelId="{66A8DBC1-8E03-C548-8F0B-4A3C38E095D0}" type="presParOf" srcId="{45D78339-5A39-2442-8EB9-36DF3EE292D5}" destId="{1F6613E9-4214-5845-9BAD-04B877D44B13}" srcOrd="5" destOrd="0" presId="urn:microsoft.com/office/officeart/2005/8/layout/default"/>
    <dgm:cxn modelId="{D570C3E7-B6E5-584C-9068-C12A0AF8731E}" type="presParOf" srcId="{45D78339-5A39-2442-8EB9-36DF3EE292D5}" destId="{829E90E6-FD8B-6D46-95EA-0BB0381D15FD}" srcOrd="6" destOrd="0" presId="urn:microsoft.com/office/officeart/2005/8/layout/default"/>
    <dgm:cxn modelId="{902D6642-C072-2F42-8879-1C05A3623E09}" type="presParOf" srcId="{45D78339-5A39-2442-8EB9-36DF3EE292D5}" destId="{016ED5D7-3C54-8C4E-9107-BBCBA78D4762}" srcOrd="7" destOrd="0" presId="urn:microsoft.com/office/officeart/2005/8/layout/default"/>
    <dgm:cxn modelId="{B08C144E-5C4A-D944-8FAC-B995DA2D39D4}" type="presParOf" srcId="{45D78339-5A39-2442-8EB9-36DF3EE292D5}" destId="{28DE99E4-5728-8C4D-B24F-0E56E06D3FCE}" srcOrd="8" destOrd="0" presId="urn:microsoft.com/office/officeart/2005/8/layout/default"/>
    <dgm:cxn modelId="{5F952EAC-FEC8-9748-BF29-873AB68774B2}" type="presParOf" srcId="{45D78339-5A39-2442-8EB9-36DF3EE292D5}" destId="{8DF88D96-5C4B-BB43-99CB-3C2865E985A8}" srcOrd="9" destOrd="0" presId="urn:microsoft.com/office/officeart/2005/8/layout/default"/>
    <dgm:cxn modelId="{4A287426-4467-7948-B99D-F395BD21D0D7}" type="presParOf" srcId="{45D78339-5A39-2442-8EB9-36DF3EE292D5}" destId="{BB24BAA7-A309-4242-8919-295D9B3F7B4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27D6C-466A-4AD7-ABC9-8702B81986BB}">
      <dsp:nvSpPr>
        <dsp:cNvPr id="0" name=""/>
        <dsp:cNvSpPr/>
      </dsp:nvSpPr>
      <dsp:spPr>
        <a:xfrm>
          <a:off x="1410029" y="667"/>
          <a:ext cx="2864930" cy="171895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Co-occurring disorders </a:t>
          </a:r>
          <a:r>
            <a:rPr lang="en-US" sz="2000" kern="1200" dirty="0">
              <a:solidFill>
                <a:schemeClr val="bg1"/>
              </a:solidFill>
            </a:rPr>
            <a:t>is a term used when someone has both a mental health </a:t>
          </a:r>
          <a:r>
            <a:rPr lang="en-US" sz="2000" b="1" u="sng" kern="1200" dirty="0">
              <a:solidFill>
                <a:schemeClr val="bg1"/>
              </a:solidFill>
            </a:rPr>
            <a:t>and</a:t>
          </a:r>
          <a:r>
            <a:rPr lang="en-US" sz="2000" kern="1200" dirty="0">
              <a:solidFill>
                <a:schemeClr val="bg1"/>
              </a:solidFill>
            </a:rPr>
            <a:t> a substance use disorder.</a:t>
          </a:r>
        </a:p>
      </dsp:txBody>
      <dsp:txXfrm>
        <a:off x="1410029" y="667"/>
        <a:ext cx="2864930" cy="1718958"/>
      </dsp:txXfrm>
    </dsp:sp>
    <dsp:sp modelId="{C5981026-8897-4E66-817B-995FF4EC9410}">
      <dsp:nvSpPr>
        <dsp:cNvPr id="0" name=""/>
        <dsp:cNvSpPr/>
      </dsp:nvSpPr>
      <dsp:spPr>
        <a:xfrm>
          <a:off x="4561453" y="667"/>
          <a:ext cx="2864930" cy="1718958"/>
        </a:xfrm>
        <a:prstGeom prst="rect">
          <a:avLst/>
        </a:prstGeom>
        <a:solidFill>
          <a:schemeClr val="accent5">
            <a:hueOff val="2003568"/>
            <a:satOff val="-8793"/>
            <a:lumOff val="26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“Dual Diagnosis” and “Comorbidity” are other commonly used terms.</a:t>
          </a:r>
        </a:p>
      </dsp:txBody>
      <dsp:txXfrm>
        <a:off x="4561453" y="667"/>
        <a:ext cx="2864930" cy="1718958"/>
      </dsp:txXfrm>
    </dsp:sp>
    <dsp:sp modelId="{7AF0E993-B8DB-4C66-B879-13A6F8C4A85B}">
      <dsp:nvSpPr>
        <dsp:cNvPr id="0" name=""/>
        <dsp:cNvSpPr/>
      </dsp:nvSpPr>
      <dsp:spPr>
        <a:xfrm>
          <a:off x="1410029" y="2006119"/>
          <a:ext cx="2864930" cy="1718958"/>
        </a:xfrm>
        <a:prstGeom prst="rect">
          <a:avLst/>
        </a:prstGeom>
        <a:solidFill>
          <a:schemeClr val="accent5">
            <a:hueOff val="4007135"/>
            <a:satOff val="-17587"/>
            <a:lumOff val="52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Can also refer to mental health disorders and intellectual disabilities. </a:t>
          </a:r>
        </a:p>
      </dsp:txBody>
      <dsp:txXfrm>
        <a:off x="1410029" y="2006119"/>
        <a:ext cx="2864930" cy="1718958"/>
      </dsp:txXfrm>
    </dsp:sp>
    <dsp:sp modelId="{591EEE6F-92FF-476E-AC5D-B802EB348014}">
      <dsp:nvSpPr>
        <dsp:cNvPr id="0" name=""/>
        <dsp:cNvSpPr/>
      </dsp:nvSpPr>
      <dsp:spPr>
        <a:xfrm>
          <a:off x="4561453" y="2006119"/>
          <a:ext cx="2864930" cy="1718958"/>
        </a:xfrm>
        <a:prstGeom prst="rect">
          <a:avLst/>
        </a:prstGeom>
        <a:solidFill>
          <a:schemeClr val="accent5">
            <a:hueOff val="6010703"/>
            <a:satOff val="-26380"/>
            <a:lumOff val="78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There may be multiple diagnoses of each type of disorder at play, as they may meet criteria for several disorders.</a:t>
          </a:r>
        </a:p>
      </dsp:txBody>
      <dsp:txXfrm>
        <a:off x="4561453" y="2006119"/>
        <a:ext cx="2864930" cy="17189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7DD01-9D29-DC4B-B249-BA4645E0EE32}">
      <dsp:nvSpPr>
        <dsp:cNvPr id="0" name=""/>
        <dsp:cNvSpPr/>
      </dsp:nvSpPr>
      <dsp:spPr>
        <a:xfrm>
          <a:off x="0" y="205062"/>
          <a:ext cx="7290127" cy="110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5795" tIns="229108" rIns="565795" bIns="128016" numCol="1" spcCol="1270" anchor="t" anchorCtr="0">
          <a:noAutofit/>
        </a:bodyPr>
        <a:lstStyle/>
        <a:p>
          <a:pPr marL="171450" lvl="1" indent="-171450" algn="l" defTabSz="800100">
            <a:lnSpc>
              <a:spcPct val="150000"/>
            </a:lnSpc>
            <a:spcBef>
              <a:spcPct val="0"/>
            </a:spcBef>
            <a:spcAft>
              <a:spcPct val="15000"/>
            </a:spcAft>
            <a:buChar char="•"/>
          </a:pPr>
          <a:r>
            <a:rPr lang="en-US" sz="1800" kern="1200"/>
            <a:t>The likelihood, or risk, that someone will re-offend.</a:t>
          </a:r>
          <a:br>
            <a:rPr lang="en-US" sz="1800" kern="1200"/>
          </a:br>
          <a:r>
            <a:rPr lang="en-US" sz="1800" kern="1200"/>
            <a:t>(Low, Moderate, High, Very High)</a:t>
          </a:r>
        </a:p>
      </dsp:txBody>
      <dsp:txXfrm>
        <a:off x="0" y="205062"/>
        <a:ext cx="7290127" cy="1108800"/>
      </dsp:txXfrm>
    </dsp:sp>
    <dsp:sp modelId="{68F2B5A3-7C4B-484E-9430-39A945604740}">
      <dsp:nvSpPr>
        <dsp:cNvPr id="0" name=""/>
        <dsp:cNvSpPr/>
      </dsp:nvSpPr>
      <dsp:spPr>
        <a:xfrm>
          <a:off x="364506" y="42702"/>
          <a:ext cx="5103088" cy="324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5" tIns="0" rIns="192885" bIns="0" numCol="1" spcCol="1270" anchor="ctr" anchorCtr="0">
          <a:noAutofit/>
        </a:bodyPr>
        <a:lstStyle/>
        <a:p>
          <a:pPr marL="0" lvl="0" indent="0" algn="l" defTabSz="800100">
            <a:lnSpc>
              <a:spcPct val="90000"/>
            </a:lnSpc>
            <a:spcBef>
              <a:spcPct val="0"/>
            </a:spcBef>
            <a:spcAft>
              <a:spcPct val="35000"/>
            </a:spcAft>
            <a:buNone/>
          </a:pPr>
          <a:r>
            <a:rPr lang="en-US" sz="1800" kern="1200"/>
            <a:t>RISK</a:t>
          </a:r>
        </a:p>
      </dsp:txBody>
      <dsp:txXfrm>
        <a:off x="380358" y="58554"/>
        <a:ext cx="5071384" cy="293016"/>
      </dsp:txXfrm>
    </dsp:sp>
    <dsp:sp modelId="{08085C6F-104E-C44F-8738-B0DE0C5FBCB2}">
      <dsp:nvSpPr>
        <dsp:cNvPr id="0" name=""/>
        <dsp:cNvSpPr/>
      </dsp:nvSpPr>
      <dsp:spPr>
        <a:xfrm>
          <a:off x="0" y="1535622"/>
          <a:ext cx="7290127" cy="889106"/>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5795" tIns="229108" rIns="565795" bIns="128016" numCol="1" spcCol="1270" anchor="t" anchorCtr="0">
          <a:noAutofit/>
        </a:bodyPr>
        <a:lstStyle/>
        <a:p>
          <a:pPr marL="171450" lvl="1" indent="-171450" algn="l" defTabSz="800100">
            <a:lnSpc>
              <a:spcPct val="150000"/>
            </a:lnSpc>
            <a:spcBef>
              <a:spcPct val="0"/>
            </a:spcBef>
            <a:spcAft>
              <a:spcPct val="15000"/>
            </a:spcAft>
            <a:buChar char="•"/>
          </a:pPr>
          <a:r>
            <a:rPr lang="en-US" sz="1800" kern="1200"/>
            <a:t>Areas that should be targeted to reduce the risk of re-offending.</a:t>
          </a:r>
        </a:p>
      </dsp:txBody>
      <dsp:txXfrm>
        <a:off x="0" y="1535622"/>
        <a:ext cx="7290127" cy="889106"/>
      </dsp:txXfrm>
    </dsp:sp>
    <dsp:sp modelId="{B71ED9ED-E63B-A74F-BA13-49E0C965D173}">
      <dsp:nvSpPr>
        <dsp:cNvPr id="0" name=""/>
        <dsp:cNvSpPr/>
      </dsp:nvSpPr>
      <dsp:spPr>
        <a:xfrm>
          <a:off x="364506" y="1373262"/>
          <a:ext cx="5103088" cy="3247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5" tIns="0" rIns="192885" bIns="0" numCol="1" spcCol="1270" anchor="ctr" anchorCtr="0">
          <a:noAutofit/>
        </a:bodyPr>
        <a:lstStyle/>
        <a:p>
          <a:pPr marL="0" lvl="0" indent="0" algn="l" defTabSz="800100">
            <a:lnSpc>
              <a:spcPct val="90000"/>
            </a:lnSpc>
            <a:spcBef>
              <a:spcPct val="0"/>
            </a:spcBef>
            <a:spcAft>
              <a:spcPct val="35000"/>
            </a:spcAft>
            <a:buNone/>
          </a:pPr>
          <a:r>
            <a:rPr lang="en-US" sz="1800" kern="1200"/>
            <a:t>NEED</a:t>
          </a:r>
        </a:p>
      </dsp:txBody>
      <dsp:txXfrm>
        <a:off x="380358" y="1389114"/>
        <a:ext cx="5071384" cy="293016"/>
      </dsp:txXfrm>
    </dsp:sp>
    <dsp:sp modelId="{2F68AE44-DB5B-E742-B3B2-AEE284696720}">
      <dsp:nvSpPr>
        <dsp:cNvPr id="0" name=""/>
        <dsp:cNvSpPr/>
      </dsp:nvSpPr>
      <dsp:spPr>
        <a:xfrm>
          <a:off x="0" y="2646489"/>
          <a:ext cx="7290127" cy="71032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5795" tIns="229108" rIns="565795" bIns="128016" numCol="1" spcCol="1270" anchor="t" anchorCtr="0">
          <a:noAutofit/>
        </a:bodyPr>
        <a:lstStyle/>
        <a:p>
          <a:pPr marL="171450" lvl="1" indent="-171450" algn="l" defTabSz="800100">
            <a:lnSpc>
              <a:spcPct val="150000"/>
            </a:lnSpc>
            <a:spcBef>
              <a:spcPct val="0"/>
            </a:spcBef>
            <a:spcAft>
              <a:spcPct val="15000"/>
            </a:spcAft>
            <a:buChar char="•"/>
          </a:pPr>
          <a:r>
            <a:rPr lang="en-US" sz="1800" kern="1200"/>
            <a:t>Factors that influence someone’s receptiveness to interventions. </a:t>
          </a:r>
        </a:p>
      </dsp:txBody>
      <dsp:txXfrm>
        <a:off x="0" y="2646489"/>
        <a:ext cx="7290127" cy="710325"/>
      </dsp:txXfrm>
    </dsp:sp>
    <dsp:sp modelId="{28F379BA-3707-F046-92BB-DAAE0BD426B5}">
      <dsp:nvSpPr>
        <dsp:cNvPr id="0" name=""/>
        <dsp:cNvSpPr/>
      </dsp:nvSpPr>
      <dsp:spPr>
        <a:xfrm>
          <a:off x="364506" y="2484129"/>
          <a:ext cx="5103088" cy="3247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5" tIns="0" rIns="192885" bIns="0" numCol="1" spcCol="1270" anchor="ctr" anchorCtr="0">
          <a:noAutofit/>
        </a:bodyPr>
        <a:lstStyle/>
        <a:p>
          <a:pPr marL="0" lvl="0" indent="0" algn="l" defTabSz="800100">
            <a:lnSpc>
              <a:spcPct val="90000"/>
            </a:lnSpc>
            <a:spcBef>
              <a:spcPct val="0"/>
            </a:spcBef>
            <a:spcAft>
              <a:spcPct val="35000"/>
            </a:spcAft>
            <a:buNone/>
          </a:pPr>
          <a:r>
            <a:rPr lang="en-US" sz="1800" kern="1200"/>
            <a:t>RESPONSIVITY</a:t>
          </a:r>
        </a:p>
      </dsp:txBody>
      <dsp:txXfrm>
        <a:off x="380358" y="2499981"/>
        <a:ext cx="5071384" cy="2930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C43D0-E7BE-E040-9EA1-A8D6AE19E068}">
      <dsp:nvSpPr>
        <dsp:cNvPr id="0" name=""/>
        <dsp:cNvSpPr/>
      </dsp:nvSpPr>
      <dsp:spPr>
        <a:xfrm>
          <a:off x="0" y="89600"/>
          <a:ext cx="4091940" cy="60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mj-lt"/>
            </a:rPr>
            <a:t>Criminal History</a:t>
          </a:r>
        </a:p>
      </dsp:txBody>
      <dsp:txXfrm>
        <a:off x="29700" y="119300"/>
        <a:ext cx="4032540" cy="549000"/>
      </dsp:txXfrm>
    </dsp:sp>
    <dsp:sp modelId="{8903BCE5-73C6-474E-97BE-31D5A7092F8E}">
      <dsp:nvSpPr>
        <dsp:cNvPr id="0" name=""/>
        <dsp:cNvSpPr/>
      </dsp:nvSpPr>
      <dsp:spPr>
        <a:xfrm>
          <a:off x="0" y="772880"/>
          <a:ext cx="4091940" cy="60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mj-lt"/>
            </a:rPr>
            <a:t>Antisocial Attitudes</a:t>
          </a:r>
        </a:p>
      </dsp:txBody>
      <dsp:txXfrm>
        <a:off x="29700" y="802580"/>
        <a:ext cx="4032540" cy="549000"/>
      </dsp:txXfrm>
    </dsp:sp>
    <dsp:sp modelId="{13C35490-8E45-3B45-B5B9-B79D2BBA71CE}">
      <dsp:nvSpPr>
        <dsp:cNvPr id="0" name=""/>
        <dsp:cNvSpPr/>
      </dsp:nvSpPr>
      <dsp:spPr>
        <a:xfrm>
          <a:off x="0" y="1456160"/>
          <a:ext cx="4091940" cy="60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mj-lt"/>
            </a:rPr>
            <a:t>Antisocial Personality</a:t>
          </a:r>
        </a:p>
      </dsp:txBody>
      <dsp:txXfrm>
        <a:off x="29700" y="1485860"/>
        <a:ext cx="4032540" cy="549000"/>
      </dsp:txXfrm>
    </dsp:sp>
    <dsp:sp modelId="{FD346663-D342-904C-AEF9-DF070474CBFA}">
      <dsp:nvSpPr>
        <dsp:cNvPr id="0" name=""/>
        <dsp:cNvSpPr/>
      </dsp:nvSpPr>
      <dsp:spPr>
        <a:xfrm>
          <a:off x="0" y="2139440"/>
          <a:ext cx="4091940" cy="60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mj-lt"/>
            </a:rPr>
            <a:t>Peer Associations</a:t>
          </a:r>
        </a:p>
      </dsp:txBody>
      <dsp:txXfrm>
        <a:off x="29700" y="2169140"/>
        <a:ext cx="4032540" cy="549000"/>
      </dsp:txXfrm>
    </dsp:sp>
    <dsp:sp modelId="{D38A0A54-02C2-374A-ABB8-F665C99B5AEC}">
      <dsp:nvSpPr>
        <dsp:cNvPr id="0" name=""/>
        <dsp:cNvSpPr/>
      </dsp:nvSpPr>
      <dsp:spPr>
        <a:xfrm>
          <a:off x="0" y="2822720"/>
          <a:ext cx="4091940" cy="60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mj-lt"/>
            </a:rPr>
            <a:t>Family and Social Support</a:t>
          </a:r>
        </a:p>
      </dsp:txBody>
      <dsp:txXfrm>
        <a:off x="29700" y="2852420"/>
        <a:ext cx="4032540" cy="549000"/>
      </dsp:txXfrm>
    </dsp:sp>
    <dsp:sp modelId="{2EBE2B2B-E6D6-5B40-B1E2-02C6F4F5BFAF}">
      <dsp:nvSpPr>
        <dsp:cNvPr id="0" name=""/>
        <dsp:cNvSpPr/>
      </dsp:nvSpPr>
      <dsp:spPr>
        <a:xfrm>
          <a:off x="0" y="3506001"/>
          <a:ext cx="4091940" cy="60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mj-lt"/>
            </a:rPr>
            <a:t>Education and Employment</a:t>
          </a:r>
        </a:p>
      </dsp:txBody>
      <dsp:txXfrm>
        <a:off x="29700" y="3535701"/>
        <a:ext cx="4032540" cy="549000"/>
      </dsp:txXfrm>
    </dsp:sp>
    <dsp:sp modelId="{A8FF0CDA-FB26-1842-A647-CF1F4558006D}">
      <dsp:nvSpPr>
        <dsp:cNvPr id="0" name=""/>
        <dsp:cNvSpPr/>
      </dsp:nvSpPr>
      <dsp:spPr>
        <a:xfrm>
          <a:off x="0" y="4189281"/>
          <a:ext cx="4091940" cy="60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mj-lt"/>
            </a:rPr>
            <a:t>Substance Use</a:t>
          </a:r>
        </a:p>
      </dsp:txBody>
      <dsp:txXfrm>
        <a:off x="29700" y="4218981"/>
        <a:ext cx="4032540" cy="549000"/>
      </dsp:txXfrm>
    </dsp:sp>
    <dsp:sp modelId="{A38AB4ED-A8A7-1547-B268-45B4CDC3D209}">
      <dsp:nvSpPr>
        <dsp:cNvPr id="0" name=""/>
        <dsp:cNvSpPr/>
      </dsp:nvSpPr>
      <dsp:spPr>
        <a:xfrm>
          <a:off x="0" y="4872561"/>
          <a:ext cx="4091940" cy="60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mj-lt"/>
            </a:rPr>
            <a:t>Leisure Time</a:t>
          </a:r>
        </a:p>
      </dsp:txBody>
      <dsp:txXfrm>
        <a:off x="29700" y="4902261"/>
        <a:ext cx="4032540" cy="549000"/>
      </dsp:txXfrm>
    </dsp:sp>
    <dsp:sp modelId="{C5321283-4D11-4D47-B178-8EE02C98A4F4}">
      <dsp:nvSpPr>
        <dsp:cNvPr id="0" name=""/>
        <dsp:cNvSpPr/>
      </dsp:nvSpPr>
      <dsp:spPr>
        <a:xfrm>
          <a:off x="0" y="5555841"/>
          <a:ext cx="4091940" cy="60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mj-lt"/>
            </a:rPr>
            <a:t>Neighborhood</a:t>
          </a:r>
        </a:p>
      </dsp:txBody>
      <dsp:txXfrm>
        <a:off x="29700" y="5585541"/>
        <a:ext cx="4032540" cy="549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91585-7AE8-704B-85D9-2AFA1D674AFA}">
      <dsp:nvSpPr>
        <dsp:cNvPr id="0" name=""/>
        <dsp:cNvSpPr/>
      </dsp:nvSpPr>
      <dsp:spPr>
        <a:xfrm>
          <a:off x="3449577" y="1505267"/>
          <a:ext cx="762845" cy="91440"/>
        </a:xfrm>
        <a:custGeom>
          <a:avLst/>
          <a:gdLst/>
          <a:ahLst/>
          <a:cxnLst/>
          <a:rect l="0" t="0" r="0" b="0"/>
          <a:pathLst>
            <a:path>
              <a:moveTo>
                <a:pt x="0" y="45720"/>
              </a:moveTo>
              <a:lnTo>
                <a:pt x="762845"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11163" y="1547020"/>
        <a:ext cx="39672" cy="7934"/>
      </dsp:txXfrm>
    </dsp:sp>
    <dsp:sp modelId="{38FAE25F-E50F-E04E-945E-51F8383DC4C5}">
      <dsp:nvSpPr>
        <dsp:cNvPr id="0" name=""/>
        <dsp:cNvSpPr/>
      </dsp:nvSpPr>
      <dsp:spPr>
        <a:xfrm>
          <a:off x="1615" y="516059"/>
          <a:ext cx="3449761" cy="2069856"/>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041" tIns="177438" rIns="169041" bIns="177438"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Substance Use is a criminogenic need – i.e., it is an identified risk factor for reoffending.</a:t>
          </a:r>
        </a:p>
      </dsp:txBody>
      <dsp:txXfrm>
        <a:off x="1615" y="516059"/>
        <a:ext cx="3449761" cy="2069856"/>
      </dsp:txXfrm>
    </dsp:sp>
    <dsp:sp modelId="{A0EBA890-1950-A047-B47F-5B791036FA5F}">
      <dsp:nvSpPr>
        <dsp:cNvPr id="0" name=""/>
        <dsp:cNvSpPr/>
      </dsp:nvSpPr>
      <dsp:spPr>
        <a:xfrm>
          <a:off x="4244822" y="516059"/>
          <a:ext cx="3449761" cy="2069856"/>
        </a:xfrm>
        <a:prstGeom prst="rect">
          <a:avLst/>
        </a:prstGeom>
        <a:solidFill>
          <a:schemeClr val="accent3">
            <a:hueOff val="0"/>
            <a:satOff val="0"/>
            <a:lumOff val="0"/>
            <a:alphaOff val="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041" tIns="177438" rIns="169041" bIns="177438" numCol="1" spcCol="1270" anchor="ctr" anchorCtr="0">
          <a:noAutofit/>
        </a:bodyPr>
        <a:lstStyle/>
        <a:p>
          <a:pPr marL="0" lvl="0" indent="0" algn="ctr" defTabSz="933450">
            <a:lnSpc>
              <a:spcPct val="90000"/>
            </a:lnSpc>
            <a:spcBef>
              <a:spcPct val="0"/>
            </a:spcBef>
            <a:spcAft>
              <a:spcPct val="35000"/>
            </a:spcAft>
            <a:buNone/>
          </a:pPr>
          <a:r>
            <a:rPr lang="en-US" sz="2100" kern="1200"/>
            <a:t>Mental Health is a responsivity factor – it is not a direct risk factor. Rather, it impacts how we address other criminogenic needs.</a:t>
          </a:r>
        </a:p>
      </dsp:txBody>
      <dsp:txXfrm>
        <a:off x="4244822" y="516059"/>
        <a:ext cx="3449761" cy="20698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7477F-7C3A-6148-8DB6-694FC04187ED}">
      <dsp:nvSpPr>
        <dsp:cNvPr id="0" name=""/>
        <dsp:cNvSpPr/>
      </dsp:nvSpPr>
      <dsp:spPr>
        <a:xfrm>
          <a:off x="415249" y="487"/>
          <a:ext cx="3269381" cy="196162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How can we target substance use if someone is actively manic?</a:t>
          </a:r>
        </a:p>
      </dsp:txBody>
      <dsp:txXfrm>
        <a:off x="415249" y="487"/>
        <a:ext cx="3269381" cy="1961629"/>
      </dsp:txXfrm>
    </dsp:sp>
    <dsp:sp modelId="{7D4876A3-8990-B440-8E59-79D5AE2C8B89}">
      <dsp:nvSpPr>
        <dsp:cNvPr id="0" name=""/>
        <dsp:cNvSpPr/>
      </dsp:nvSpPr>
      <dsp:spPr>
        <a:xfrm>
          <a:off x="4011569" y="487"/>
          <a:ext cx="3269381" cy="196162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How can we target employment if someone is actively psychotic?</a:t>
          </a:r>
        </a:p>
      </dsp:txBody>
      <dsp:txXfrm>
        <a:off x="4011569" y="487"/>
        <a:ext cx="3269381" cy="19616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62305-4298-49B3-8D8B-CA64196B3628}">
      <dsp:nvSpPr>
        <dsp:cNvPr id="0" name=""/>
        <dsp:cNvSpPr/>
      </dsp:nvSpPr>
      <dsp:spPr>
        <a:xfrm>
          <a:off x="2404326" y="893289"/>
          <a:ext cx="520412" cy="91440"/>
        </a:xfrm>
        <a:custGeom>
          <a:avLst/>
          <a:gdLst/>
          <a:ahLst/>
          <a:cxnLst/>
          <a:rect l="0" t="0" r="0" b="0"/>
          <a:pathLst>
            <a:path>
              <a:moveTo>
                <a:pt x="0" y="45720"/>
              </a:moveTo>
              <a:lnTo>
                <a:pt x="520412"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650757" y="936251"/>
        <a:ext cx="27550" cy="5515"/>
      </dsp:txXfrm>
    </dsp:sp>
    <dsp:sp modelId="{D5C77518-F2AA-4688-AD24-400B36F1DC6B}">
      <dsp:nvSpPr>
        <dsp:cNvPr id="0" name=""/>
        <dsp:cNvSpPr/>
      </dsp:nvSpPr>
      <dsp:spPr>
        <a:xfrm>
          <a:off x="10421" y="220297"/>
          <a:ext cx="2395704" cy="14374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92" tIns="123223" rIns="117392" bIns="123223" numCol="1" spcCol="1270" anchor="ctr" anchorCtr="0">
          <a:noAutofit/>
        </a:bodyPr>
        <a:lstStyle/>
        <a:p>
          <a:pPr marL="0" lvl="0" indent="0" algn="ctr" defTabSz="800100">
            <a:lnSpc>
              <a:spcPct val="90000"/>
            </a:lnSpc>
            <a:spcBef>
              <a:spcPct val="0"/>
            </a:spcBef>
            <a:spcAft>
              <a:spcPct val="35000"/>
            </a:spcAft>
            <a:buNone/>
          </a:pPr>
          <a:r>
            <a:rPr lang="en-US" sz="1800" b="1" u="sng" kern="1200" dirty="0"/>
            <a:t>ASSESS</a:t>
          </a:r>
          <a:r>
            <a:rPr lang="en-US" sz="1800" kern="1200" dirty="0"/>
            <a:t> – Risk assessments identify risk of re-offending.</a:t>
          </a:r>
        </a:p>
      </dsp:txBody>
      <dsp:txXfrm>
        <a:off x="10421" y="220297"/>
        <a:ext cx="2395704" cy="1437422"/>
      </dsp:txXfrm>
    </dsp:sp>
    <dsp:sp modelId="{518256B4-0A90-46CF-9614-A70C672564FE}">
      <dsp:nvSpPr>
        <dsp:cNvPr id="0" name=""/>
        <dsp:cNvSpPr/>
      </dsp:nvSpPr>
      <dsp:spPr>
        <a:xfrm>
          <a:off x="5351043" y="893289"/>
          <a:ext cx="520412" cy="91440"/>
        </a:xfrm>
        <a:custGeom>
          <a:avLst/>
          <a:gdLst/>
          <a:ahLst/>
          <a:cxnLst/>
          <a:rect l="0" t="0" r="0" b="0"/>
          <a:pathLst>
            <a:path>
              <a:moveTo>
                <a:pt x="0" y="45720"/>
              </a:moveTo>
              <a:lnTo>
                <a:pt x="520412"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597474" y="936251"/>
        <a:ext cx="27550" cy="5515"/>
      </dsp:txXfrm>
    </dsp:sp>
    <dsp:sp modelId="{2510F8DC-3DE3-46A8-B2CE-40EA7968EFB6}">
      <dsp:nvSpPr>
        <dsp:cNvPr id="0" name=""/>
        <dsp:cNvSpPr/>
      </dsp:nvSpPr>
      <dsp:spPr>
        <a:xfrm>
          <a:off x="2957138" y="220297"/>
          <a:ext cx="2395704" cy="143742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92" tIns="123223" rIns="117392" bIns="123223" numCol="1" spcCol="1270" anchor="ctr" anchorCtr="0">
          <a:noAutofit/>
        </a:bodyPr>
        <a:lstStyle/>
        <a:p>
          <a:pPr marL="0" lvl="0" indent="0" algn="ctr" defTabSz="800100">
            <a:lnSpc>
              <a:spcPct val="90000"/>
            </a:lnSpc>
            <a:spcBef>
              <a:spcPct val="0"/>
            </a:spcBef>
            <a:spcAft>
              <a:spcPct val="35000"/>
            </a:spcAft>
            <a:buNone/>
          </a:pPr>
          <a:r>
            <a:rPr lang="en-US" sz="1800" b="1" u="sng" kern="1200" dirty="0"/>
            <a:t>IDENTIFY</a:t>
          </a:r>
          <a:r>
            <a:rPr lang="en-US" sz="1800" kern="1200" dirty="0"/>
            <a:t> – Decide which identified risk factors are most important.</a:t>
          </a:r>
        </a:p>
      </dsp:txBody>
      <dsp:txXfrm>
        <a:off x="2957138" y="220297"/>
        <a:ext cx="2395704" cy="1437422"/>
      </dsp:txXfrm>
    </dsp:sp>
    <dsp:sp modelId="{F5F1C35E-EB5A-4A9F-BF82-1C12573BE686}">
      <dsp:nvSpPr>
        <dsp:cNvPr id="0" name=""/>
        <dsp:cNvSpPr/>
      </dsp:nvSpPr>
      <dsp:spPr>
        <a:xfrm>
          <a:off x="1208274" y="1655920"/>
          <a:ext cx="5893433" cy="520412"/>
        </a:xfrm>
        <a:custGeom>
          <a:avLst/>
          <a:gdLst/>
          <a:ahLst/>
          <a:cxnLst/>
          <a:rect l="0" t="0" r="0" b="0"/>
          <a:pathLst>
            <a:path>
              <a:moveTo>
                <a:pt x="5893433" y="0"/>
              </a:moveTo>
              <a:lnTo>
                <a:pt x="5893433" y="277306"/>
              </a:lnTo>
              <a:lnTo>
                <a:pt x="0" y="277306"/>
              </a:lnTo>
              <a:lnTo>
                <a:pt x="0" y="520412"/>
              </a:lnTo>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07012" y="1913368"/>
        <a:ext cx="295956" cy="5515"/>
      </dsp:txXfrm>
    </dsp:sp>
    <dsp:sp modelId="{0E74EFCC-E493-47D5-8518-5DE4C7025A01}">
      <dsp:nvSpPr>
        <dsp:cNvPr id="0" name=""/>
        <dsp:cNvSpPr/>
      </dsp:nvSpPr>
      <dsp:spPr>
        <a:xfrm>
          <a:off x="5903855" y="220297"/>
          <a:ext cx="2395704" cy="143742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92" tIns="123223" rIns="117392" bIns="123223" numCol="1" spcCol="1270" anchor="ctr" anchorCtr="0">
          <a:noAutofit/>
        </a:bodyPr>
        <a:lstStyle/>
        <a:p>
          <a:pPr marL="0" lvl="0" indent="0" algn="ctr" defTabSz="977900">
            <a:lnSpc>
              <a:spcPct val="90000"/>
            </a:lnSpc>
            <a:spcBef>
              <a:spcPct val="0"/>
            </a:spcBef>
            <a:spcAft>
              <a:spcPct val="35000"/>
            </a:spcAft>
            <a:buNone/>
          </a:pPr>
          <a:r>
            <a:rPr lang="en-US" sz="2200" b="1" u="sng" kern="1200" dirty="0"/>
            <a:t>IDENTIFY</a:t>
          </a:r>
          <a:r>
            <a:rPr lang="en-US" sz="2200" kern="1200" dirty="0"/>
            <a:t> – </a:t>
          </a:r>
          <a:r>
            <a:rPr lang="en-US" sz="1800" b="0" kern="1200" dirty="0"/>
            <a:t>Are there responsivity factors involved?</a:t>
          </a:r>
          <a:endParaRPr lang="en-US" sz="2200" b="0" kern="1200" dirty="0"/>
        </a:p>
      </dsp:txBody>
      <dsp:txXfrm>
        <a:off x="5903855" y="220297"/>
        <a:ext cx="2395704" cy="1437422"/>
      </dsp:txXfrm>
    </dsp:sp>
    <dsp:sp modelId="{47B09572-C861-4CE0-834C-4A7260AA8EBF}">
      <dsp:nvSpPr>
        <dsp:cNvPr id="0" name=""/>
        <dsp:cNvSpPr/>
      </dsp:nvSpPr>
      <dsp:spPr>
        <a:xfrm>
          <a:off x="2404326" y="2881723"/>
          <a:ext cx="520412" cy="91440"/>
        </a:xfrm>
        <a:custGeom>
          <a:avLst/>
          <a:gdLst/>
          <a:ahLst/>
          <a:cxnLst/>
          <a:rect l="0" t="0" r="0" b="0"/>
          <a:pathLst>
            <a:path>
              <a:moveTo>
                <a:pt x="0" y="45720"/>
              </a:moveTo>
              <a:lnTo>
                <a:pt x="520412" y="45720"/>
              </a:lnTo>
            </a:path>
          </a:pathLst>
        </a:custGeom>
        <a:noFill/>
        <a:ln w="635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650757" y="2924686"/>
        <a:ext cx="27550" cy="5515"/>
      </dsp:txXfrm>
    </dsp:sp>
    <dsp:sp modelId="{32C650C3-838D-40B9-82D2-A96908DA6859}">
      <dsp:nvSpPr>
        <dsp:cNvPr id="0" name=""/>
        <dsp:cNvSpPr/>
      </dsp:nvSpPr>
      <dsp:spPr>
        <a:xfrm>
          <a:off x="10421" y="2208732"/>
          <a:ext cx="2395704" cy="143742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92" tIns="123223" rIns="117392" bIns="123223" numCol="1" spcCol="1270" anchor="ctr" anchorCtr="0">
          <a:noAutofit/>
        </a:bodyPr>
        <a:lstStyle/>
        <a:p>
          <a:pPr marL="0" lvl="0" indent="0" algn="ctr" defTabSz="800100">
            <a:lnSpc>
              <a:spcPct val="90000"/>
            </a:lnSpc>
            <a:spcBef>
              <a:spcPct val="0"/>
            </a:spcBef>
            <a:spcAft>
              <a:spcPct val="35000"/>
            </a:spcAft>
            <a:buNone/>
          </a:pPr>
          <a:r>
            <a:rPr lang="en-US" sz="1800" b="1" u="sng" kern="1200" dirty="0"/>
            <a:t>PLAN</a:t>
          </a:r>
          <a:r>
            <a:rPr lang="en-US" sz="1800" kern="1200" dirty="0"/>
            <a:t> – Create and implement a case plan based on the assessment and risk factors.</a:t>
          </a:r>
        </a:p>
      </dsp:txBody>
      <dsp:txXfrm>
        <a:off x="10421" y="2208732"/>
        <a:ext cx="2395704" cy="1437422"/>
      </dsp:txXfrm>
    </dsp:sp>
    <dsp:sp modelId="{E2EEC8C4-8C37-4A3B-82F3-AB753F280CB3}">
      <dsp:nvSpPr>
        <dsp:cNvPr id="0" name=""/>
        <dsp:cNvSpPr/>
      </dsp:nvSpPr>
      <dsp:spPr>
        <a:xfrm>
          <a:off x="5351043" y="2881723"/>
          <a:ext cx="520412" cy="91440"/>
        </a:xfrm>
        <a:custGeom>
          <a:avLst/>
          <a:gdLst/>
          <a:ahLst/>
          <a:cxnLst/>
          <a:rect l="0" t="0" r="0" b="0"/>
          <a:pathLst>
            <a:path>
              <a:moveTo>
                <a:pt x="0" y="45720"/>
              </a:moveTo>
              <a:lnTo>
                <a:pt x="520412" y="45720"/>
              </a:lnTo>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597474" y="2924686"/>
        <a:ext cx="27550" cy="5515"/>
      </dsp:txXfrm>
    </dsp:sp>
    <dsp:sp modelId="{90647D80-4CD0-424C-A649-FC333567A03F}">
      <dsp:nvSpPr>
        <dsp:cNvPr id="0" name=""/>
        <dsp:cNvSpPr/>
      </dsp:nvSpPr>
      <dsp:spPr>
        <a:xfrm>
          <a:off x="2957138" y="2208732"/>
          <a:ext cx="2395704" cy="143742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92" tIns="123223" rIns="117392" bIns="123223" numCol="1" spcCol="1270" anchor="ctr" anchorCtr="0">
          <a:noAutofit/>
        </a:bodyPr>
        <a:lstStyle/>
        <a:p>
          <a:pPr marL="0" lvl="0" indent="0" algn="ctr" defTabSz="800100">
            <a:lnSpc>
              <a:spcPct val="90000"/>
            </a:lnSpc>
            <a:spcBef>
              <a:spcPct val="0"/>
            </a:spcBef>
            <a:spcAft>
              <a:spcPct val="35000"/>
            </a:spcAft>
            <a:buNone/>
          </a:pPr>
          <a:r>
            <a:rPr lang="en-US" sz="1800" b="1" u="sng" kern="1200" dirty="0"/>
            <a:t>INTERVENE</a:t>
          </a:r>
          <a:r>
            <a:rPr lang="en-US" sz="1800" kern="1200" dirty="0"/>
            <a:t> – Engage in evidence-based interventions to address and reduce risk.</a:t>
          </a:r>
        </a:p>
      </dsp:txBody>
      <dsp:txXfrm>
        <a:off x="2957138" y="2208732"/>
        <a:ext cx="2395704" cy="1437422"/>
      </dsp:txXfrm>
    </dsp:sp>
    <dsp:sp modelId="{9A67EA80-2F1E-45C6-B203-22B0D8D2DF8F}">
      <dsp:nvSpPr>
        <dsp:cNvPr id="0" name=""/>
        <dsp:cNvSpPr/>
      </dsp:nvSpPr>
      <dsp:spPr>
        <a:xfrm>
          <a:off x="5903855" y="2208732"/>
          <a:ext cx="2395704" cy="14374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92" tIns="123223" rIns="117392" bIns="123223" numCol="1" spcCol="1270" anchor="ctr" anchorCtr="0">
          <a:noAutofit/>
        </a:bodyPr>
        <a:lstStyle/>
        <a:p>
          <a:pPr marL="0" lvl="0" indent="0" algn="ctr" defTabSz="800100">
            <a:lnSpc>
              <a:spcPct val="90000"/>
            </a:lnSpc>
            <a:spcBef>
              <a:spcPct val="0"/>
            </a:spcBef>
            <a:spcAft>
              <a:spcPct val="35000"/>
            </a:spcAft>
            <a:buNone/>
          </a:pPr>
          <a:r>
            <a:rPr lang="en-US" sz="1800" b="1" u="sng" kern="1200" dirty="0"/>
            <a:t>REVIEW</a:t>
          </a:r>
          <a:r>
            <a:rPr lang="en-US" sz="1800" kern="1200" dirty="0"/>
            <a:t> – Periodically review the assessment, any changes, and progress.</a:t>
          </a:r>
        </a:p>
      </dsp:txBody>
      <dsp:txXfrm>
        <a:off x="5903855" y="2208732"/>
        <a:ext cx="2395704" cy="14374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B5680-E630-4F4B-BE2B-7C5308785251}">
      <dsp:nvSpPr>
        <dsp:cNvPr id="0" name=""/>
        <dsp:cNvSpPr/>
      </dsp:nvSpPr>
      <dsp:spPr>
        <a:xfrm>
          <a:off x="0" y="2888"/>
          <a:ext cx="7696200" cy="615214"/>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7BD7DB3A-2011-4ABC-AD75-972F7B1AEE0A}">
      <dsp:nvSpPr>
        <dsp:cNvPr id="0" name=""/>
        <dsp:cNvSpPr/>
      </dsp:nvSpPr>
      <dsp:spPr>
        <a:xfrm>
          <a:off x="186102" y="141311"/>
          <a:ext cx="338367" cy="3383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4D6D63-0B6A-4E0F-9F80-7994E09D7336}">
      <dsp:nvSpPr>
        <dsp:cNvPr id="0" name=""/>
        <dsp:cNvSpPr/>
      </dsp:nvSpPr>
      <dsp:spPr>
        <a:xfrm>
          <a:off x="710572" y="2888"/>
          <a:ext cx="6985627" cy="615214"/>
        </a:xfrm>
        <a:prstGeom prst="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65110" tIns="65110" rIns="65110" bIns="65110" numCol="1" spcCol="1270" anchor="ctr" anchorCtr="0">
          <a:noAutofit/>
        </a:bodyPr>
        <a:lstStyle/>
        <a:p>
          <a:pPr marL="0" lvl="0" indent="0" algn="l" defTabSz="889000">
            <a:lnSpc>
              <a:spcPct val="100000"/>
            </a:lnSpc>
            <a:spcBef>
              <a:spcPct val="0"/>
            </a:spcBef>
            <a:spcAft>
              <a:spcPct val="35000"/>
            </a:spcAft>
            <a:buNone/>
          </a:pPr>
          <a:r>
            <a:rPr lang="en-US" sz="2000" kern="1200" dirty="0"/>
            <a:t>COST-BENEFIT ANALYSIS</a:t>
          </a:r>
        </a:p>
      </dsp:txBody>
      <dsp:txXfrm>
        <a:off x="710572" y="2888"/>
        <a:ext cx="6985627" cy="615214"/>
      </dsp:txXfrm>
    </dsp:sp>
    <dsp:sp modelId="{12527265-C569-45D9-AF40-4A51D9D20603}">
      <dsp:nvSpPr>
        <dsp:cNvPr id="0" name=""/>
        <dsp:cNvSpPr/>
      </dsp:nvSpPr>
      <dsp:spPr>
        <a:xfrm>
          <a:off x="0" y="771905"/>
          <a:ext cx="7696200" cy="615214"/>
        </a:xfrm>
        <a:prstGeom prst="roundRect">
          <a:avLst>
            <a:gd name="adj" fmla="val 10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D516EB94-9A72-4EC3-93F8-BE002A693DC2}">
      <dsp:nvSpPr>
        <dsp:cNvPr id="0" name=""/>
        <dsp:cNvSpPr/>
      </dsp:nvSpPr>
      <dsp:spPr>
        <a:xfrm>
          <a:off x="186102" y="910329"/>
          <a:ext cx="338367" cy="3383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BD9F88-8F48-44C4-9375-71B4271DEF31}">
      <dsp:nvSpPr>
        <dsp:cNvPr id="0" name=""/>
        <dsp:cNvSpPr/>
      </dsp:nvSpPr>
      <dsp:spPr>
        <a:xfrm>
          <a:off x="710572" y="771905"/>
          <a:ext cx="6985627" cy="615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110" tIns="65110" rIns="65110" bIns="65110" numCol="1" spcCol="1270" anchor="ctr" anchorCtr="0">
          <a:noAutofit/>
        </a:bodyPr>
        <a:lstStyle/>
        <a:p>
          <a:pPr marL="0" lvl="0" indent="0" algn="l" defTabSz="889000">
            <a:lnSpc>
              <a:spcPct val="100000"/>
            </a:lnSpc>
            <a:spcBef>
              <a:spcPct val="0"/>
            </a:spcBef>
            <a:spcAft>
              <a:spcPct val="35000"/>
            </a:spcAft>
            <a:buNone/>
          </a:pPr>
          <a:r>
            <a:rPr lang="en-US" sz="2000" kern="1200"/>
            <a:t>COGNITIVE RESTRUCTURING</a:t>
          </a:r>
        </a:p>
      </dsp:txBody>
      <dsp:txXfrm>
        <a:off x="710572" y="771905"/>
        <a:ext cx="6985627" cy="615214"/>
      </dsp:txXfrm>
    </dsp:sp>
    <dsp:sp modelId="{C542340D-2953-449C-A314-8E0E33F86F96}">
      <dsp:nvSpPr>
        <dsp:cNvPr id="0" name=""/>
        <dsp:cNvSpPr/>
      </dsp:nvSpPr>
      <dsp:spPr>
        <a:xfrm>
          <a:off x="0" y="1540923"/>
          <a:ext cx="7696200" cy="615214"/>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02EAB896-856B-4167-B1A8-E298B179A858}">
      <dsp:nvSpPr>
        <dsp:cNvPr id="0" name=""/>
        <dsp:cNvSpPr/>
      </dsp:nvSpPr>
      <dsp:spPr>
        <a:xfrm>
          <a:off x="186102" y="1679346"/>
          <a:ext cx="338367" cy="3383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D45789-AF95-464F-BD91-2B71504E054E}">
      <dsp:nvSpPr>
        <dsp:cNvPr id="0" name=""/>
        <dsp:cNvSpPr/>
      </dsp:nvSpPr>
      <dsp:spPr>
        <a:xfrm>
          <a:off x="710572" y="1540923"/>
          <a:ext cx="6985627" cy="615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110" tIns="65110" rIns="65110" bIns="65110" numCol="1" spcCol="1270" anchor="ctr" anchorCtr="0">
          <a:noAutofit/>
        </a:bodyPr>
        <a:lstStyle/>
        <a:p>
          <a:pPr marL="0" lvl="0" indent="0" algn="l" defTabSz="889000">
            <a:lnSpc>
              <a:spcPct val="100000"/>
            </a:lnSpc>
            <a:spcBef>
              <a:spcPct val="0"/>
            </a:spcBef>
            <a:spcAft>
              <a:spcPct val="35000"/>
            </a:spcAft>
            <a:buNone/>
          </a:pPr>
          <a:r>
            <a:rPr lang="en-US" sz="2000" kern="1200"/>
            <a:t>SOCIAL SKILLS</a:t>
          </a:r>
        </a:p>
      </dsp:txBody>
      <dsp:txXfrm>
        <a:off x="710572" y="1540923"/>
        <a:ext cx="6985627" cy="615214"/>
      </dsp:txXfrm>
    </dsp:sp>
    <dsp:sp modelId="{6D14CA0E-2026-4FDB-8C92-711D48C31283}">
      <dsp:nvSpPr>
        <dsp:cNvPr id="0" name=""/>
        <dsp:cNvSpPr/>
      </dsp:nvSpPr>
      <dsp:spPr>
        <a:xfrm>
          <a:off x="0" y="2309941"/>
          <a:ext cx="7696200" cy="615214"/>
        </a:xfrm>
        <a:prstGeom prst="roundRect">
          <a:avLst>
            <a:gd name="adj" fmla="val 1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 modelId="{8B7B0B99-5EF7-4D03-99B0-356E3CE8B9F0}">
      <dsp:nvSpPr>
        <dsp:cNvPr id="0" name=""/>
        <dsp:cNvSpPr/>
      </dsp:nvSpPr>
      <dsp:spPr>
        <a:xfrm>
          <a:off x="186102" y="2448364"/>
          <a:ext cx="338367" cy="3383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7BB40D-B390-4282-9989-3D0950CF4F44}">
      <dsp:nvSpPr>
        <dsp:cNvPr id="0" name=""/>
        <dsp:cNvSpPr/>
      </dsp:nvSpPr>
      <dsp:spPr>
        <a:xfrm>
          <a:off x="710572" y="2309941"/>
          <a:ext cx="6985627" cy="615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110" tIns="65110" rIns="65110" bIns="65110" numCol="1" spcCol="1270" anchor="ctr" anchorCtr="0">
          <a:noAutofit/>
        </a:bodyPr>
        <a:lstStyle/>
        <a:p>
          <a:pPr marL="0" lvl="0" indent="0" algn="l" defTabSz="889000">
            <a:lnSpc>
              <a:spcPct val="100000"/>
            </a:lnSpc>
            <a:spcBef>
              <a:spcPct val="0"/>
            </a:spcBef>
            <a:spcAft>
              <a:spcPct val="35000"/>
            </a:spcAft>
            <a:buNone/>
          </a:pPr>
          <a:r>
            <a:rPr lang="en-US" sz="2000" kern="1200"/>
            <a:t>PROBLEM SOLVING</a:t>
          </a:r>
        </a:p>
      </dsp:txBody>
      <dsp:txXfrm>
        <a:off x="710572" y="2309941"/>
        <a:ext cx="6985627" cy="615214"/>
      </dsp:txXfrm>
    </dsp:sp>
    <dsp:sp modelId="{B5D4AFCF-D422-6843-854F-6D2AA5DF21E8}">
      <dsp:nvSpPr>
        <dsp:cNvPr id="0" name=""/>
        <dsp:cNvSpPr/>
      </dsp:nvSpPr>
      <dsp:spPr>
        <a:xfrm>
          <a:off x="0" y="3078958"/>
          <a:ext cx="7696200" cy="615214"/>
        </a:xfrm>
        <a:prstGeom prst="roundRect">
          <a:avLst>
            <a:gd name="adj" fmla="val 10000"/>
          </a:avLst>
        </a:prstGeom>
        <a:solidFill>
          <a:schemeClr val="accent5">
            <a:hueOff val="6010703"/>
            <a:satOff val="-26380"/>
            <a:lumOff val="7843"/>
            <a:alphaOff val="0"/>
          </a:schemeClr>
        </a:solidFill>
        <a:ln>
          <a:noFill/>
        </a:ln>
        <a:effectLst/>
      </dsp:spPr>
      <dsp:style>
        <a:lnRef idx="0">
          <a:scrgbClr r="0" g="0" b="0"/>
        </a:lnRef>
        <a:fillRef idx="1">
          <a:scrgbClr r="0" g="0" b="0"/>
        </a:fillRef>
        <a:effectRef idx="0">
          <a:scrgbClr r="0" g="0" b="0"/>
        </a:effectRef>
        <a:fontRef idx="minor"/>
      </dsp:style>
    </dsp:sp>
    <dsp:sp modelId="{7A2EFBCA-C7FF-0A44-AC0F-3A58CFB4528C}">
      <dsp:nvSpPr>
        <dsp:cNvPr id="0" name=""/>
        <dsp:cNvSpPr/>
      </dsp:nvSpPr>
      <dsp:spPr>
        <a:xfrm>
          <a:off x="186102" y="3217381"/>
          <a:ext cx="338367" cy="338367"/>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1E1235-B5FB-C04B-A517-3A4B093EBB19}">
      <dsp:nvSpPr>
        <dsp:cNvPr id="0" name=""/>
        <dsp:cNvSpPr/>
      </dsp:nvSpPr>
      <dsp:spPr>
        <a:xfrm>
          <a:off x="710572" y="3078958"/>
          <a:ext cx="6985627" cy="615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110" tIns="65110" rIns="65110" bIns="65110" numCol="1" spcCol="1270" anchor="ctr" anchorCtr="0">
          <a:noAutofit/>
        </a:bodyPr>
        <a:lstStyle/>
        <a:p>
          <a:pPr marL="0" lvl="0" indent="0" algn="l" defTabSz="889000">
            <a:lnSpc>
              <a:spcPct val="100000"/>
            </a:lnSpc>
            <a:spcBef>
              <a:spcPct val="0"/>
            </a:spcBef>
            <a:spcAft>
              <a:spcPct val="35000"/>
            </a:spcAft>
            <a:buNone/>
          </a:pPr>
          <a:r>
            <a:rPr lang="en-US" sz="2000" kern="1200"/>
            <a:t>MOTIVATIONAL INTERVIEWING</a:t>
          </a:r>
        </a:p>
      </dsp:txBody>
      <dsp:txXfrm>
        <a:off x="710572" y="3078958"/>
        <a:ext cx="6985627" cy="61521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5E3CB-39EE-9F47-9EB3-271DE983EB16}">
      <dsp:nvSpPr>
        <dsp:cNvPr id="0" name=""/>
        <dsp:cNvSpPr/>
      </dsp:nvSpPr>
      <dsp:spPr>
        <a:xfrm>
          <a:off x="0" y="19491"/>
          <a:ext cx="8013700" cy="13162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You have a client – who you know has a history of suicide attempts – tell you that they’ve been depressed, and they’re worried they’ll relapse.</a:t>
          </a:r>
        </a:p>
      </dsp:txBody>
      <dsp:txXfrm>
        <a:off x="64254" y="83745"/>
        <a:ext cx="7885192" cy="1187742"/>
      </dsp:txXfrm>
    </dsp:sp>
    <dsp:sp modelId="{A98F2ACB-A1C2-A544-8443-B69BDB484E2B}">
      <dsp:nvSpPr>
        <dsp:cNvPr id="0" name=""/>
        <dsp:cNvSpPr/>
      </dsp:nvSpPr>
      <dsp:spPr>
        <a:xfrm>
          <a:off x="0" y="1407741"/>
          <a:ext cx="8013700" cy="13162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You have a client who says they’re having suicidal thoughts, but no plans to complete it.</a:t>
          </a:r>
        </a:p>
      </dsp:txBody>
      <dsp:txXfrm>
        <a:off x="64254" y="1471995"/>
        <a:ext cx="7885192" cy="1187742"/>
      </dsp:txXfrm>
    </dsp:sp>
    <dsp:sp modelId="{3E1A8E7C-20AB-6E43-A7D8-169F86C557A7}">
      <dsp:nvSpPr>
        <dsp:cNvPr id="0" name=""/>
        <dsp:cNvSpPr/>
      </dsp:nvSpPr>
      <dsp:spPr>
        <a:xfrm>
          <a:off x="0" y="2795991"/>
          <a:ext cx="8013700" cy="13162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You have a client who tells you they’re having suicidal thoughts, and that they have means (medications they can overdose on) and a plan.</a:t>
          </a:r>
        </a:p>
      </dsp:txBody>
      <dsp:txXfrm>
        <a:off x="64254" y="2860245"/>
        <a:ext cx="7885192" cy="118774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3FDCE-57F2-474E-9089-76A35DF81838}">
      <dsp:nvSpPr>
        <dsp:cNvPr id="0" name=""/>
        <dsp:cNvSpPr/>
      </dsp:nvSpPr>
      <dsp:spPr>
        <a:xfrm>
          <a:off x="0" y="19491"/>
          <a:ext cx="8013700" cy="13162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You have a client who tells you they used meth earlier today.  They also tell you that they haven’t taken their medications for 2 weeks. </a:t>
          </a:r>
        </a:p>
      </dsp:txBody>
      <dsp:txXfrm>
        <a:off x="64254" y="83745"/>
        <a:ext cx="7885192" cy="1187742"/>
      </dsp:txXfrm>
    </dsp:sp>
    <dsp:sp modelId="{CA986AD7-AE6D-D041-A137-A00579BA56EA}">
      <dsp:nvSpPr>
        <dsp:cNvPr id="0" name=""/>
        <dsp:cNvSpPr/>
      </dsp:nvSpPr>
      <dsp:spPr>
        <a:xfrm>
          <a:off x="0" y="1407741"/>
          <a:ext cx="8013700" cy="13162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You have a client who is explicitly expressing that they are having homicidal thoughts.</a:t>
          </a:r>
        </a:p>
      </dsp:txBody>
      <dsp:txXfrm>
        <a:off x="64254" y="1471995"/>
        <a:ext cx="7885192" cy="1187742"/>
      </dsp:txXfrm>
    </dsp:sp>
    <dsp:sp modelId="{26C3E87E-C979-744B-BA97-A0E2E3725594}">
      <dsp:nvSpPr>
        <dsp:cNvPr id="0" name=""/>
        <dsp:cNvSpPr/>
      </dsp:nvSpPr>
      <dsp:spPr>
        <a:xfrm>
          <a:off x="0" y="2795991"/>
          <a:ext cx="8013700" cy="13162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What are some other situations you can think of where you’ve had to consider intervention or 911?</a:t>
          </a:r>
        </a:p>
      </dsp:txBody>
      <dsp:txXfrm>
        <a:off x="64254" y="2860245"/>
        <a:ext cx="7885192" cy="1187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89A69-5411-44CD-A461-8C502A023B16}">
      <dsp:nvSpPr>
        <dsp:cNvPr id="0" name=""/>
        <dsp:cNvSpPr/>
      </dsp:nvSpPr>
      <dsp:spPr>
        <a:xfrm>
          <a:off x="280628" y="263423"/>
          <a:ext cx="4987887" cy="15854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Co-occurring disorders, and their treatment, are complex – and require special attention.</a:t>
          </a:r>
        </a:p>
      </dsp:txBody>
      <dsp:txXfrm>
        <a:off x="280628" y="263423"/>
        <a:ext cx="4987887" cy="1585469"/>
      </dsp:txXfrm>
    </dsp:sp>
    <dsp:sp modelId="{4D702467-7E78-48CD-A3BE-D2B1D978BD53}">
      <dsp:nvSpPr>
        <dsp:cNvPr id="0" name=""/>
        <dsp:cNvSpPr/>
      </dsp:nvSpPr>
      <dsp:spPr>
        <a:xfrm>
          <a:off x="5532760" y="263423"/>
          <a:ext cx="2642449" cy="15854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Interactions between the mental illness and the SUD can make both conditions worse.</a:t>
          </a:r>
        </a:p>
      </dsp:txBody>
      <dsp:txXfrm>
        <a:off x="5532760" y="263423"/>
        <a:ext cx="2642449" cy="1585469"/>
      </dsp:txXfrm>
    </dsp:sp>
    <dsp:sp modelId="{BB4C19D1-BD85-4544-8C44-EB70B77C983B}">
      <dsp:nvSpPr>
        <dsp:cNvPr id="0" name=""/>
        <dsp:cNvSpPr/>
      </dsp:nvSpPr>
      <dsp:spPr>
        <a:xfrm>
          <a:off x="0" y="2113138"/>
          <a:ext cx="2642449" cy="15854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One may be more severe than the other.  Is there one that’s causing more problems?</a:t>
          </a:r>
        </a:p>
      </dsp:txBody>
      <dsp:txXfrm>
        <a:off x="0" y="2113138"/>
        <a:ext cx="2642449" cy="1585469"/>
      </dsp:txXfrm>
    </dsp:sp>
    <dsp:sp modelId="{5B8CC91F-0774-45CF-B073-E2BD43B82B7E}">
      <dsp:nvSpPr>
        <dsp:cNvPr id="0" name=""/>
        <dsp:cNvSpPr/>
      </dsp:nvSpPr>
      <dsp:spPr>
        <a:xfrm>
          <a:off x="2906694" y="2113138"/>
          <a:ext cx="2642449" cy="15854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Adding criminal justice involvement creates complications.</a:t>
          </a:r>
        </a:p>
      </dsp:txBody>
      <dsp:txXfrm>
        <a:off x="2906694" y="2113138"/>
        <a:ext cx="2642449" cy="1585469"/>
      </dsp:txXfrm>
    </dsp:sp>
    <dsp:sp modelId="{C2028E26-DE0B-477D-8894-2C1A7716EF4E}">
      <dsp:nvSpPr>
        <dsp:cNvPr id="0" name=""/>
        <dsp:cNvSpPr/>
      </dsp:nvSpPr>
      <dsp:spPr>
        <a:xfrm>
          <a:off x="5813388" y="2113138"/>
          <a:ext cx="2642449" cy="15854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Mental health symptoms can impact someone's adjustment to community supervision.</a:t>
          </a:r>
        </a:p>
      </dsp:txBody>
      <dsp:txXfrm>
        <a:off x="5813388" y="2113138"/>
        <a:ext cx="2642449" cy="15854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D08D1-F479-C04E-B1B1-BAFB0732A83F}">
      <dsp:nvSpPr>
        <dsp:cNvPr id="0" name=""/>
        <dsp:cNvSpPr/>
      </dsp:nvSpPr>
      <dsp:spPr>
        <a:xfrm>
          <a:off x="265830" y="2914903"/>
          <a:ext cx="4044912" cy="10281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1 in 4 – 5 (22.8%) adults in the U.S. have a mental illness.</a:t>
          </a:r>
        </a:p>
      </dsp:txBody>
      <dsp:txXfrm>
        <a:off x="316022" y="2965095"/>
        <a:ext cx="3944528" cy="9278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D08D1-F479-C04E-B1B1-BAFB0732A83F}">
      <dsp:nvSpPr>
        <dsp:cNvPr id="0" name=""/>
        <dsp:cNvSpPr/>
      </dsp:nvSpPr>
      <dsp:spPr>
        <a:xfrm>
          <a:off x="265830" y="2188286"/>
          <a:ext cx="4044912" cy="10442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1 in 4 - 5 adults in the U.S. have a mental illness.</a:t>
          </a:r>
        </a:p>
      </dsp:txBody>
      <dsp:txXfrm>
        <a:off x="316806" y="2239262"/>
        <a:ext cx="3942960" cy="942305"/>
      </dsp:txXfrm>
    </dsp:sp>
    <dsp:sp modelId="{B66E7510-52A9-8B41-9458-58B8979DAC51}">
      <dsp:nvSpPr>
        <dsp:cNvPr id="0" name=""/>
        <dsp:cNvSpPr/>
      </dsp:nvSpPr>
      <dsp:spPr>
        <a:xfrm>
          <a:off x="298484" y="3419743"/>
          <a:ext cx="3979604" cy="12499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48.5 million people / 17.1% of the U.S. population met the DSM-V criteria for an SUD. (SAMHSA)</a:t>
          </a:r>
        </a:p>
      </dsp:txBody>
      <dsp:txXfrm>
        <a:off x="359502" y="3480761"/>
        <a:ext cx="3857568" cy="11279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D08D1-F479-C04E-B1B1-BAFB0732A83F}">
      <dsp:nvSpPr>
        <dsp:cNvPr id="0" name=""/>
        <dsp:cNvSpPr/>
      </dsp:nvSpPr>
      <dsp:spPr>
        <a:xfrm>
          <a:off x="265830" y="1502353"/>
          <a:ext cx="4044912" cy="10442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1 in 4 - 5 adults in the U.S. have a mental illness.</a:t>
          </a:r>
        </a:p>
      </dsp:txBody>
      <dsp:txXfrm>
        <a:off x="316806" y="1553329"/>
        <a:ext cx="3942960" cy="942305"/>
      </dsp:txXfrm>
    </dsp:sp>
    <dsp:sp modelId="{B66E7510-52A9-8B41-9458-58B8979DAC51}">
      <dsp:nvSpPr>
        <dsp:cNvPr id="0" name=""/>
        <dsp:cNvSpPr/>
      </dsp:nvSpPr>
      <dsp:spPr>
        <a:xfrm>
          <a:off x="298484" y="2733811"/>
          <a:ext cx="3979604" cy="12499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48.5 million people / 17.1% of the U.S. population met the DSM-V criteria for an SUD. (SAMHSA)</a:t>
          </a:r>
        </a:p>
      </dsp:txBody>
      <dsp:txXfrm>
        <a:off x="359502" y="2794829"/>
        <a:ext cx="3857568" cy="1127933"/>
      </dsp:txXfrm>
    </dsp:sp>
    <dsp:sp modelId="{0C74D935-F218-FA42-AB57-204D445B6FA4}">
      <dsp:nvSpPr>
        <dsp:cNvPr id="0" name=""/>
        <dsp:cNvSpPr/>
      </dsp:nvSpPr>
      <dsp:spPr>
        <a:xfrm>
          <a:off x="151530" y="4170981"/>
          <a:ext cx="4273512" cy="11846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19.4 million adults / 7.6% in the U.S. have a co-occurring disorder.</a:t>
          </a:r>
        </a:p>
      </dsp:txBody>
      <dsp:txXfrm>
        <a:off x="209361" y="4228812"/>
        <a:ext cx="4157850" cy="1069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D08D1-F479-C04E-B1B1-BAFB0732A83F}">
      <dsp:nvSpPr>
        <dsp:cNvPr id="0" name=""/>
        <dsp:cNvSpPr/>
      </dsp:nvSpPr>
      <dsp:spPr>
        <a:xfrm>
          <a:off x="265830" y="294145"/>
          <a:ext cx="4044912" cy="12726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1 in 4 – 5 (22.8%) adults in the U.S. have a mental illness.</a:t>
          </a:r>
        </a:p>
      </dsp:txBody>
      <dsp:txXfrm>
        <a:off x="327958" y="356273"/>
        <a:ext cx="3920656" cy="1148433"/>
      </dsp:txXfrm>
    </dsp:sp>
    <dsp:sp modelId="{B66E7510-52A9-8B41-9458-58B8979DAC51}">
      <dsp:nvSpPr>
        <dsp:cNvPr id="0" name=""/>
        <dsp:cNvSpPr/>
      </dsp:nvSpPr>
      <dsp:spPr>
        <a:xfrm>
          <a:off x="298484" y="1754034"/>
          <a:ext cx="3979604" cy="152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48.5 million people / 17.1% of the U.S. population met the DSM-V criteria for an SUD. (SAMHSA)</a:t>
          </a:r>
        </a:p>
      </dsp:txBody>
      <dsp:txXfrm>
        <a:off x="372850" y="1828400"/>
        <a:ext cx="3830872" cy="1374668"/>
      </dsp:txXfrm>
    </dsp:sp>
    <dsp:sp modelId="{0C74D935-F218-FA42-AB57-204D445B6FA4}">
      <dsp:nvSpPr>
        <dsp:cNvPr id="0" name=""/>
        <dsp:cNvSpPr/>
      </dsp:nvSpPr>
      <dsp:spPr>
        <a:xfrm>
          <a:off x="151530" y="3464635"/>
          <a:ext cx="4273512" cy="1405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19.4 million adults / 7.6% in the U.S. have a co-occurring disorder.</a:t>
          </a:r>
        </a:p>
      </dsp:txBody>
      <dsp:txXfrm>
        <a:off x="220150" y="3533255"/>
        <a:ext cx="4136272" cy="1268438"/>
      </dsp:txXfrm>
    </dsp:sp>
    <dsp:sp modelId="{8B6D297B-7A2B-1141-8EF3-CFCB8DDECC21}">
      <dsp:nvSpPr>
        <dsp:cNvPr id="0" name=""/>
        <dsp:cNvSpPr/>
      </dsp:nvSpPr>
      <dsp:spPr>
        <a:xfrm>
          <a:off x="151530" y="5057513"/>
          <a:ext cx="4273512" cy="15063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Among adults 18+ in 2021, those with mental illnesses in the past year were more likely than those with no mental illness to be users of illicit drugs overall (50.2% vs. 17.7%).</a:t>
          </a:r>
        </a:p>
      </dsp:txBody>
      <dsp:txXfrm>
        <a:off x="225064" y="5131047"/>
        <a:ext cx="4126444" cy="13592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48317-0B33-4AFB-B3FD-02E70A16B8BD}">
      <dsp:nvSpPr>
        <dsp:cNvPr id="0" name=""/>
        <dsp:cNvSpPr/>
      </dsp:nvSpPr>
      <dsp:spPr>
        <a:xfrm>
          <a:off x="0" y="1901"/>
          <a:ext cx="7929446" cy="1048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Individuals with a co-occurring disorder are </a:t>
          </a:r>
          <a:r>
            <a:rPr lang="en-US" sz="2000" b="1" kern="1200"/>
            <a:t>12</a:t>
          </a:r>
          <a:r>
            <a:rPr lang="en-US" sz="2000" kern="1200"/>
            <a:t> times more likely to be arrested.</a:t>
          </a:r>
          <a:endParaRPr lang="en-US" sz="2000" kern="1200" dirty="0"/>
        </a:p>
      </dsp:txBody>
      <dsp:txXfrm>
        <a:off x="51175" y="53076"/>
        <a:ext cx="7827096" cy="945970"/>
      </dsp:txXfrm>
    </dsp:sp>
    <dsp:sp modelId="{40CD4E33-0899-414F-9350-9DEB521F5C13}">
      <dsp:nvSpPr>
        <dsp:cNvPr id="0" name=""/>
        <dsp:cNvSpPr/>
      </dsp:nvSpPr>
      <dsp:spPr>
        <a:xfrm>
          <a:off x="0" y="1211502"/>
          <a:ext cx="7929446" cy="1048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1 in 9 adults with a co-occurring disorder were arrested annually.</a:t>
          </a:r>
        </a:p>
      </dsp:txBody>
      <dsp:txXfrm>
        <a:off x="51175" y="1262677"/>
        <a:ext cx="7827096" cy="945970"/>
      </dsp:txXfrm>
    </dsp:sp>
    <dsp:sp modelId="{8562958D-AD7A-4A38-821F-05BB2CE3BA06}">
      <dsp:nvSpPr>
        <dsp:cNvPr id="0" name=""/>
        <dsp:cNvSpPr/>
      </dsp:nvSpPr>
      <dsp:spPr>
        <a:xfrm>
          <a:off x="0" y="2421102"/>
          <a:ext cx="7929446" cy="1048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Most commonly for property offenses (17 %) and violent offenses (10 %). </a:t>
          </a:r>
        </a:p>
      </dsp:txBody>
      <dsp:txXfrm>
        <a:off x="51175" y="2472277"/>
        <a:ext cx="7827096" cy="9459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3DA9B-2B51-4424-8D3F-A43D520DB3A3}">
      <dsp:nvSpPr>
        <dsp:cNvPr id="0" name=""/>
        <dsp:cNvSpPr/>
      </dsp:nvSpPr>
      <dsp:spPr>
        <a:xfrm>
          <a:off x="0" y="277179"/>
          <a:ext cx="7696200" cy="8108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Women with co-occurring disorders were arrested 19 times more often than women with neither a SUD or mental illness (1 in 5).</a:t>
          </a:r>
        </a:p>
      </dsp:txBody>
      <dsp:txXfrm>
        <a:off x="39580" y="316759"/>
        <a:ext cx="7617040" cy="731649"/>
      </dsp:txXfrm>
    </dsp:sp>
    <dsp:sp modelId="{CB3E4855-CB1B-4F2C-84FA-4EAF0ABC0923}">
      <dsp:nvSpPr>
        <dsp:cNvPr id="0" name=""/>
        <dsp:cNvSpPr/>
      </dsp:nvSpPr>
      <dsp:spPr>
        <a:xfrm>
          <a:off x="0" y="1148469"/>
          <a:ext cx="7696200" cy="81080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Black adults with co-occurring disorders were arrested 1.5 times more often than their white counterparts.</a:t>
          </a:r>
        </a:p>
      </dsp:txBody>
      <dsp:txXfrm>
        <a:off x="39580" y="1188049"/>
        <a:ext cx="7617040" cy="731649"/>
      </dsp:txXfrm>
    </dsp:sp>
    <dsp:sp modelId="{8562958D-AD7A-4A38-821F-05BB2CE3BA06}">
      <dsp:nvSpPr>
        <dsp:cNvPr id="0" name=""/>
        <dsp:cNvSpPr/>
      </dsp:nvSpPr>
      <dsp:spPr>
        <a:xfrm>
          <a:off x="0" y="2019759"/>
          <a:ext cx="7696200" cy="81080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There are other disparities amongst marginalized populations.</a:t>
          </a:r>
        </a:p>
      </dsp:txBody>
      <dsp:txXfrm>
        <a:off x="39580" y="2059339"/>
        <a:ext cx="7617040" cy="7316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B8F1E-8A57-5C43-8BD8-0C4B8417E342}">
      <dsp:nvSpPr>
        <dsp:cNvPr id="0" name=""/>
        <dsp:cNvSpPr/>
      </dsp:nvSpPr>
      <dsp:spPr>
        <a:xfrm>
          <a:off x="24050" y="353"/>
          <a:ext cx="2390030" cy="14340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Medication compliance.</a:t>
          </a:r>
        </a:p>
      </dsp:txBody>
      <dsp:txXfrm>
        <a:off x="24050" y="353"/>
        <a:ext cx="2390030" cy="1434018"/>
      </dsp:txXfrm>
    </dsp:sp>
    <dsp:sp modelId="{96FACE86-296D-DA43-A76C-71FCA247E08A}">
      <dsp:nvSpPr>
        <dsp:cNvPr id="0" name=""/>
        <dsp:cNvSpPr/>
      </dsp:nvSpPr>
      <dsp:spPr>
        <a:xfrm>
          <a:off x="2653084" y="353"/>
          <a:ext cx="2390030" cy="14340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Discovering what works and what does not.</a:t>
          </a:r>
        </a:p>
      </dsp:txBody>
      <dsp:txXfrm>
        <a:off x="2653084" y="353"/>
        <a:ext cx="2390030" cy="1434018"/>
      </dsp:txXfrm>
    </dsp:sp>
    <dsp:sp modelId="{1FF88432-32C2-1A43-92F6-98440B418D35}">
      <dsp:nvSpPr>
        <dsp:cNvPr id="0" name=""/>
        <dsp:cNvSpPr/>
      </dsp:nvSpPr>
      <dsp:spPr>
        <a:xfrm>
          <a:off x="5282118" y="353"/>
          <a:ext cx="2390030" cy="143401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Technical violations.</a:t>
          </a:r>
        </a:p>
      </dsp:txBody>
      <dsp:txXfrm>
        <a:off x="5282118" y="353"/>
        <a:ext cx="2390030" cy="1434018"/>
      </dsp:txXfrm>
    </dsp:sp>
    <dsp:sp modelId="{829E90E6-FD8B-6D46-95EA-0BB0381D15FD}">
      <dsp:nvSpPr>
        <dsp:cNvPr id="0" name=""/>
        <dsp:cNvSpPr/>
      </dsp:nvSpPr>
      <dsp:spPr>
        <a:xfrm>
          <a:off x="24050" y="1673375"/>
          <a:ext cx="2390030" cy="14340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Battling symptoms while maintaining treatment motivation.</a:t>
          </a:r>
        </a:p>
      </dsp:txBody>
      <dsp:txXfrm>
        <a:off x="24050" y="1673375"/>
        <a:ext cx="2390030" cy="1434018"/>
      </dsp:txXfrm>
    </dsp:sp>
    <dsp:sp modelId="{28DE99E4-5728-8C4D-B24F-0E56E06D3FCE}">
      <dsp:nvSpPr>
        <dsp:cNvPr id="0" name=""/>
        <dsp:cNvSpPr/>
      </dsp:nvSpPr>
      <dsp:spPr>
        <a:xfrm>
          <a:off x="2653084" y="1673375"/>
          <a:ext cx="2390030" cy="14340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Coordination of care between agencies.</a:t>
          </a:r>
        </a:p>
      </dsp:txBody>
      <dsp:txXfrm>
        <a:off x="2653084" y="1673375"/>
        <a:ext cx="2390030" cy="1434018"/>
      </dsp:txXfrm>
    </dsp:sp>
    <dsp:sp modelId="{BB24BAA7-A309-4242-8919-295D9B3F7B48}">
      <dsp:nvSpPr>
        <dsp:cNvPr id="0" name=""/>
        <dsp:cNvSpPr/>
      </dsp:nvSpPr>
      <dsp:spPr>
        <a:xfrm>
          <a:off x="5282118" y="1673375"/>
          <a:ext cx="2390030" cy="14340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Rate of relapse.</a:t>
          </a:r>
        </a:p>
      </dsp:txBody>
      <dsp:txXfrm>
        <a:off x="5282118" y="1673375"/>
        <a:ext cx="2390030" cy="14340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13B4771-223F-7E48-98B0-2F40FAC89DCC}" type="datetimeFigureOut">
              <a:rPr lang="en-US" smtClean="0"/>
              <a:t>12/4/2024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9F58CA-8F2B-E349-A21F-36D0AF20F762}" type="slidenum">
              <a:rPr lang="en-US" smtClean="0"/>
              <a:t>‹#›</a:t>
            </a:fld>
            <a:endParaRPr lang="en-US"/>
          </a:p>
        </p:txBody>
      </p:sp>
    </p:spTree>
    <p:extLst>
      <p:ext uri="{BB962C8B-B14F-4D97-AF65-F5344CB8AC3E}">
        <p14:creationId xmlns:p14="http://schemas.microsoft.com/office/powerpoint/2010/main" val="293436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3</a:t>
            </a:fld>
            <a:endParaRPr lang="en-US"/>
          </a:p>
        </p:txBody>
      </p:sp>
    </p:spTree>
    <p:extLst>
      <p:ext uri="{BB962C8B-B14F-4D97-AF65-F5344CB8AC3E}">
        <p14:creationId xmlns:p14="http://schemas.microsoft.com/office/powerpoint/2010/main" val="4272951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8E1B5-86A0-34B1-DA2E-49D4C87B1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36A5E-999E-D7C4-7E16-6C991B7579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D0CFB9-98FF-3424-E201-A350F5123E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F930E1-5585-3A7A-E0B4-4103A22437DC}"/>
              </a:ext>
            </a:extLst>
          </p:cNvPr>
          <p:cNvSpPr>
            <a:spLocks noGrp="1"/>
          </p:cNvSpPr>
          <p:nvPr>
            <p:ph type="sldNum" sz="quarter" idx="5"/>
          </p:nvPr>
        </p:nvSpPr>
        <p:spPr/>
        <p:txBody>
          <a:bodyPr/>
          <a:lstStyle/>
          <a:p>
            <a:fld id="{069F58CA-8F2B-E349-A21F-36D0AF20F762}" type="slidenum">
              <a:rPr lang="en-US" smtClean="0"/>
              <a:t>12</a:t>
            </a:fld>
            <a:endParaRPr lang="en-US"/>
          </a:p>
        </p:txBody>
      </p:sp>
    </p:spTree>
    <p:extLst>
      <p:ext uri="{BB962C8B-B14F-4D97-AF65-F5344CB8AC3E}">
        <p14:creationId xmlns:p14="http://schemas.microsoft.com/office/powerpoint/2010/main" val="3756087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D32D1-1A44-F889-F572-1F88D94950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B6CBC8-F6F1-5A69-0A15-49875CCB5B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4A584-11A7-D500-E7EE-E87B9059AD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FDD211-E872-048E-36BB-1BE487FD1DCA}"/>
              </a:ext>
            </a:extLst>
          </p:cNvPr>
          <p:cNvSpPr>
            <a:spLocks noGrp="1"/>
          </p:cNvSpPr>
          <p:nvPr>
            <p:ph type="sldNum" sz="quarter" idx="5"/>
          </p:nvPr>
        </p:nvSpPr>
        <p:spPr/>
        <p:txBody>
          <a:bodyPr/>
          <a:lstStyle/>
          <a:p>
            <a:fld id="{069F58CA-8F2B-E349-A21F-36D0AF20F762}" type="slidenum">
              <a:rPr lang="en-US" smtClean="0"/>
              <a:t>13</a:t>
            </a:fld>
            <a:endParaRPr lang="en-US"/>
          </a:p>
        </p:txBody>
      </p:sp>
    </p:spTree>
    <p:extLst>
      <p:ext uri="{BB962C8B-B14F-4D97-AF65-F5344CB8AC3E}">
        <p14:creationId xmlns:p14="http://schemas.microsoft.com/office/powerpoint/2010/main" val="2321049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14</a:t>
            </a:fld>
            <a:endParaRPr lang="en-US"/>
          </a:p>
        </p:txBody>
      </p:sp>
    </p:spTree>
    <p:extLst>
      <p:ext uri="{BB962C8B-B14F-4D97-AF65-F5344CB8AC3E}">
        <p14:creationId xmlns:p14="http://schemas.microsoft.com/office/powerpoint/2010/main" val="1171480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E6133-C547-B087-8815-AAF309C0B2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B8203A-4E45-C372-1804-C7A8BBFCF4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F674EB-5BDB-35AD-A084-F0C95C5C59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0A085D-DA3E-7828-4616-3070F2080EF4}"/>
              </a:ext>
            </a:extLst>
          </p:cNvPr>
          <p:cNvSpPr>
            <a:spLocks noGrp="1"/>
          </p:cNvSpPr>
          <p:nvPr>
            <p:ph type="sldNum" sz="quarter" idx="5"/>
          </p:nvPr>
        </p:nvSpPr>
        <p:spPr/>
        <p:txBody>
          <a:bodyPr/>
          <a:lstStyle/>
          <a:p>
            <a:fld id="{069F58CA-8F2B-E349-A21F-36D0AF20F762}" type="slidenum">
              <a:rPr lang="en-US" smtClean="0"/>
              <a:t>15</a:t>
            </a:fld>
            <a:endParaRPr lang="en-US"/>
          </a:p>
        </p:txBody>
      </p:sp>
    </p:spTree>
    <p:extLst>
      <p:ext uri="{BB962C8B-B14F-4D97-AF65-F5344CB8AC3E}">
        <p14:creationId xmlns:p14="http://schemas.microsoft.com/office/powerpoint/2010/main" val="478911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16</a:t>
            </a:fld>
            <a:endParaRPr lang="en-US"/>
          </a:p>
        </p:txBody>
      </p:sp>
    </p:spTree>
    <p:extLst>
      <p:ext uri="{BB962C8B-B14F-4D97-AF65-F5344CB8AC3E}">
        <p14:creationId xmlns:p14="http://schemas.microsoft.com/office/powerpoint/2010/main" val="3662645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17</a:t>
            </a:fld>
            <a:endParaRPr lang="en-US"/>
          </a:p>
        </p:txBody>
      </p:sp>
    </p:spTree>
    <p:extLst>
      <p:ext uri="{BB962C8B-B14F-4D97-AF65-F5344CB8AC3E}">
        <p14:creationId xmlns:p14="http://schemas.microsoft.com/office/powerpoint/2010/main" val="4225501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E538A-963B-82AE-10B8-EB22923005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4DAE3-5A7C-515C-43C0-281752C412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061D8F-1822-849B-3CCF-D7CBEA1B34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08A9B-AEE2-6E28-554A-83180CEDE636}"/>
              </a:ext>
            </a:extLst>
          </p:cNvPr>
          <p:cNvSpPr>
            <a:spLocks noGrp="1"/>
          </p:cNvSpPr>
          <p:nvPr>
            <p:ph type="sldNum" sz="quarter" idx="5"/>
          </p:nvPr>
        </p:nvSpPr>
        <p:spPr/>
        <p:txBody>
          <a:bodyPr/>
          <a:lstStyle/>
          <a:p>
            <a:fld id="{069F58CA-8F2B-E349-A21F-36D0AF20F762}" type="slidenum">
              <a:rPr lang="en-US" smtClean="0"/>
              <a:t>19</a:t>
            </a:fld>
            <a:endParaRPr lang="en-US"/>
          </a:p>
        </p:txBody>
      </p:sp>
    </p:spTree>
    <p:extLst>
      <p:ext uri="{BB962C8B-B14F-4D97-AF65-F5344CB8AC3E}">
        <p14:creationId xmlns:p14="http://schemas.microsoft.com/office/powerpoint/2010/main" val="3754220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5FEA4-9FB9-29EF-5FF3-C84148C229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FF926-80C2-35E1-8DDA-6F70F523F6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A92702-0107-5070-D2A3-E925C804FE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EADB84-347D-51A1-7034-1448322DE1AC}"/>
              </a:ext>
            </a:extLst>
          </p:cNvPr>
          <p:cNvSpPr>
            <a:spLocks noGrp="1"/>
          </p:cNvSpPr>
          <p:nvPr>
            <p:ph type="sldNum" sz="quarter" idx="5"/>
          </p:nvPr>
        </p:nvSpPr>
        <p:spPr/>
        <p:txBody>
          <a:bodyPr/>
          <a:lstStyle/>
          <a:p>
            <a:fld id="{069F58CA-8F2B-E349-A21F-36D0AF20F762}" type="slidenum">
              <a:rPr lang="en-US" smtClean="0"/>
              <a:t>21</a:t>
            </a:fld>
            <a:endParaRPr lang="en-US"/>
          </a:p>
        </p:txBody>
      </p:sp>
    </p:spTree>
    <p:extLst>
      <p:ext uri="{BB962C8B-B14F-4D97-AF65-F5344CB8AC3E}">
        <p14:creationId xmlns:p14="http://schemas.microsoft.com/office/powerpoint/2010/main" val="1546473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22</a:t>
            </a:fld>
            <a:endParaRPr lang="en-US"/>
          </a:p>
        </p:txBody>
      </p:sp>
    </p:spTree>
    <p:extLst>
      <p:ext uri="{BB962C8B-B14F-4D97-AF65-F5344CB8AC3E}">
        <p14:creationId xmlns:p14="http://schemas.microsoft.com/office/powerpoint/2010/main" val="3923893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23</a:t>
            </a:fld>
            <a:endParaRPr lang="en-US"/>
          </a:p>
        </p:txBody>
      </p:sp>
    </p:spTree>
    <p:extLst>
      <p:ext uri="{BB962C8B-B14F-4D97-AF65-F5344CB8AC3E}">
        <p14:creationId xmlns:p14="http://schemas.microsoft.com/office/powerpoint/2010/main" val="414052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4</a:t>
            </a:fld>
            <a:endParaRPr lang="en-US"/>
          </a:p>
        </p:txBody>
      </p:sp>
    </p:spTree>
    <p:extLst>
      <p:ext uri="{BB962C8B-B14F-4D97-AF65-F5344CB8AC3E}">
        <p14:creationId xmlns:p14="http://schemas.microsoft.com/office/powerpoint/2010/main" val="1050065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10A4B-131C-6E5E-B35A-98B8B784E9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57509B-0665-57E9-32F2-41FDD6157D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012CBA-D155-3C3E-B0D7-96A35288B3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E6D322-731A-438B-D14A-953F24381C28}"/>
              </a:ext>
            </a:extLst>
          </p:cNvPr>
          <p:cNvSpPr>
            <a:spLocks noGrp="1"/>
          </p:cNvSpPr>
          <p:nvPr>
            <p:ph type="sldNum" sz="quarter" idx="5"/>
          </p:nvPr>
        </p:nvSpPr>
        <p:spPr/>
        <p:txBody>
          <a:bodyPr/>
          <a:lstStyle/>
          <a:p>
            <a:fld id="{069F58CA-8F2B-E349-A21F-36D0AF20F762}" type="slidenum">
              <a:rPr lang="en-US" smtClean="0"/>
              <a:t>24</a:t>
            </a:fld>
            <a:endParaRPr lang="en-US"/>
          </a:p>
        </p:txBody>
      </p:sp>
    </p:spTree>
    <p:extLst>
      <p:ext uri="{BB962C8B-B14F-4D97-AF65-F5344CB8AC3E}">
        <p14:creationId xmlns:p14="http://schemas.microsoft.com/office/powerpoint/2010/main" val="2659126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67B57-490C-50FF-DCB9-2E42726209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F63A3E-3FD3-B50E-630A-6889F979F8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3AAF1F-626F-0842-32DA-6114EF60A2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5BBC8E-FF9F-2B6D-6146-D1C7163A135E}"/>
              </a:ext>
            </a:extLst>
          </p:cNvPr>
          <p:cNvSpPr>
            <a:spLocks noGrp="1"/>
          </p:cNvSpPr>
          <p:nvPr>
            <p:ph type="sldNum" sz="quarter" idx="5"/>
          </p:nvPr>
        </p:nvSpPr>
        <p:spPr/>
        <p:txBody>
          <a:bodyPr/>
          <a:lstStyle/>
          <a:p>
            <a:fld id="{069F58CA-8F2B-E349-A21F-36D0AF20F762}" type="slidenum">
              <a:rPr lang="en-US" smtClean="0"/>
              <a:t>25</a:t>
            </a:fld>
            <a:endParaRPr lang="en-US"/>
          </a:p>
        </p:txBody>
      </p:sp>
    </p:spTree>
    <p:extLst>
      <p:ext uri="{BB962C8B-B14F-4D97-AF65-F5344CB8AC3E}">
        <p14:creationId xmlns:p14="http://schemas.microsoft.com/office/powerpoint/2010/main" val="2971693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26</a:t>
            </a:fld>
            <a:endParaRPr lang="en-US"/>
          </a:p>
        </p:txBody>
      </p:sp>
    </p:spTree>
    <p:extLst>
      <p:ext uri="{BB962C8B-B14F-4D97-AF65-F5344CB8AC3E}">
        <p14:creationId xmlns:p14="http://schemas.microsoft.com/office/powerpoint/2010/main" val="2367007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27</a:t>
            </a:fld>
            <a:endParaRPr lang="en-US"/>
          </a:p>
        </p:txBody>
      </p:sp>
    </p:spTree>
    <p:extLst>
      <p:ext uri="{BB962C8B-B14F-4D97-AF65-F5344CB8AC3E}">
        <p14:creationId xmlns:p14="http://schemas.microsoft.com/office/powerpoint/2010/main" val="1024959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A1DAE-56C9-9352-9871-393EB817F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A309C-5E0F-6311-0520-A90055BB8F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F377D4-76D2-450E-32C9-3259B7C6C2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8DA77F-4E31-C165-5057-6ABB1809CC7C}"/>
              </a:ext>
            </a:extLst>
          </p:cNvPr>
          <p:cNvSpPr>
            <a:spLocks noGrp="1"/>
          </p:cNvSpPr>
          <p:nvPr>
            <p:ph type="sldNum" sz="quarter" idx="5"/>
          </p:nvPr>
        </p:nvSpPr>
        <p:spPr/>
        <p:txBody>
          <a:bodyPr/>
          <a:lstStyle/>
          <a:p>
            <a:fld id="{069F58CA-8F2B-E349-A21F-36D0AF20F762}" type="slidenum">
              <a:rPr lang="en-US" smtClean="0"/>
              <a:t>28</a:t>
            </a:fld>
            <a:endParaRPr lang="en-US"/>
          </a:p>
        </p:txBody>
      </p:sp>
    </p:spTree>
    <p:extLst>
      <p:ext uri="{BB962C8B-B14F-4D97-AF65-F5344CB8AC3E}">
        <p14:creationId xmlns:p14="http://schemas.microsoft.com/office/powerpoint/2010/main" val="3908442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43C8D-06DE-D707-2653-9E755315D6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6830BE-4C27-AF97-A2EB-5947B15F09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88CAFC-47E9-54B0-23EE-BCAA556C4F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1B1C84-AFF6-40EB-E5C1-C32AB0E2C282}"/>
              </a:ext>
            </a:extLst>
          </p:cNvPr>
          <p:cNvSpPr>
            <a:spLocks noGrp="1"/>
          </p:cNvSpPr>
          <p:nvPr>
            <p:ph type="sldNum" sz="quarter" idx="5"/>
          </p:nvPr>
        </p:nvSpPr>
        <p:spPr/>
        <p:txBody>
          <a:bodyPr/>
          <a:lstStyle/>
          <a:p>
            <a:fld id="{069F58CA-8F2B-E349-A21F-36D0AF20F762}" type="slidenum">
              <a:rPr lang="en-US" smtClean="0"/>
              <a:t>29</a:t>
            </a:fld>
            <a:endParaRPr lang="en-US"/>
          </a:p>
        </p:txBody>
      </p:sp>
    </p:spTree>
    <p:extLst>
      <p:ext uri="{BB962C8B-B14F-4D97-AF65-F5344CB8AC3E}">
        <p14:creationId xmlns:p14="http://schemas.microsoft.com/office/powerpoint/2010/main" val="440107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30</a:t>
            </a:fld>
            <a:endParaRPr lang="en-US"/>
          </a:p>
        </p:txBody>
      </p:sp>
    </p:spTree>
    <p:extLst>
      <p:ext uri="{BB962C8B-B14F-4D97-AF65-F5344CB8AC3E}">
        <p14:creationId xmlns:p14="http://schemas.microsoft.com/office/powerpoint/2010/main" val="2508231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31</a:t>
            </a:fld>
            <a:endParaRPr lang="en-US"/>
          </a:p>
        </p:txBody>
      </p:sp>
    </p:spTree>
    <p:extLst>
      <p:ext uri="{BB962C8B-B14F-4D97-AF65-F5344CB8AC3E}">
        <p14:creationId xmlns:p14="http://schemas.microsoft.com/office/powerpoint/2010/main" val="3074012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32</a:t>
            </a:fld>
            <a:endParaRPr lang="en-US"/>
          </a:p>
        </p:txBody>
      </p:sp>
    </p:spTree>
    <p:extLst>
      <p:ext uri="{BB962C8B-B14F-4D97-AF65-F5344CB8AC3E}">
        <p14:creationId xmlns:p14="http://schemas.microsoft.com/office/powerpoint/2010/main" val="2162117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33</a:t>
            </a:fld>
            <a:endParaRPr lang="en-US"/>
          </a:p>
        </p:txBody>
      </p:sp>
    </p:spTree>
    <p:extLst>
      <p:ext uri="{BB962C8B-B14F-4D97-AF65-F5344CB8AC3E}">
        <p14:creationId xmlns:p14="http://schemas.microsoft.com/office/powerpoint/2010/main" val="1676774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C6E61-D5F8-2C8F-FA51-5A1E19E01A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4728D8-C63C-9D2F-F1E2-1D4880C51A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D07624-AD79-AA72-5896-EFAE6E65C2C5}"/>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84188C98-11D6-8DB0-2AAC-647D89C892AF}"/>
              </a:ext>
            </a:extLst>
          </p:cNvPr>
          <p:cNvSpPr>
            <a:spLocks noGrp="1"/>
          </p:cNvSpPr>
          <p:nvPr>
            <p:ph type="sldNum" sz="quarter" idx="5"/>
          </p:nvPr>
        </p:nvSpPr>
        <p:spPr/>
        <p:txBody>
          <a:bodyPr/>
          <a:lstStyle/>
          <a:p>
            <a:fld id="{069F58CA-8F2B-E349-A21F-36D0AF20F762}" type="slidenum">
              <a:rPr lang="en-US" smtClean="0"/>
              <a:t>5</a:t>
            </a:fld>
            <a:endParaRPr lang="en-US"/>
          </a:p>
        </p:txBody>
      </p:sp>
    </p:spTree>
    <p:extLst>
      <p:ext uri="{BB962C8B-B14F-4D97-AF65-F5344CB8AC3E}">
        <p14:creationId xmlns:p14="http://schemas.microsoft.com/office/powerpoint/2010/main" val="1804700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34</a:t>
            </a:fld>
            <a:endParaRPr lang="en-US"/>
          </a:p>
        </p:txBody>
      </p:sp>
    </p:spTree>
    <p:extLst>
      <p:ext uri="{BB962C8B-B14F-4D97-AF65-F5344CB8AC3E}">
        <p14:creationId xmlns:p14="http://schemas.microsoft.com/office/powerpoint/2010/main" val="4050011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35</a:t>
            </a:fld>
            <a:endParaRPr lang="en-US"/>
          </a:p>
        </p:txBody>
      </p:sp>
    </p:spTree>
    <p:extLst>
      <p:ext uri="{BB962C8B-B14F-4D97-AF65-F5344CB8AC3E}">
        <p14:creationId xmlns:p14="http://schemas.microsoft.com/office/powerpoint/2010/main" val="1686980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36</a:t>
            </a:fld>
            <a:endParaRPr lang="en-US"/>
          </a:p>
        </p:txBody>
      </p:sp>
    </p:spTree>
    <p:extLst>
      <p:ext uri="{BB962C8B-B14F-4D97-AF65-F5344CB8AC3E}">
        <p14:creationId xmlns:p14="http://schemas.microsoft.com/office/powerpoint/2010/main" val="1921525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37</a:t>
            </a:fld>
            <a:endParaRPr lang="en-US"/>
          </a:p>
        </p:txBody>
      </p:sp>
    </p:spTree>
    <p:extLst>
      <p:ext uri="{BB962C8B-B14F-4D97-AF65-F5344CB8AC3E}">
        <p14:creationId xmlns:p14="http://schemas.microsoft.com/office/powerpoint/2010/main" val="4186355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E5D6C-EE85-18B9-12E5-BB16754A6D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9BB448-CCC5-285D-DA99-3AAF270033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34780-B8E8-0CAF-2B44-0AA4089B60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E87F18-F150-AF0E-3C37-4646DA297CCD}"/>
              </a:ext>
            </a:extLst>
          </p:cNvPr>
          <p:cNvSpPr>
            <a:spLocks noGrp="1"/>
          </p:cNvSpPr>
          <p:nvPr>
            <p:ph type="sldNum" sz="quarter" idx="5"/>
          </p:nvPr>
        </p:nvSpPr>
        <p:spPr/>
        <p:txBody>
          <a:bodyPr/>
          <a:lstStyle/>
          <a:p>
            <a:fld id="{069F58CA-8F2B-E349-A21F-36D0AF20F762}" type="slidenum">
              <a:rPr lang="en-US" smtClean="0"/>
              <a:t>38</a:t>
            </a:fld>
            <a:endParaRPr lang="en-US"/>
          </a:p>
        </p:txBody>
      </p:sp>
    </p:spTree>
    <p:extLst>
      <p:ext uri="{BB962C8B-B14F-4D97-AF65-F5344CB8AC3E}">
        <p14:creationId xmlns:p14="http://schemas.microsoft.com/office/powerpoint/2010/main" val="3500051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39</a:t>
            </a:fld>
            <a:endParaRPr lang="en-US"/>
          </a:p>
        </p:txBody>
      </p:sp>
    </p:spTree>
    <p:extLst>
      <p:ext uri="{BB962C8B-B14F-4D97-AF65-F5344CB8AC3E}">
        <p14:creationId xmlns:p14="http://schemas.microsoft.com/office/powerpoint/2010/main" val="2597279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40</a:t>
            </a:fld>
            <a:endParaRPr lang="en-US"/>
          </a:p>
        </p:txBody>
      </p:sp>
    </p:spTree>
    <p:extLst>
      <p:ext uri="{BB962C8B-B14F-4D97-AF65-F5344CB8AC3E}">
        <p14:creationId xmlns:p14="http://schemas.microsoft.com/office/powerpoint/2010/main" val="25447350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41</a:t>
            </a:fld>
            <a:endParaRPr lang="en-US"/>
          </a:p>
        </p:txBody>
      </p:sp>
    </p:spTree>
    <p:extLst>
      <p:ext uri="{BB962C8B-B14F-4D97-AF65-F5344CB8AC3E}">
        <p14:creationId xmlns:p14="http://schemas.microsoft.com/office/powerpoint/2010/main" val="30053614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42</a:t>
            </a:fld>
            <a:endParaRPr lang="en-US"/>
          </a:p>
        </p:txBody>
      </p:sp>
    </p:spTree>
    <p:extLst>
      <p:ext uri="{BB962C8B-B14F-4D97-AF65-F5344CB8AC3E}">
        <p14:creationId xmlns:p14="http://schemas.microsoft.com/office/powerpoint/2010/main" val="14446354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C594C-0906-27EF-6D7E-A1F9A54833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6A19B8-A93F-CB93-21BD-03E7040A7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28F253-955E-1ADE-9C61-4EE8AF0027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1E3D24-F30C-55D8-08A5-BF784BA243D7}"/>
              </a:ext>
            </a:extLst>
          </p:cNvPr>
          <p:cNvSpPr>
            <a:spLocks noGrp="1"/>
          </p:cNvSpPr>
          <p:nvPr>
            <p:ph type="sldNum" sz="quarter" idx="5"/>
          </p:nvPr>
        </p:nvSpPr>
        <p:spPr/>
        <p:txBody>
          <a:bodyPr/>
          <a:lstStyle/>
          <a:p>
            <a:fld id="{069F58CA-8F2B-E349-A21F-36D0AF20F762}" type="slidenum">
              <a:rPr lang="en-US" smtClean="0"/>
              <a:t>43</a:t>
            </a:fld>
            <a:endParaRPr lang="en-US"/>
          </a:p>
        </p:txBody>
      </p:sp>
    </p:spTree>
    <p:extLst>
      <p:ext uri="{BB962C8B-B14F-4D97-AF65-F5344CB8AC3E}">
        <p14:creationId xmlns:p14="http://schemas.microsoft.com/office/powerpoint/2010/main" val="2097696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6</a:t>
            </a:fld>
            <a:endParaRPr lang="en-US"/>
          </a:p>
        </p:txBody>
      </p:sp>
    </p:spTree>
    <p:extLst>
      <p:ext uri="{BB962C8B-B14F-4D97-AF65-F5344CB8AC3E}">
        <p14:creationId xmlns:p14="http://schemas.microsoft.com/office/powerpoint/2010/main" val="472214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44</a:t>
            </a:fld>
            <a:endParaRPr lang="en-US"/>
          </a:p>
        </p:txBody>
      </p:sp>
    </p:spTree>
    <p:extLst>
      <p:ext uri="{BB962C8B-B14F-4D97-AF65-F5344CB8AC3E}">
        <p14:creationId xmlns:p14="http://schemas.microsoft.com/office/powerpoint/2010/main" val="2630775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45</a:t>
            </a:fld>
            <a:endParaRPr lang="en-US"/>
          </a:p>
        </p:txBody>
      </p:sp>
    </p:spTree>
    <p:extLst>
      <p:ext uri="{BB962C8B-B14F-4D97-AF65-F5344CB8AC3E}">
        <p14:creationId xmlns:p14="http://schemas.microsoft.com/office/powerpoint/2010/main" val="1780546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46</a:t>
            </a:fld>
            <a:endParaRPr lang="en-US"/>
          </a:p>
        </p:txBody>
      </p:sp>
    </p:spTree>
    <p:extLst>
      <p:ext uri="{BB962C8B-B14F-4D97-AF65-F5344CB8AC3E}">
        <p14:creationId xmlns:p14="http://schemas.microsoft.com/office/powerpoint/2010/main" val="16620359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47</a:t>
            </a:fld>
            <a:endParaRPr lang="en-US"/>
          </a:p>
        </p:txBody>
      </p:sp>
    </p:spTree>
    <p:extLst>
      <p:ext uri="{BB962C8B-B14F-4D97-AF65-F5344CB8AC3E}">
        <p14:creationId xmlns:p14="http://schemas.microsoft.com/office/powerpoint/2010/main" val="7380709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48</a:t>
            </a:fld>
            <a:endParaRPr lang="en-US"/>
          </a:p>
        </p:txBody>
      </p:sp>
    </p:spTree>
    <p:extLst>
      <p:ext uri="{BB962C8B-B14F-4D97-AF65-F5344CB8AC3E}">
        <p14:creationId xmlns:p14="http://schemas.microsoft.com/office/powerpoint/2010/main" val="4763426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49</a:t>
            </a:fld>
            <a:endParaRPr lang="en-US"/>
          </a:p>
        </p:txBody>
      </p:sp>
    </p:spTree>
    <p:extLst>
      <p:ext uri="{BB962C8B-B14F-4D97-AF65-F5344CB8AC3E}">
        <p14:creationId xmlns:p14="http://schemas.microsoft.com/office/powerpoint/2010/main" val="19002805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9F58CA-8F2B-E349-A21F-36D0AF20F762}" type="slidenum">
              <a:rPr lang="en-US" smtClean="0"/>
              <a:t>50</a:t>
            </a:fld>
            <a:endParaRPr lang="en-US"/>
          </a:p>
        </p:txBody>
      </p:sp>
    </p:spTree>
    <p:extLst>
      <p:ext uri="{BB962C8B-B14F-4D97-AF65-F5344CB8AC3E}">
        <p14:creationId xmlns:p14="http://schemas.microsoft.com/office/powerpoint/2010/main" val="2610200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7</a:t>
            </a:fld>
            <a:endParaRPr lang="en-US"/>
          </a:p>
        </p:txBody>
      </p:sp>
    </p:spTree>
    <p:extLst>
      <p:ext uri="{BB962C8B-B14F-4D97-AF65-F5344CB8AC3E}">
        <p14:creationId xmlns:p14="http://schemas.microsoft.com/office/powerpoint/2010/main" val="1590535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8</a:t>
            </a:fld>
            <a:endParaRPr lang="en-US"/>
          </a:p>
        </p:txBody>
      </p:sp>
    </p:spTree>
    <p:extLst>
      <p:ext uri="{BB962C8B-B14F-4D97-AF65-F5344CB8AC3E}">
        <p14:creationId xmlns:p14="http://schemas.microsoft.com/office/powerpoint/2010/main" val="4116127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CB7DB-B59D-ECBC-69B3-1D1D6C8632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A8C63F-DE98-CDE8-ABC1-484BF3D22F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573527-06AD-BB80-B517-5566DCA83254}"/>
              </a:ext>
            </a:extLst>
          </p:cNvPr>
          <p:cNvSpPr>
            <a:spLocks noGrp="1"/>
          </p:cNvSpPr>
          <p:nvPr>
            <p:ph type="body" idx="1"/>
          </p:nvPr>
        </p:nvSpPr>
        <p:spPr/>
        <p:txBody>
          <a:bodyPr/>
          <a:lstStyle/>
          <a:p>
            <a:r>
              <a:rPr lang="en-US"/>
              <a:t>Jason</a:t>
            </a:r>
          </a:p>
          <a:p>
            <a:r>
              <a:rPr lang="en-US"/>
              <a:t>48.5 million people / 17.1% of individuals 12 years and older (SAMHSA, 2024).</a:t>
            </a:r>
          </a:p>
          <a:p>
            <a:endParaRPr lang="en-US"/>
          </a:p>
        </p:txBody>
      </p:sp>
      <p:sp>
        <p:nvSpPr>
          <p:cNvPr id="4" name="Slide Number Placeholder 3">
            <a:extLst>
              <a:ext uri="{FF2B5EF4-FFF2-40B4-BE49-F238E27FC236}">
                <a16:creationId xmlns:a16="http://schemas.microsoft.com/office/drawing/2014/main" id="{4AE091C1-FA64-B8A5-E9CC-F46DB61B3748}"/>
              </a:ext>
            </a:extLst>
          </p:cNvPr>
          <p:cNvSpPr>
            <a:spLocks noGrp="1"/>
          </p:cNvSpPr>
          <p:nvPr>
            <p:ph type="sldNum" sz="quarter" idx="5"/>
          </p:nvPr>
        </p:nvSpPr>
        <p:spPr/>
        <p:txBody>
          <a:bodyPr/>
          <a:lstStyle/>
          <a:p>
            <a:fld id="{069F58CA-8F2B-E349-A21F-36D0AF20F762}" type="slidenum">
              <a:rPr lang="en-US" smtClean="0"/>
              <a:t>9</a:t>
            </a:fld>
            <a:endParaRPr lang="en-US"/>
          </a:p>
        </p:txBody>
      </p:sp>
    </p:spTree>
    <p:extLst>
      <p:ext uri="{BB962C8B-B14F-4D97-AF65-F5344CB8AC3E}">
        <p14:creationId xmlns:p14="http://schemas.microsoft.com/office/powerpoint/2010/main" val="422711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58CA-8F2B-E349-A21F-36D0AF20F762}" type="slidenum">
              <a:rPr lang="en-US" smtClean="0"/>
              <a:t>10</a:t>
            </a:fld>
            <a:endParaRPr lang="en-US"/>
          </a:p>
        </p:txBody>
      </p:sp>
    </p:spTree>
    <p:extLst>
      <p:ext uri="{BB962C8B-B14F-4D97-AF65-F5344CB8AC3E}">
        <p14:creationId xmlns:p14="http://schemas.microsoft.com/office/powerpoint/2010/main" val="196539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8B1EF-4402-73D9-ABBA-F666698366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70D090-EAE6-C6FB-F4A4-1D7476674A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671ABB-E250-5ACC-2E87-7FAA7D97D6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DC11DA-3490-260B-B8DE-72B6A3759451}"/>
              </a:ext>
            </a:extLst>
          </p:cNvPr>
          <p:cNvSpPr>
            <a:spLocks noGrp="1"/>
          </p:cNvSpPr>
          <p:nvPr>
            <p:ph type="sldNum" sz="quarter" idx="5"/>
          </p:nvPr>
        </p:nvSpPr>
        <p:spPr/>
        <p:txBody>
          <a:bodyPr/>
          <a:lstStyle/>
          <a:p>
            <a:fld id="{069F58CA-8F2B-E349-A21F-36D0AF20F762}" type="slidenum">
              <a:rPr lang="en-US" smtClean="0"/>
              <a:t>11</a:t>
            </a:fld>
            <a:endParaRPr lang="en-US"/>
          </a:p>
        </p:txBody>
      </p:sp>
    </p:spTree>
    <p:extLst>
      <p:ext uri="{BB962C8B-B14F-4D97-AF65-F5344CB8AC3E}">
        <p14:creationId xmlns:p14="http://schemas.microsoft.com/office/powerpoint/2010/main" val="842533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6830F22C-EAB1-A64F-8A06-455C74D9C692}"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F1CE6C-C064-1649-ADE5-080071B2CE81}" type="slidenum">
              <a:rPr lang="en-US" smtClean="0"/>
              <a:t>‹#›</a:t>
            </a:fld>
            <a:endParaRPr lang="en-US"/>
          </a:p>
        </p:txBody>
      </p:sp>
    </p:spTree>
    <p:extLst>
      <p:ext uri="{BB962C8B-B14F-4D97-AF65-F5344CB8AC3E}">
        <p14:creationId xmlns:p14="http://schemas.microsoft.com/office/powerpoint/2010/main" val="255447039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30F22C-EAB1-A64F-8A06-455C74D9C692}"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1CE6C-C064-1649-ADE5-080071B2CE81}" type="slidenum">
              <a:rPr lang="en-US" smtClean="0"/>
              <a:t>‹#›</a:t>
            </a:fld>
            <a:endParaRPr lang="en-US"/>
          </a:p>
        </p:txBody>
      </p:sp>
    </p:spTree>
    <p:extLst>
      <p:ext uri="{BB962C8B-B14F-4D97-AF65-F5344CB8AC3E}">
        <p14:creationId xmlns:p14="http://schemas.microsoft.com/office/powerpoint/2010/main" val="299551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30F22C-EAB1-A64F-8A06-455C74D9C692}"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1CE6C-C064-1649-ADE5-080071B2CE81}" type="slidenum">
              <a:rPr lang="en-US" smtClean="0"/>
              <a:t>‹#›</a:t>
            </a:fld>
            <a:endParaRPr lang="en-US"/>
          </a:p>
        </p:txBody>
      </p:sp>
    </p:spTree>
    <p:extLst>
      <p:ext uri="{BB962C8B-B14F-4D97-AF65-F5344CB8AC3E}">
        <p14:creationId xmlns:p14="http://schemas.microsoft.com/office/powerpoint/2010/main" val="947718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30F22C-EAB1-A64F-8A06-455C74D9C692}"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F1CE6C-C064-1649-ADE5-080071B2CE81}" type="slidenum">
              <a:rPr lang="en-US" smtClean="0"/>
              <a:t>‹#›</a:t>
            </a:fld>
            <a:endParaRPr lang="en-US"/>
          </a:p>
        </p:txBody>
      </p:sp>
    </p:spTree>
    <p:extLst>
      <p:ext uri="{BB962C8B-B14F-4D97-AF65-F5344CB8AC3E}">
        <p14:creationId xmlns:p14="http://schemas.microsoft.com/office/powerpoint/2010/main" val="4246149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830F22C-EAB1-A64F-8A06-455C74D9C692}"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F1CE6C-C064-1649-ADE5-080071B2CE81}" type="slidenum">
              <a:rPr lang="en-US" smtClean="0"/>
              <a:t>‹#›</a:t>
            </a:fld>
            <a:endParaRPr lang="en-US"/>
          </a:p>
        </p:txBody>
      </p:sp>
    </p:spTree>
    <p:extLst>
      <p:ext uri="{BB962C8B-B14F-4D97-AF65-F5344CB8AC3E}">
        <p14:creationId xmlns:p14="http://schemas.microsoft.com/office/powerpoint/2010/main" val="8010965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6830F22C-EAB1-A64F-8A06-455C74D9C692}" type="datetimeFigureOut">
              <a:rPr lang="en-US" smtClean="0"/>
              <a:t>12/4/2024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CF1CE6C-C064-1649-ADE5-080071B2CE81}" type="slidenum">
              <a:rPr lang="en-US" smtClean="0"/>
              <a:t>‹#›</a:t>
            </a:fld>
            <a:endParaRPr lang="en-US"/>
          </a:p>
        </p:txBody>
      </p:sp>
    </p:spTree>
    <p:extLst>
      <p:ext uri="{BB962C8B-B14F-4D97-AF65-F5344CB8AC3E}">
        <p14:creationId xmlns:p14="http://schemas.microsoft.com/office/powerpoint/2010/main" val="355285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830F22C-EAB1-A64F-8A06-455C74D9C692}"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F1CE6C-C064-1649-ADE5-080071B2CE81}"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7561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30F22C-EAB1-A64F-8A06-455C74D9C692}"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F1CE6C-C064-1649-ADE5-080071B2CE81}" type="slidenum">
              <a:rPr lang="en-US" smtClean="0"/>
              <a:t>‹#›</a:t>
            </a:fld>
            <a:endParaRPr lang="en-US"/>
          </a:p>
        </p:txBody>
      </p:sp>
    </p:spTree>
    <p:extLst>
      <p:ext uri="{BB962C8B-B14F-4D97-AF65-F5344CB8AC3E}">
        <p14:creationId xmlns:p14="http://schemas.microsoft.com/office/powerpoint/2010/main" val="4114071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30F22C-EAB1-A64F-8A06-455C74D9C692}"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F1CE6C-C064-1649-ADE5-080071B2CE81}" type="slidenum">
              <a:rPr lang="en-US" smtClean="0"/>
              <a:t>‹#›</a:t>
            </a:fld>
            <a:endParaRPr lang="en-US"/>
          </a:p>
        </p:txBody>
      </p:sp>
    </p:spTree>
    <p:extLst>
      <p:ext uri="{BB962C8B-B14F-4D97-AF65-F5344CB8AC3E}">
        <p14:creationId xmlns:p14="http://schemas.microsoft.com/office/powerpoint/2010/main" val="297756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6830F22C-EAB1-A64F-8A06-455C74D9C692}" type="datetimeFigureOut">
              <a:rPr lang="en-US" smtClean="0"/>
              <a:t>12/4/2024</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CCF1CE6C-C064-1649-ADE5-080071B2CE81}" type="slidenum">
              <a:rPr lang="en-US" smtClean="0"/>
              <a:t>‹#›</a:t>
            </a:fld>
            <a:endParaRPr lang="en-US"/>
          </a:p>
        </p:txBody>
      </p:sp>
    </p:spTree>
    <p:extLst>
      <p:ext uri="{BB962C8B-B14F-4D97-AF65-F5344CB8AC3E}">
        <p14:creationId xmlns:p14="http://schemas.microsoft.com/office/powerpoint/2010/main" val="2202442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830F22C-EAB1-A64F-8A06-455C74D9C692}" type="datetimeFigureOut">
              <a:rPr lang="en-US" smtClean="0"/>
              <a:t>12/4/2024</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CCF1CE6C-C064-1649-ADE5-080071B2CE81}" type="slidenum">
              <a:rPr lang="en-US" smtClean="0"/>
              <a:t>‹#›</a:t>
            </a:fld>
            <a:endParaRPr lang="en-US"/>
          </a:p>
        </p:txBody>
      </p:sp>
    </p:spTree>
    <p:extLst>
      <p:ext uri="{BB962C8B-B14F-4D97-AF65-F5344CB8AC3E}">
        <p14:creationId xmlns:p14="http://schemas.microsoft.com/office/powerpoint/2010/main" val="410087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6830F22C-EAB1-A64F-8A06-455C74D9C692}" type="datetimeFigureOut">
              <a:rPr lang="en-US" smtClean="0"/>
              <a:t>12/4/2024</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CCF1CE6C-C064-1649-ADE5-080071B2CE81}" type="slidenum">
              <a:rPr lang="en-US" smtClean="0"/>
              <a:t>‹#›</a:t>
            </a:fld>
            <a:endParaRPr lang="en-US"/>
          </a:p>
        </p:txBody>
      </p:sp>
    </p:spTree>
    <p:extLst>
      <p:ext uri="{BB962C8B-B14F-4D97-AF65-F5344CB8AC3E}">
        <p14:creationId xmlns:p14="http://schemas.microsoft.com/office/powerpoint/2010/main" val="86892771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4.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png"/><Relationship Id="rId5" Type="http://schemas.openxmlformats.org/officeDocument/2006/relationships/tags" Target="../tags/tag6.xml"/><Relationship Id="rId10" Type="http://schemas.openxmlformats.org/officeDocument/2006/relationships/image" Target="../media/image2.svg"/><Relationship Id="rId4" Type="http://schemas.openxmlformats.org/officeDocument/2006/relationships/tags" Target="../tags/tag5.xml"/><Relationship Id="rId9" Type="http://schemas.openxmlformats.org/officeDocument/2006/relationships/image" Target="../media/image1.png"/><Relationship Id="rId14" Type="http://schemas.openxmlformats.org/officeDocument/2006/relationships/image" Target="../media/image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4.sv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3.png"/><Relationship Id="rId5" Type="http://schemas.openxmlformats.org/officeDocument/2006/relationships/tags" Target="../tags/tag13.xml"/><Relationship Id="rId10" Type="http://schemas.openxmlformats.org/officeDocument/2006/relationships/image" Target="../media/image2.svg"/><Relationship Id="rId4" Type="http://schemas.openxmlformats.org/officeDocument/2006/relationships/tags" Target="../tags/tag12.xml"/><Relationship Id="rId9" Type="http://schemas.openxmlformats.org/officeDocument/2006/relationships/image" Target="../media/image1.png"/><Relationship Id="rId14" Type="http://schemas.openxmlformats.org/officeDocument/2006/relationships/image" Target="../media/image6.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4.sv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3.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2.svg"/><Relationship Id="rId5" Type="http://schemas.openxmlformats.org/officeDocument/2006/relationships/tags" Target="../tags/tag20.xml"/><Relationship Id="rId15" Type="http://schemas.openxmlformats.org/officeDocument/2006/relationships/image" Target="../media/image8.svg"/><Relationship Id="rId10" Type="http://schemas.openxmlformats.org/officeDocument/2006/relationships/image" Target="../media/image1.png"/><Relationship Id="rId4" Type="http://schemas.openxmlformats.org/officeDocument/2006/relationships/tags" Target="../tags/tag19.xml"/><Relationship Id="rId9" Type="http://schemas.openxmlformats.org/officeDocument/2006/relationships/notesSlide" Target="../notesSlides/notesSlide18.xml"/><Relationship Id="rId1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gcc02.safelinks.protection.outlook.com/?url=https%3A%2F%2Fwww.surveymonkey.com%2Fr%2FOCCSAWK24&amp;data=05%7C02%7CJoseph.Suciu%40drc.ohio.gov%7C0f11c2dbe5d74b10683f08dd0e5b18c0%7C50f8fcc494d84f0784eb36ed57c7c8a2%7C0%7C0%7C638682506599869400%7CUnknown%7CTWFpbGZsb3d8eyJFbXB0eU1hcGkiOnRydWUsIlYiOiIwLjAuMDAwMCIsIlAiOiJXaW4zMiIsIkFOIjoiTWFpbCIsIldUIjoyfQ%3D%3D%7C0%7C%7C%7C&amp;sdata=86hUmurKFwQzFBrjCbJtZ2t9IR3e3VtRtqBpATe5LDc%3D&amp;reserved=0"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lin ang="2700000" scaled="1"/>
          <a:tileRect/>
        </a:gradFill>
        <a:effectLst/>
      </p:bgPr>
    </p:bg>
    <p:spTree>
      <p:nvGrpSpPr>
        <p:cNvPr id="1" name="">
          <a:extLst>
            <a:ext uri="{FF2B5EF4-FFF2-40B4-BE49-F238E27FC236}">
              <a16:creationId xmlns:a16="http://schemas.microsoft.com/office/drawing/2014/main" id="{A5991B14-CFE2-AB57-D3A1-BA654DF2D1FA}"/>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1B708655-7526-F720-7FC2-8ED9DAA06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143208-B5EF-4B58-20E7-9B17834F4CA7}"/>
              </a:ext>
            </a:extLst>
          </p:cNvPr>
          <p:cNvSpPr>
            <a:spLocks noGrp="1"/>
          </p:cNvSpPr>
          <p:nvPr>
            <p:ph type="ctrTitle"/>
          </p:nvPr>
        </p:nvSpPr>
        <p:spPr>
          <a:xfrm>
            <a:off x="1200150" y="1841157"/>
            <a:ext cx="6743700" cy="2469586"/>
          </a:xfrm>
        </p:spPr>
        <p:txBody>
          <a:bodyPr>
            <a:normAutofit/>
          </a:bodyPr>
          <a:lstStyle/>
          <a:p>
            <a:r>
              <a:rPr lang="en-US">
                <a:ea typeface="MS Gothic" panose="020B0609070205080204" pitchFamily="49" charset="-128"/>
                <a:cs typeface="Calibri" panose="020F0502020204030204" pitchFamily="34" charset="0"/>
              </a:rPr>
              <a:t>The Co-Occurring Disorder Conundrum </a:t>
            </a:r>
          </a:p>
        </p:txBody>
      </p:sp>
      <p:sp>
        <p:nvSpPr>
          <p:cNvPr id="3" name="Subtitle 2">
            <a:extLst>
              <a:ext uri="{FF2B5EF4-FFF2-40B4-BE49-F238E27FC236}">
                <a16:creationId xmlns:a16="http://schemas.microsoft.com/office/drawing/2014/main" id="{96B88103-B91C-7BD5-EF74-73472E78C8D4}"/>
              </a:ext>
            </a:extLst>
          </p:cNvPr>
          <p:cNvSpPr>
            <a:spLocks noGrp="1"/>
          </p:cNvSpPr>
          <p:nvPr>
            <p:ph type="subTitle" idx="1"/>
          </p:nvPr>
        </p:nvSpPr>
        <p:spPr>
          <a:xfrm>
            <a:off x="2349818" y="3700633"/>
            <a:ext cx="4444364" cy="758282"/>
          </a:xfrm>
        </p:spPr>
        <p:txBody>
          <a:bodyPr>
            <a:normAutofit/>
          </a:bodyPr>
          <a:lstStyle/>
          <a:p>
            <a:r>
              <a:rPr lang="en-US">
                <a:solidFill>
                  <a:schemeClr val="bg1"/>
                </a:solidFill>
                <a:latin typeface="+mj-lt"/>
                <a:ea typeface="MS Gothic" panose="020B0609070205080204" pitchFamily="49" charset="-128"/>
              </a:rPr>
              <a:t>A Non-Clinical Way to Make an Impact</a:t>
            </a:r>
          </a:p>
        </p:txBody>
      </p:sp>
      <p:sp>
        <p:nvSpPr>
          <p:cNvPr id="4" name="TextBox 3">
            <a:extLst>
              <a:ext uri="{FF2B5EF4-FFF2-40B4-BE49-F238E27FC236}">
                <a16:creationId xmlns:a16="http://schemas.microsoft.com/office/drawing/2014/main" id="{F03A3D6E-5502-A311-4FF4-B066EF7EAC01}"/>
              </a:ext>
            </a:extLst>
          </p:cNvPr>
          <p:cNvSpPr txBox="1"/>
          <p:nvPr/>
        </p:nvSpPr>
        <p:spPr>
          <a:xfrm>
            <a:off x="4429761" y="5915326"/>
            <a:ext cx="4856478" cy="646331"/>
          </a:xfrm>
          <a:prstGeom prst="rect">
            <a:avLst/>
          </a:prstGeom>
          <a:noFill/>
        </p:spPr>
        <p:txBody>
          <a:bodyPr wrap="square" rtlCol="0">
            <a:spAutoFit/>
          </a:bodyPr>
          <a:lstStyle/>
          <a:p>
            <a:pPr algn="ctr"/>
            <a:r>
              <a:rPr lang="en-US" dirty="0">
                <a:solidFill>
                  <a:schemeClr val="bg1"/>
                </a:solidFill>
                <a:latin typeface="+mj-lt"/>
              </a:rPr>
              <a:t>Jason Conrad &amp; Sam Light</a:t>
            </a:r>
          </a:p>
          <a:p>
            <a:pPr algn="ctr"/>
            <a:r>
              <a:rPr lang="en-US" dirty="0">
                <a:solidFill>
                  <a:schemeClr val="bg1"/>
                </a:solidFill>
                <a:latin typeface="+mj-lt"/>
              </a:rPr>
              <a:t>Franklin County Adult Probation</a:t>
            </a:r>
          </a:p>
        </p:txBody>
      </p:sp>
    </p:spTree>
    <p:extLst>
      <p:ext uri="{BB962C8B-B14F-4D97-AF65-F5344CB8AC3E}">
        <p14:creationId xmlns:p14="http://schemas.microsoft.com/office/powerpoint/2010/main" val="3274349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D9767-76BF-C13F-3E9C-A29C3BAD5925}"/>
              </a:ext>
            </a:extLst>
          </p:cNvPr>
          <p:cNvSpPr>
            <a:spLocks noGrp="1"/>
          </p:cNvSpPr>
          <p:nvPr>
            <p:ph type="title"/>
          </p:nvPr>
        </p:nvSpPr>
        <p:spPr>
          <a:xfrm>
            <a:off x="458833" y="2227498"/>
            <a:ext cx="3654334" cy="1593581"/>
          </a:xfrm>
        </p:spPr>
        <p:txBody>
          <a:bodyPr/>
          <a:lstStyle/>
          <a:p>
            <a:r>
              <a:rPr lang="en-US" sz="3200"/>
              <a:t>The Statistics</a:t>
            </a:r>
            <a:endParaRPr lang="en-US" sz="2400"/>
          </a:p>
        </p:txBody>
      </p:sp>
      <p:sp>
        <p:nvSpPr>
          <p:cNvPr id="4" name="Text Placeholder 3">
            <a:extLst>
              <a:ext uri="{FF2B5EF4-FFF2-40B4-BE49-F238E27FC236}">
                <a16:creationId xmlns:a16="http://schemas.microsoft.com/office/drawing/2014/main" id="{F4E10416-51C1-8A3A-14B2-BEB06C0EE897}"/>
              </a:ext>
            </a:extLst>
          </p:cNvPr>
          <p:cNvSpPr>
            <a:spLocks noGrp="1"/>
          </p:cNvSpPr>
          <p:nvPr>
            <p:ph type="body" sz="half" idx="2"/>
          </p:nvPr>
        </p:nvSpPr>
        <p:spPr>
          <a:xfrm>
            <a:off x="862965" y="4382676"/>
            <a:ext cx="2846070" cy="1593581"/>
          </a:xfrm>
        </p:spPr>
        <p:txBody>
          <a:bodyPr>
            <a:normAutofit/>
          </a:bodyPr>
          <a:lstStyle/>
          <a:p>
            <a:r>
              <a:rPr lang="en-US" sz="2000"/>
              <a:t>Sources:</a:t>
            </a:r>
          </a:p>
          <a:p>
            <a:r>
              <a:rPr lang="en-US" sz="1800"/>
              <a:t>NAMI, 2021 / 2024</a:t>
            </a:r>
          </a:p>
          <a:p>
            <a:r>
              <a:rPr lang="en-US" sz="1800"/>
              <a:t>SAMHSA, 2024</a:t>
            </a:r>
          </a:p>
        </p:txBody>
      </p:sp>
      <p:graphicFrame>
        <p:nvGraphicFramePr>
          <p:cNvPr id="6" name="Picture Placeholder 2">
            <a:extLst>
              <a:ext uri="{FF2B5EF4-FFF2-40B4-BE49-F238E27FC236}">
                <a16:creationId xmlns:a16="http://schemas.microsoft.com/office/drawing/2014/main" id="{9158F925-D8C4-54FA-957E-4F3047FD9574}"/>
              </a:ext>
            </a:extLst>
          </p:cNvPr>
          <p:cNvGraphicFramePr/>
          <p:nvPr>
            <p:extLst>
              <p:ext uri="{D42A27DB-BD31-4B8C-83A1-F6EECF244321}">
                <p14:modId xmlns:p14="http://schemas.microsoft.com/office/powerpoint/2010/main" val="2416241510"/>
              </p:ext>
            </p:extLst>
          </p:nvPr>
        </p:nvGraphicFramePr>
        <p:xfrm>
          <a:off x="4572000" y="0"/>
          <a:ext cx="4576573"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097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10A82-3974-FC12-618B-5CFDB4F12B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4D4AA-EA2C-C5CF-58D7-355EE3656D55}"/>
              </a:ext>
            </a:extLst>
          </p:cNvPr>
          <p:cNvSpPr>
            <a:spLocks noGrp="1"/>
          </p:cNvSpPr>
          <p:nvPr>
            <p:ph type="title"/>
          </p:nvPr>
        </p:nvSpPr>
        <p:spPr>
          <a:xfrm>
            <a:off x="1101852" y="2606040"/>
            <a:ext cx="6940296" cy="1645920"/>
          </a:xfrm>
        </p:spPr>
        <p:txBody>
          <a:bodyPr>
            <a:normAutofit fontScale="90000"/>
          </a:bodyPr>
          <a:lstStyle/>
          <a:p>
            <a:r>
              <a:rPr lang="en-US"/>
              <a:t>How many people have a co-occurring disorder?</a:t>
            </a:r>
          </a:p>
        </p:txBody>
      </p:sp>
    </p:spTree>
    <p:extLst>
      <p:ext uri="{BB962C8B-B14F-4D97-AF65-F5344CB8AC3E}">
        <p14:creationId xmlns:p14="http://schemas.microsoft.com/office/powerpoint/2010/main" val="3191964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67396-059A-DC03-DC19-C8B0A22EF4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F81233-0F0D-9F66-E231-211984614D8C}"/>
              </a:ext>
            </a:extLst>
          </p:cNvPr>
          <p:cNvSpPr>
            <a:spLocks noGrp="1"/>
          </p:cNvSpPr>
          <p:nvPr>
            <p:ph type="title"/>
          </p:nvPr>
        </p:nvSpPr>
        <p:spPr>
          <a:xfrm>
            <a:off x="458833" y="2227498"/>
            <a:ext cx="3654334" cy="1593581"/>
          </a:xfrm>
        </p:spPr>
        <p:txBody>
          <a:bodyPr/>
          <a:lstStyle/>
          <a:p>
            <a:r>
              <a:rPr lang="en-US" sz="3200"/>
              <a:t>The Statistics</a:t>
            </a:r>
            <a:endParaRPr lang="en-US" sz="2400"/>
          </a:p>
        </p:txBody>
      </p:sp>
      <p:sp>
        <p:nvSpPr>
          <p:cNvPr id="4" name="Text Placeholder 3">
            <a:extLst>
              <a:ext uri="{FF2B5EF4-FFF2-40B4-BE49-F238E27FC236}">
                <a16:creationId xmlns:a16="http://schemas.microsoft.com/office/drawing/2014/main" id="{B06F7955-2F98-BB9B-52A6-0DAC5887470C}"/>
              </a:ext>
            </a:extLst>
          </p:cNvPr>
          <p:cNvSpPr>
            <a:spLocks noGrp="1"/>
          </p:cNvSpPr>
          <p:nvPr>
            <p:ph type="body" sz="half" idx="2"/>
          </p:nvPr>
        </p:nvSpPr>
        <p:spPr>
          <a:xfrm>
            <a:off x="862965" y="4382676"/>
            <a:ext cx="2846070" cy="1593581"/>
          </a:xfrm>
        </p:spPr>
        <p:txBody>
          <a:bodyPr>
            <a:normAutofit/>
          </a:bodyPr>
          <a:lstStyle/>
          <a:p>
            <a:r>
              <a:rPr lang="en-US" sz="2000" dirty="0"/>
              <a:t>Sources:</a:t>
            </a:r>
          </a:p>
          <a:p>
            <a:r>
              <a:rPr lang="en-US" sz="1800" dirty="0"/>
              <a:t>NAMI, 2021 / 2024</a:t>
            </a:r>
          </a:p>
          <a:p>
            <a:r>
              <a:rPr lang="en-US" sz="1800" dirty="0"/>
              <a:t>SAMHSA, 2024</a:t>
            </a:r>
          </a:p>
        </p:txBody>
      </p:sp>
      <p:graphicFrame>
        <p:nvGraphicFramePr>
          <p:cNvPr id="6" name="Picture Placeholder 2">
            <a:extLst>
              <a:ext uri="{FF2B5EF4-FFF2-40B4-BE49-F238E27FC236}">
                <a16:creationId xmlns:a16="http://schemas.microsoft.com/office/drawing/2014/main" id="{BBB5674F-3675-1CB5-10B9-38AD9D129FBF}"/>
              </a:ext>
            </a:extLst>
          </p:cNvPr>
          <p:cNvGraphicFramePr/>
          <p:nvPr>
            <p:extLst>
              <p:ext uri="{D42A27DB-BD31-4B8C-83A1-F6EECF244321}">
                <p14:modId xmlns:p14="http://schemas.microsoft.com/office/powerpoint/2010/main" val="4225553191"/>
              </p:ext>
            </p:extLst>
          </p:nvPr>
        </p:nvGraphicFramePr>
        <p:xfrm>
          <a:off x="4572000" y="0"/>
          <a:ext cx="4576573"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7015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5A92F-1D2D-908C-AABA-C5776BC4AE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031E38-BF87-E2FA-A518-074EA259D0A8}"/>
              </a:ext>
            </a:extLst>
          </p:cNvPr>
          <p:cNvSpPr>
            <a:spLocks noGrp="1"/>
          </p:cNvSpPr>
          <p:nvPr>
            <p:ph type="title"/>
          </p:nvPr>
        </p:nvSpPr>
        <p:spPr>
          <a:xfrm>
            <a:off x="458833" y="2227498"/>
            <a:ext cx="3654334" cy="1593581"/>
          </a:xfrm>
        </p:spPr>
        <p:txBody>
          <a:bodyPr/>
          <a:lstStyle/>
          <a:p>
            <a:r>
              <a:rPr lang="en-US" sz="3200"/>
              <a:t>The Statistics</a:t>
            </a:r>
            <a:endParaRPr lang="en-US" sz="2400"/>
          </a:p>
        </p:txBody>
      </p:sp>
      <p:sp>
        <p:nvSpPr>
          <p:cNvPr id="4" name="Text Placeholder 3">
            <a:extLst>
              <a:ext uri="{FF2B5EF4-FFF2-40B4-BE49-F238E27FC236}">
                <a16:creationId xmlns:a16="http://schemas.microsoft.com/office/drawing/2014/main" id="{2063636B-B540-C4C6-BB0E-4D4E6CABB81E}"/>
              </a:ext>
            </a:extLst>
          </p:cNvPr>
          <p:cNvSpPr>
            <a:spLocks noGrp="1"/>
          </p:cNvSpPr>
          <p:nvPr>
            <p:ph type="body" sz="half" idx="2"/>
          </p:nvPr>
        </p:nvSpPr>
        <p:spPr>
          <a:xfrm>
            <a:off x="862965" y="4382676"/>
            <a:ext cx="2846070" cy="1593581"/>
          </a:xfrm>
        </p:spPr>
        <p:txBody>
          <a:bodyPr>
            <a:normAutofit/>
          </a:bodyPr>
          <a:lstStyle/>
          <a:p>
            <a:r>
              <a:rPr lang="en-US" sz="2000"/>
              <a:t>Sources:</a:t>
            </a:r>
          </a:p>
          <a:p>
            <a:r>
              <a:rPr lang="en-US" sz="1800"/>
              <a:t>NAMI, 2021 / 2024</a:t>
            </a:r>
          </a:p>
          <a:p>
            <a:r>
              <a:rPr lang="en-US" sz="1800"/>
              <a:t>SAMHSA, 2024</a:t>
            </a:r>
          </a:p>
        </p:txBody>
      </p:sp>
      <p:graphicFrame>
        <p:nvGraphicFramePr>
          <p:cNvPr id="6" name="Picture Placeholder 2">
            <a:extLst>
              <a:ext uri="{FF2B5EF4-FFF2-40B4-BE49-F238E27FC236}">
                <a16:creationId xmlns:a16="http://schemas.microsoft.com/office/drawing/2014/main" id="{CBFA25BE-C7C2-FFC2-A13F-1F71D71A322D}"/>
              </a:ext>
            </a:extLst>
          </p:cNvPr>
          <p:cNvGraphicFramePr/>
          <p:nvPr>
            <p:extLst>
              <p:ext uri="{D42A27DB-BD31-4B8C-83A1-F6EECF244321}">
                <p14:modId xmlns:p14="http://schemas.microsoft.com/office/powerpoint/2010/main" val="3249130385"/>
              </p:ext>
            </p:extLst>
          </p:nvPr>
        </p:nvGraphicFramePr>
        <p:xfrm>
          <a:off x="4572000" y="0"/>
          <a:ext cx="4576573"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3753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04453-B39A-0A2F-178C-2F37E37DCEE8}"/>
              </a:ext>
            </a:extLst>
          </p:cNvPr>
          <p:cNvSpPr>
            <a:spLocks noGrp="1"/>
          </p:cNvSpPr>
          <p:nvPr>
            <p:ph type="title"/>
          </p:nvPr>
        </p:nvSpPr>
        <p:spPr>
          <a:xfrm>
            <a:off x="458869" y="2606040"/>
            <a:ext cx="8226262" cy="1645920"/>
          </a:xfrm>
        </p:spPr>
        <p:txBody>
          <a:bodyPr>
            <a:normAutofit fontScale="90000"/>
          </a:bodyPr>
          <a:lstStyle/>
          <a:p>
            <a:r>
              <a:rPr lang="en-US" dirty="0"/>
              <a:t>How does criminal</a:t>
            </a:r>
            <a:br>
              <a:rPr lang="en-US" dirty="0"/>
            </a:br>
            <a:r>
              <a:rPr lang="en-US" dirty="0"/>
              <a:t>justice intersect with</a:t>
            </a:r>
            <a:br>
              <a:rPr lang="en-US" dirty="0"/>
            </a:br>
            <a:r>
              <a:rPr lang="en-US" dirty="0"/>
              <a:t>co-occurring disorders?</a:t>
            </a:r>
          </a:p>
        </p:txBody>
      </p:sp>
    </p:spTree>
    <p:extLst>
      <p:ext uri="{BB962C8B-B14F-4D97-AF65-F5344CB8AC3E}">
        <p14:creationId xmlns:p14="http://schemas.microsoft.com/office/powerpoint/2010/main" val="4139071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138962F8-4C03-F135-FD9A-2C4B86A815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071D1B-9B33-A9A5-26DD-0C91563FAD9C}"/>
              </a:ext>
            </a:extLst>
          </p:cNvPr>
          <p:cNvSpPr>
            <a:spLocks noGrp="1"/>
          </p:cNvSpPr>
          <p:nvPr>
            <p:ph type="title"/>
          </p:nvPr>
        </p:nvSpPr>
        <p:spPr>
          <a:xfrm>
            <a:off x="1673352" y="600419"/>
            <a:ext cx="5797296" cy="1188720"/>
          </a:xfrm>
        </p:spPr>
        <p:txBody>
          <a:bodyPr>
            <a:normAutofit/>
          </a:bodyPr>
          <a:lstStyle/>
          <a:p>
            <a:r>
              <a:rPr lang="en-US"/>
              <a:t>Justice-involved individuals</a:t>
            </a:r>
            <a:endParaRPr lang="en-US" dirty="0"/>
          </a:p>
        </p:txBody>
      </p:sp>
      <p:graphicFrame>
        <p:nvGraphicFramePr>
          <p:cNvPr id="14" name="Content Placeholder 2">
            <a:extLst>
              <a:ext uri="{FF2B5EF4-FFF2-40B4-BE49-F238E27FC236}">
                <a16:creationId xmlns:a16="http://schemas.microsoft.com/office/drawing/2014/main" id="{2661978B-3EDB-675B-0690-137C6F62BC2D}"/>
              </a:ext>
            </a:extLst>
          </p:cNvPr>
          <p:cNvGraphicFramePr>
            <a:graphicFrameLocks noGrp="1"/>
          </p:cNvGraphicFramePr>
          <p:nvPr>
            <p:ph idx="1"/>
            <p:extLst>
              <p:ext uri="{D42A27DB-BD31-4B8C-83A1-F6EECF244321}">
                <p14:modId xmlns:p14="http://schemas.microsoft.com/office/powerpoint/2010/main" val="1014071286"/>
              </p:ext>
            </p:extLst>
          </p:nvPr>
        </p:nvGraphicFramePr>
        <p:xfrm>
          <a:off x="490654" y="2274849"/>
          <a:ext cx="7929446" cy="3471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153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graphicEl>
                                              <a:dgm id="{F5648317-0B33-4AFB-B3FD-02E70A16B8BD}"/>
                                            </p:graphicEl>
                                          </p:spTgt>
                                        </p:tgtEl>
                                        <p:attrNameLst>
                                          <p:attrName>style.visibility</p:attrName>
                                        </p:attrNameLst>
                                      </p:cBhvr>
                                      <p:to>
                                        <p:strVal val="visible"/>
                                      </p:to>
                                    </p:set>
                                    <p:anim calcmode="lin" valueType="num">
                                      <p:cBhvr additive="base">
                                        <p:cTn id="7" dur="500" fill="hold"/>
                                        <p:tgtEl>
                                          <p:spTgt spid="14">
                                            <p:graphicEl>
                                              <a:dgm id="{F5648317-0B33-4AFB-B3FD-02E70A16B8B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graphicEl>
                                              <a:dgm id="{F5648317-0B33-4AFB-B3FD-02E70A16B8B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graphicEl>
                                              <a:dgm id="{40CD4E33-0899-414F-9350-9DEB521F5C13}"/>
                                            </p:graphicEl>
                                          </p:spTgt>
                                        </p:tgtEl>
                                        <p:attrNameLst>
                                          <p:attrName>style.visibility</p:attrName>
                                        </p:attrNameLst>
                                      </p:cBhvr>
                                      <p:to>
                                        <p:strVal val="visible"/>
                                      </p:to>
                                    </p:set>
                                    <p:anim calcmode="lin" valueType="num">
                                      <p:cBhvr additive="base">
                                        <p:cTn id="13" dur="500" fill="hold"/>
                                        <p:tgtEl>
                                          <p:spTgt spid="14">
                                            <p:graphicEl>
                                              <a:dgm id="{40CD4E33-0899-414F-9350-9DEB521F5C1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graphicEl>
                                              <a:dgm id="{40CD4E33-0899-414F-9350-9DEB521F5C13}"/>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graphicEl>
                                              <a:dgm id="{8562958D-AD7A-4A38-821F-05BB2CE3BA06}"/>
                                            </p:graphicEl>
                                          </p:spTgt>
                                        </p:tgtEl>
                                        <p:attrNameLst>
                                          <p:attrName>style.visibility</p:attrName>
                                        </p:attrNameLst>
                                      </p:cBhvr>
                                      <p:to>
                                        <p:strVal val="visible"/>
                                      </p:to>
                                    </p:set>
                                    <p:anim calcmode="lin" valueType="num">
                                      <p:cBhvr additive="base">
                                        <p:cTn id="19" dur="500" fill="hold"/>
                                        <p:tgtEl>
                                          <p:spTgt spid="14">
                                            <p:graphicEl>
                                              <a:dgm id="{8562958D-AD7A-4A38-821F-05BB2CE3BA06}"/>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graphicEl>
                                              <a:dgm id="{8562958D-AD7A-4A38-821F-05BB2CE3BA0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D8F7-D533-FEBB-F261-E3ACECDA5ADC}"/>
              </a:ext>
            </a:extLst>
          </p:cNvPr>
          <p:cNvSpPr>
            <a:spLocks noGrp="1"/>
          </p:cNvSpPr>
          <p:nvPr>
            <p:ph type="title"/>
          </p:nvPr>
        </p:nvSpPr>
        <p:spPr>
          <a:xfrm>
            <a:off x="1673352" y="964692"/>
            <a:ext cx="5797296" cy="1188720"/>
          </a:xfrm>
        </p:spPr>
        <p:txBody>
          <a:bodyPr>
            <a:normAutofit fontScale="90000"/>
          </a:bodyPr>
          <a:lstStyle/>
          <a:p>
            <a:r>
              <a:rPr lang="en-US" dirty="0"/>
              <a:t>Justice-involved individuals – special populations</a:t>
            </a:r>
          </a:p>
        </p:txBody>
      </p:sp>
      <p:graphicFrame>
        <p:nvGraphicFramePr>
          <p:cNvPr id="14" name="Content Placeholder 2">
            <a:extLst>
              <a:ext uri="{FF2B5EF4-FFF2-40B4-BE49-F238E27FC236}">
                <a16:creationId xmlns:a16="http://schemas.microsoft.com/office/drawing/2014/main" id="{2864C596-CC3D-4C4E-DBAD-C12781CF72CF}"/>
              </a:ext>
            </a:extLst>
          </p:cNvPr>
          <p:cNvGraphicFramePr>
            <a:graphicFrameLocks noGrp="1"/>
          </p:cNvGraphicFramePr>
          <p:nvPr>
            <p:ph idx="1"/>
            <p:extLst>
              <p:ext uri="{D42A27DB-BD31-4B8C-83A1-F6EECF244321}">
                <p14:modId xmlns:p14="http://schemas.microsoft.com/office/powerpoint/2010/main" val="242878720"/>
              </p:ext>
            </p:extLst>
          </p:nvPr>
        </p:nvGraphicFramePr>
        <p:xfrm>
          <a:off x="723900" y="2638425"/>
          <a:ext cx="7696200"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321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graphicEl>
                                              <a:dgm id="{7443DA9B-2B51-4424-8D3F-A43D520DB3A3}"/>
                                            </p:graphicEl>
                                          </p:spTgt>
                                        </p:tgtEl>
                                        <p:attrNameLst>
                                          <p:attrName>style.visibility</p:attrName>
                                        </p:attrNameLst>
                                      </p:cBhvr>
                                      <p:to>
                                        <p:strVal val="visible"/>
                                      </p:to>
                                    </p:set>
                                    <p:anim calcmode="lin" valueType="num">
                                      <p:cBhvr additive="base">
                                        <p:cTn id="7" dur="500" fill="hold"/>
                                        <p:tgtEl>
                                          <p:spTgt spid="14">
                                            <p:graphicEl>
                                              <a:dgm id="{7443DA9B-2B51-4424-8D3F-A43D520DB3A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graphicEl>
                                              <a:dgm id="{7443DA9B-2B51-4424-8D3F-A43D520DB3A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graphicEl>
                                              <a:dgm id="{CB3E4855-CB1B-4F2C-84FA-4EAF0ABC0923}"/>
                                            </p:graphicEl>
                                          </p:spTgt>
                                        </p:tgtEl>
                                        <p:attrNameLst>
                                          <p:attrName>style.visibility</p:attrName>
                                        </p:attrNameLst>
                                      </p:cBhvr>
                                      <p:to>
                                        <p:strVal val="visible"/>
                                      </p:to>
                                    </p:set>
                                    <p:anim calcmode="lin" valueType="num">
                                      <p:cBhvr additive="base">
                                        <p:cTn id="13" dur="500" fill="hold"/>
                                        <p:tgtEl>
                                          <p:spTgt spid="14">
                                            <p:graphicEl>
                                              <a:dgm id="{CB3E4855-CB1B-4F2C-84FA-4EAF0ABC092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graphicEl>
                                              <a:dgm id="{CB3E4855-CB1B-4F2C-84FA-4EAF0ABC0923}"/>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graphicEl>
                                              <a:dgm id="{8562958D-AD7A-4A38-821F-05BB2CE3BA06}"/>
                                            </p:graphicEl>
                                          </p:spTgt>
                                        </p:tgtEl>
                                        <p:attrNameLst>
                                          <p:attrName>style.visibility</p:attrName>
                                        </p:attrNameLst>
                                      </p:cBhvr>
                                      <p:to>
                                        <p:strVal val="visible"/>
                                      </p:to>
                                    </p:set>
                                    <p:anim calcmode="lin" valueType="num">
                                      <p:cBhvr additive="base">
                                        <p:cTn id="19" dur="500" fill="hold"/>
                                        <p:tgtEl>
                                          <p:spTgt spid="14">
                                            <p:graphicEl>
                                              <a:dgm id="{8562958D-AD7A-4A38-821F-05BB2CE3BA06}"/>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graphicEl>
                                              <a:dgm id="{8562958D-AD7A-4A38-821F-05BB2CE3BA0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6329-DCE5-AEF3-7880-FF6EB7BA7029}"/>
              </a:ext>
            </a:extLst>
          </p:cNvPr>
          <p:cNvSpPr>
            <a:spLocks noGrp="1"/>
          </p:cNvSpPr>
          <p:nvPr>
            <p:ph type="title"/>
          </p:nvPr>
        </p:nvSpPr>
        <p:spPr/>
        <p:txBody>
          <a:bodyPr>
            <a:normAutofit fontScale="90000"/>
          </a:bodyPr>
          <a:lstStyle/>
          <a:p>
            <a:r>
              <a:rPr lang="en-US" sz="3200"/>
              <a:t>Are people with</a:t>
            </a:r>
            <a:br>
              <a:rPr lang="en-US" sz="3200"/>
            </a:br>
            <a:r>
              <a:rPr lang="en-US" sz="3200"/>
              <a:t>co-occurring disorders violent?</a:t>
            </a:r>
            <a:endParaRPr lang="en-US" sz="3600"/>
          </a:p>
        </p:txBody>
      </p:sp>
    </p:spTree>
    <p:extLst>
      <p:ext uri="{BB962C8B-B14F-4D97-AF65-F5344CB8AC3E}">
        <p14:creationId xmlns:p14="http://schemas.microsoft.com/office/powerpoint/2010/main" val="331284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6EE713-A522-C355-17CF-81A0D0CEEA06}"/>
              </a:ext>
            </a:extLst>
          </p:cNvPr>
          <p:cNvSpPr/>
          <p:nvPr>
            <p:custDataLst>
              <p:tags r:id="rId2"/>
            </p:custDataLst>
          </p:nvPr>
        </p:nvSpPr>
        <p:spPr>
          <a:xfrm>
            <a:off x="4762500" y="365760"/>
            <a:ext cx="4000500" cy="891540"/>
          </a:xfrm>
          <a:prstGeom prst="roundRect">
            <a:avLst/>
          </a:prstGeom>
          <a:solidFill>
            <a:srgbClr val="F4F4F4"/>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fontScale="92500" lnSpcReduction="20000"/>
          </a:bodyPr>
          <a:lstStyle/>
          <a:p>
            <a:r>
              <a:rPr lang="en-US" sz="2000">
                <a:solidFill>
                  <a:srgbClr val="5B5B5B"/>
                </a:solidFill>
              </a:rPr>
              <a:t>Please download and install the Slido app on all computers you use</a:t>
            </a:r>
          </a:p>
        </p:txBody>
      </p:sp>
      <p:pic>
        <p:nvPicPr>
          <p:cNvPr id="4" name="Graphic 3">
            <a:extLst>
              <a:ext uri="{FF2B5EF4-FFF2-40B4-BE49-F238E27FC236}">
                <a16:creationId xmlns:a16="http://schemas.microsoft.com/office/drawing/2014/main" id="{45210FB5-D010-A663-62B1-619BC61DD04F}"/>
              </a:ext>
            </a:extLst>
          </p:cNvPr>
          <p:cNvPicPr>
            <a:picLocks/>
          </p:cNvPicPr>
          <p:nvPr>
            <p:custDataLst>
              <p:tags r:id="rId3"/>
            </p:custDataLst>
          </p:nvPr>
        </p:nvPicPr>
        <p:blipFill>
          <a:blip r:embed="rId9">
            <a:extLst>
              <a:ext uri="{96DAC541-7B7A-43D3-8B79-37D633B846F1}">
                <asvg:svgBlip xmlns:asvg="http://schemas.microsoft.com/office/drawing/2016/SVG/main" r:embed="rId10"/>
              </a:ext>
            </a:extLst>
          </a:blip>
          <a:stretch>
            <a:fillRect/>
          </a:stretch>
        </p:blipFill>
        <p:spPr>
          <a:xfrm>
            <a:off x="7778048" y="512864"/>
            <a:ext cx="597332" cy="597332"/>
          </a:xfrm>
          <a:prstGeom prst="rect">
            <a:avLst/>
          </a:prstGeom>
        </p:spPr>
      </p:pic>
      <p:pic>
        <p:nvPicPr>
          <p:cNvPr id="6" name="Graphic 5">
            <a:extLst>
              <a:ext uri="{FF2B5EF4-FFF2-40B4-BE49-F238E27FC236}">
                <a16:creationId xmlns:a16="http://schemas.microsoft.com/office/drawing/2014/main" id="{E87D11BD-4A86-E756-DA3D-3FF09E6B38FC}"/>
              </a:ext>
            </a:extLst>
          </p:cNvPr>
          <p:cNvPicPr>
            <a:picLocks/>
          </p:cNvPicPr>
          <p:nvPr>
            <p:custDataLst>
              <p:tags r:id="rId4"/>
            </p:custDataLst>
          </p:nvPr>
        </p:nvPicPr>
        <p:blipFill>
          <a:blip r:embed="rId11">
            <a:extLst>
              <a:ext uri="{96DAC541-7B7A-43D3-8B79-37D633B846F1}">
                <asvg:svgBlip xmlns:asvg="http://schemas.microsoft.com/office/drawing/2016/SVG/main" r:embed="rId12"/>
              </a:ext>
            </a:extLst>
          </a:blip>
          <a:stretch>
            <a:fillRect/>
          </a:stretch>
        </p:blipFill>
        <p:spPr>
          <a:xfrm>
            <a:off x="2926080" y="617220"/>
            <a:ext cx="777240" cy="388620"/>
          </a:xfrm>
          <a:prstGeom prst="rect">
            <a:avLst/>
          </a:prstGeom>
        </p:spPr>
      </p:pic>
      <p:pic>
        <p:nvPicPr>
          <p:cNvPr id="8" name="Graphic 7">
            <a:extLst>
              <a:ext uri="{FF2B5EF4-FFF2-40B4-BE49-F238E27FC236}">
                <a16:creationId xmlns:a16="http://schemas.microsoft.com/office/drawing/2014/main" id="{D543782D-5B29-C0EC-40C5-882EEB9216E9}"/>
              </a:ext>
            </a:extLst>
          </p:cNvPr>
          <p:cNvPicPr>
            <a:picLocks/>
          </p:cNvPicPr>
          <p:nvPr>
            <p:custDataLst>
              <p:tags r:id="rId5"/>
            </p:custDataLst>
          </p:nvPr>
        </p:nvPicPr>
        <p:blipFill>
          <a:blip r:embed="rId13">
            <a:extLst>
              <a:ext uri="{96DAC541-7B7A-43D3-8B79-37D633B846F1}">
                <asvg:svgBlip xmlns:asvg="http://schemas.microsoft.com/office/drawing/2016/SVG/main" r:embed="rId14"/>
              </a:ext>
            </a:extLst>
          </a:blip>
          <a:stretch>
            <a:fillRect/>
          </a:stretch>
        </p:blipFill>
        <p:spPr>
          <a:xfrm>
            <a:off x="868680" y="2560320"/>
            <a:ext cx="1737360" cy="1737360"/>
          </a:xfrm>
          <a:prstGeom prst="rect">
            <a:avLst/>
          </a:prstGeom>
        </p:spPr>
      </p:pic>
      <p:sp>
        <p:nvSpPr>
          <p:cNvPr id="9" name="Rectangle 8">
            <a:extLst>
              <a:ext uri="{FF2B5EF4-FFF2-40B4-BE49-F238E27FC236}">
                <a16:creationId xmlns:a16="http://schemas.microsoft.com/office/drawing/2014/main" id="{5140BEF0-9691-DCAF-5574-25A4079A19C1}"/>
              </a:ext>
            </a:extLst>
          </p:cNvPr>
          <p:cNvSpPr/>
          <p:nvPr>
            <p:custDataLst>
              <p:tags r:id="rId6"/>
            </p:custDataLst>
          </p:nvPr>
        </p:nvSpPr>
        <p:spPr>
          <a:xfrm>
            <a:off x="2926080" y="2571750"/>
            <a:ext cx="5486400" cy="1714500"/>
          </a:xfrm>
          <a:prstGeom prst="rect">
            <a:avLst/>
          </a:prstGeom>
          <a:noFill/>
          <a:ln w="127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5B5B5B"/>
                </a:solidFill>
              </a:rPr>
              <a:t>Are people with co-occurring disorders violent?</a:t>
            </a:r>
          </a:p>
        </p:txBody>
      </p:sp>
      <p:sp>
        <p:nvSpPr>
          <p:cNvPr id="10" name="Rectangle 9">
            <a:extLst>
              <a:ext uri="{FF2B5EF4-FFF2-40B4-BE49-F238E27FC236}">
                <a16:creationId xmlns:a16="http://schemas.microsoft.com/office/drawing/2014/main" id="{5B85FD87-3F14-B7D2-35EA-361ABEBCD580}"/>
              </a:ext>
            </a:extLst>
          </p:cNvPr>
          <p:cNvSpPr/>
          <p:nvPr>
            <p:custDataLst>
              <p:tags r:id="rId7"/>
            </p:custDataLst>
          </p:nvPr>
        </p:nvSpPr>
        <p:spPr>
          <a:xfrm>
            <a:off x="2926080" y="6032500"/>
            <a:ext cx="5486400" cy="388620"/>
          </a:xfrm>
          <a:prstGeom prst="rect">
            <a:avLst/>
          </a:prstGeom>
          <a:noFill/>
          <a:ln w="127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85000" lnSpcReduction="10000"/>
          </a:bodyPr>
          <a:lstStyle/>
          <a:p>
            <a:r>
              <a:rPr lang="en-US" sz="2200" b="1">
                <a:solidFill>
                  <a:srgbClr val="5B5B5B"/>
                </a:solidFill>
              </a:rPr>
              <a:t>ⓘ</a:t>
            </a:r>
            <a:r>
              <a:rPr lang="en-US" sz="20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27353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E0348-9C50-CBF1-883D-F18505E924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F2570F-D878-8BEA-1800-95803F8A6253}"/>
              </a:ext>
            </a:extLst>
          </p:cNvPr>
          <p:cNvSpPr>
            <a:spLocks noGrp="1"/>
          </p:cNvSpPr>
          <p:nvPr>
            <p:ph type="title"/>
          </p:nvPr>
        </p:nvSpPr>
        <p:spPr/>
        <p:txBody>
          <a:bodyPr>
            <a:normAutofit fontScale="90000"/>
          </a:bodyPr>
          <a:lstStyle/>
          <a:p>
            <a:r>
              <a:rPr lang="en-US" sz="3200"/>
              <a:t>Why might individuals with co-occurring disorders be at high risk of </a:t>
            </a:r>
            <a:r>
              <a:rPr lang="en-US" sz="3600"/>
              <a:t>arrest</a:t>
            </a:r>
            <a:r>
              <a:rPr lang="en-US" sz="3200"/>
              <a:t>?</a:t>
            </a:r>
          </a:p>
        </p:txBody>
      </p:sp>
    </p:spTree>
    <p:extLst>
      <p:ext uri="{BB962C8B-B14F-4D97-AF65-F5344CB8AC3E}">
        <p14:creationId xmlns:p14="http://schemas.microsoft.com/office/powerpoint/2010/main" val="341143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0262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2629" y="0"/>
            <a:ext cx="68413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067" y="1443035"/>
            <a:ext cx="2978949"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443E90-629B-CF94-A71D-C9345683F0A7}"/>
              </a:ext>
            </a:extLst>
          </p:cNvPr>
          <p:cNvSpPr>
            <a:spLocks noGrp="1"/>
          </p:cNvSpPr>
          <p:nvPr>
            <p:ph type="title"/>
          </p:nvPr>
        </p:nvSpPr>
        <p:spPr>
          <a:xfrm>
            <a:off x="945654" y="1586484"/>
            <a:ext cx="2763774" cy="3685032"/>
          </a:xfrm>
          <a:prstGeom prst="ellipse">
            <a:avLst/>
          </a:prstGeom>
          <a:solidFill>
            <a:schemeClr val="accent2">
              <a:lumMod val="75000"/>
            </a:schemeClr>
          </a:solidFill>
          <a:ln>
            <a:noFill/>
          </a:ln>
        </p:spPr>
        <p:txBody>
          <a:bodyPr>
            <a:normAutofit/>
          </a:bodyPr>
          <a:lstStyle/>
          <a:p>
            <a:r>
              <a:rPr lang="en-US" dirty="0">
                <a:solidFill>
                  <a:srgbClr val="FFFFFF"/>
                </a:solidFill>
              </a:rPr>
              <a:t>Who we are</a:t>
            </a:r>
          </a:p>
        </p:txBody>
      </p:sp>
      <p:sp>
        <p:nvSpPr>
          <p:cNvPr id="5" name="Content Placeholder 4">
            <a:extLst>
              <a:ext uri="{FF2B5EF4-FFF2-40B4-BE49-F238E27FC236}">
                <a16:creationId xmlns:a16="http://schemas.microsoft.com/office/drawing/2014/main" id="{412AABDA-5AF8-E7D0-A6BB-E8345869A845}"/>
              </a:ext>
            </a:extLst>
          </p:cNvPr>
          <p:cNvSpPr>
            <a:spLocks noGrp="1"/>
          </p:cNvSpPr>
          <p:nvPr>
            <p:ph idx="1"/>
          </p:nvPr>
        </p:nvSpPr>
        <p:spPr>
          <a:xfrm>
            <a:off x="4242816" y="475488"/>
            <a:ext cx="4425696" cy="6022847"/>
          </a:xfrm>
        </p:spPr>
        <p:txBody>
          <a:bodyPr>
            <a:normAutofit/>
          </a:bodyPr>
          <a:lstStyle/>
          <a:p>
            <a:pPr marL="0" indent="0">
              <a:buNone/>
            </a:pPr>
            <a:r>
              <a:rPr lang="en-US" sz="2000" b="1" dirty="0"/>
              <a:t>Jason Conrad</a:t>
            </a:r>
          </a:p>
          <a:p>
            <a:pPr marL="0" indent="0">
              <a:buNone/>
            </a:pPr>
            <a:r>
              <a:rPr lang="en-US" sz="1600" dirty="0"/>
              <a:t>Jason is a Chemical Dependency Probation Officer with Franklin County Court of Common Pleas. He is also a felony probation officer for Franklin County Municipal Court’s CATCH program, a specialized docket for survivors of human trafficking. He is a faculty member for the Supreme Court of Ohio’s PO training program and teaches their Cognitive-Behavioral Interventions course.</a:t>
            </a:r>
          </a:p>
          <a:p>
            <a:pPr marL="0" indent="0">
              <a:buNone/>
            </a:pPr>
            <a:endParaRPr lang="en-US" dirty="0"/>
          </a:p>
          <a:p>
            <a:pPr marL="0" indent="0">
              <a:buNone/>
            </a:pPr>
            <a:r>
              <a:rPr lang="en-US" sz="2000" b="1" dirty="0"/>
              <a:t>Sam Light</a:t>
            </a:r>
          </a:p>
          <a:p>
            <a:pPr marL="0" indent="0">
              <a:buNone/>
            </a:pPr>
            <a:r>
              <a:rPr lang="en-US" sz="1700" dirty="0"/>
              <a:t>Sam is currently the Mental Health Supervisor at the Franklin County Adult Probation Department and oversees Crisis Intervention Training for Probation Officers.  She has10 years of experience in Probation, including time spent as a Treatment Court Officer and Chemical Dependency Officer. Sam also regularly facilitates evidence-based training for her department.</a:t>
            </a:r>
          </a:p>
        </p:txBody>
      </p:sp>
    </p:spTree>
    <p:extLst>
      <p:ext uri="{BB962C8B-B14F-4D97-AF65-F5344CB8AC3E}">
        <p14:creationId xmlns:p14="http://schemas.microsoft.com/office/powerpoint/2010/main" val="1644982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332C533-AFFD-053A-88FF-60EA6E1E9DFF}"/>
              </a:ext>
            </a:extLst>
          </p:cNvPr>
          <p:cNvSpPr/>
          <p:nvPr>
            <p:custDataLst>
              <p:tags r:id="rId2"/>
            </p:custDataLst>
          </p:nvPr>
        </p:nvSpPr>
        <p:spPr>
          <a:xfrm>
            <a:off x="4762500" y="365760"/>
            <a:ext cx="4000500" cy="891540"/>
          </a:xfrm>
          <a:prstGeom prst="roundRect">
            <a:avLst/>
          </a:prstGeom>
          <a:solidFill>
            <a:srgbClr val="F4F4F4"/>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fontScale="92500" lnSpcReduction="20000"/>
          </a:bodyPr>
          <a:lstStyle/>
          <a:p>
            <a:r>
              <a:rPr lang="en-US" sz="2000" dirty="0">
                <a:solidFill>
                  <a:srgbClr val="5B5B5B"/>
                </a:solidFill>
              </a:rPr>
              <a:t>Please download and install the </a:t>
            </a:r>
            <a:r>
              <a:rPr lang="en-US" sz="2000" dirty="0" err="1">
                <a:solidFill>
                  <a:srgbClr val="5B5B5B"/>
                </a:solidFill>
              </a:rPr>
              <a:t>Slido</a:t>
            </a:r>
            <a:r>
              <a:rPr lang="en-US" sz="2000" dirty="0">
                <a:solidFill>
                  <a:srgbClr val="5B5B5B"/>
                </a:solidFill>
              </a:rPr>
              <a:t> app on all computers you use</a:t>
            </a:r>
          </a:p>
        </p:txBody>
      </p:sp>
      <p:pic>
        <p:nvPicPr>
          <p:cNvPr id="4" name="Graphic 3">
            <a:extLst>
              <a:ext uri="{FF2B5EF4-FFF2-40B4-BE49-F238E27FC236}">
                <a16:creationId xmlns:a16="http://schemas.microsoft.com/office/drawing/2014/main" id="{6889DF27-FEC8-4F6B-F311-CD2FEAE6A7AB}"/>
              </a:ext>
            </a:extLst>
          </p:cNvPr>
          <p:cNvPicPr>
            <a:picLocks/>
          </p:cNvPicPr>
          <p:nvPr>
            <p:custDataLst>
              <p:tags r:id="rId3"/>
            </p:custDataLst>
          </p:nvPr>
        </p:nvPicPr>
        <p:blipFill>
          <a:blip r:embed="rId9">
            <a:extLst>
              <a:ext uri="{96DAC541-7B7A-43D3-8B79-37D633B846F1}">
                <asvg:svgBlip xmlns:asvg="http://schemas.microsoft.com/office/drawing/2016/SVG/main" r:embed="rId10"/>
              </a:ext>
            </a:extLst>
          </a:blip>
          <a:stretch>
            <a:fillRect/>
          </a:stretch>
        </p:blipFill>
        <p:spPr>
          <a:xfrm>
            <a:off x="7778048" y="512864"/>
            <a:ext cx="597332" cy="597332"/>
          </a:xfrm>
          <a:prstGeom prst="rect">
            <a:avLst/>
          </a:prstGeom>
        </p:spPr>
      </p:pic>
      <p:pic>
        <p:nvPicPr>
          <p:cNvPr id="6" name="Graphic 5">
            <a:extLst>
              <a:ext uri="{FF2B5EF4-FFF2-40B4-BE49-F238E27FC236}">
                <a16:creationId xmlns:a16="http://schemas.microsoft.com/office/drawing/2014/main" id="{F1569284-70A3-51E7-80B8-BC6B29C65AF6}"/>
              </a:ext>
            </a:extLst>
          </p:cNvPr>
          <p:cNvPicPr>
            <a:picLocks/>
          </p:cNvPicPr>
          <p:nvPr>
            <p:custDataLst>
              <p:tags r:id="rId4"/>
            </p:custDataLst>
          </p:nvPr>
        </p:nvPicPr>
        <p:blipFill>
          <a:blip r:embed="rId11">
            <a:extLst>
              <a:ext uri="{96DAC541-7B7A-43D3-8B79-37D633B846F1}">
                <asvg:svgBlip xmlns:asvg="http://schemas.microsoft.com/office/drawing/2016/SVG/main" r:embed="rId12"/>
              </a:ext>
            </a:extLst>
          </a:blip>
          <a:stretch>
            <a:fillRect/>
          </a:stretch>
        </p:blipFill>
        <p:spPr>
          <a:xfrm>
            <a:off x="2926080" y="617220"/>
            <a:ext cx="777240" cy="388620"/>
          </a:xfrm>
          <a:prstGeom prst="rect">
            <a:avLst/>
          </a:prstGeom>
        </p:spPr>
      </p:pic>
      <p:pic>
        <p:nvPicPr>
          <p:cNvPr id="8" name="Graphic 7">
            <a:extLst>
              <a:ext uri="{FF2B5EF4-FFF2-40B4-BE49-F238E27FC236}">
                <a16:creationId xmlns:a16="http://schemas.microsoft.com/office/drawing/2014/main" id="{ECDC4BF5-9C2C-8146-0D38-9664D74B5744}"/>
              </a:ext>
            </a:extLst>
          </p:cNvPr>
          <p:cNvPicPr>
            <a:picLocks/>
          </p:cNvPicPr>
          <p:nvPr>
            <p:custDataLst>
              <p:tags r:id="rId5"/>
            </p:custDataLst>
          </p:nvPr>
        </p:nvPicPr>
        <p:blipFill>
          <a:blip r:embed="rId13">
            <a:extLst>
              <a:ext uri="{96DAC541-7B7A-43D3-8B79-37D633B846F1}">
                <asvg:svgBlip xmlns:asvg="http://schemas.microsoft.com/office/drawing/2016/SVG/main" r:embed="rId14"/>
              </a:ext>
            </a:extLst>
          </a:blip>
          <a:stretch>
            <a:fillRect/>
          </a:stretch>
        </p:blipFill>
        <p:spPr>
          <a:xfrm>
            <a:off x="868680" y="2560320"/>
            <a:ext cx="1737360" cy="1737360"/>
          </a:xfrm>
          <a:prstGeom prst="rect">
            <a:avLst/>
          </a:prstGeom>
        </p:spPr>
      </p:pic>
      <p:sp>
        <p:nvSpPr>
          <p:cNvPr id="9" name="Rectangle 8">
            <a:extLst>
              <a:ext uri="{FF2B5EF4-FFF2-40B4-BE49-F238E27FC236}">
                <a16:creationId xmlns:a16="http://schemas.microsoft.com/office/drawing/2014/main" id="{086C59C7-0831-AC2C-E4E3-54A6914D8337}"/>
              </a:ext>
            </a:extLst>
          </p:cNvPr>
          <p:cNvSpPr/>
          <p:nvPr>
            <p:custDataLst>
              <p:tags r:id="rId6"/>
            </p:custDataLst>
          </p:nvPr>
        </p:nvSpPr>
        <p:spPr>
          <a:xfrm>
            <a:off x="2926080" y="2571750"/>
            <a:ext cx="5486400" cy="1714500"/>
          </a:xfrm>
          <a:prstGeom prst="rect">
            <a:avLst/>
          </a:prstGeom>
          <a:noFill/>
          <a:ln w="127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5B5B5B"/>
                </a:solidFill>
              </a:rPr>
              <a:t>Why might individuals with co-occurring disorders be at high risk of arrest?</a:t>
            </a:r>
          </a:p>
        </p:txBody>
      </p:sp>
      <p:sp>
        <p:nvSpPr>
          <p:cNvPr id="10" name="Rectangle 9">
            <a:extLst>
              <a:ext uri="{FF2B5EF4-FFF2-40B4-BE49-F238E27FC236}">
                <a16:creationId xmlns:a16="http://schemas.microsoft.com/office/drawing/2014/main" id="{5D02909D-2A88-3036-B209-EC521A172580}"/>
              </a:ext>
            </a:extLst>
          </p:cNvPr>
          <p:cNvSpPr/>
          <p:nvPr>
            <p:custDataLst>
              <p:tags r:id="rId7"/>
            </p:custDataLst>
          </p:nvPr>
        </p:nvSpPr>
        <p:spPr>
          <a:xfrm>
            <a:off x="2926080" y="6032500"/>
            <a:ext cx="5486400" cy="388620"/>
          </a:xfrm>
          <a:prstGeom prst="rect">
            <a:avLst/>
          </a:prstGeom>
          <a:noFill/>
          <a:ln w="127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85000" lnSpcReduction="10000"/>
          </a:bodyPr>
          <a:lstStyle/>
          <a:p>
            <a:r>
              <a:rPr lang="en-US" sz="2200" b="1">
                <a:solidFill>
                  <a:srgbClr val="5B5B5B"/>
                </a:solidFill>
              </a:rPr>
              <a:t>ⓘ</a:t>
            </a:r>
            <a:r>
              <a:rPr lang="en-US" sz="20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986106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6FED-CD94-1A22-A8FD-09093F6BA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FE200-88AC-339A-F6FF-F0567619036C}"/>
              </a:ext>
            </a:extLst>
          </p:cNvPr>
          <p:cNvSpPr>
            <a:spLocks noGrp="1"/>
          </p:cNvSpPr>
          <p:nvPr>
            <p:ph type="title"/>
          </p:nvPr>
        </p:nvSpPr>
        <p:spPr/>
        <p:txBody>
          <a:bodyPr>
            <a:normAutofit/>
          </a:bodyPr>
          <a:lstStyle/>
          <a:p>
            <a:r>
              <a:rPr lang="en-US" sz="3200"/>
              <a:t>WHAT ARE SOME BARRIERS</a:t>
            </a:r>
            <a:br>
              <a:rPr lang="en-US" sz="3200"/>
            </a:br>
            <a:r>
              <a:rPr lang="en-US" sz="3200"/>
              <a:t>TO TREATMENT?</a:t>
            </a:r>
          </a:p>
        </p:txBody>
      </p:sp>
    </p:spTree>
    <p:extLst>
      <p:ext uri="{BB962C8B-B14F-4D97-AF65-F5344CB8AC3E}">
        <p14:creationId xmlns:p14="http://schemas.microsoft.com/office/powerpoint/2010/main" val="2557332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D107601-5DD5-AEF6-2752-4A33F1A36497}"/>
              </a:ext>
            </a:extLst>
          </p:cNvPr>
          <p:cNvSpPr/>
          <p:nvPr>
            <p:custDataLst>
              <p:tags r:id="rId2"/>
            </p:custDataLst>
          </p:nvPr>
        </p:nvSpPr>
        <p:spPr>
          <a:xfrm>
            <a:off x="4762500" y="365760"/>
            <a:ext cx="4000500" cy="891540"/>
          </a:xfrm>
          <a:prstGeom prst="roundRect">
            <a:avLst/>
          </a:prstGeom>
          <a:solidFill>
            <a:srgbClr val="F4F4F4"/>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fontScale="92500" lnSpcReduction="20000"/>
          </a:bodyPr>
          <a:lstStyle/>
          <a:p>
            <a:r>
              <a:rPr lang="en-US" sz="2000">
                <a:solidFill>
                  <a:srgbClr val="5B5B5B"/>
                </a:solidFill>
              </a:rPr>
              <a:t>Please download and install the Slido app on all computers you use</a:t>
            </a:r>
          </a:p>
        </p:txBody>
      </p:sp>
      <p:pic>
        <p:nvPicPr>
          <p:cNvPr id="4" name="Graphic 3">
            <a:extLst>
              <a:ext uri="{FF2B5EF4-FFF2-40B4-BE49-F238E27FC236}">
                <a16:creationId xmlns:a16="http://schemas.microsoft.com/office/drawing/2014/main" id="{B9447500-BE83-4990-8632-B43BDB626742}"/>
              </a:ext>
            </a:extLst>
          </p:cNvPr>
          <p:cNvPicPr>
            <a:picLocks/>
          </p:cNvPicPr>
          <p:nvPr>
            <p:custDataLst>
              <p:tags r:id="rId3"/>
            </p:custDataLst>
          </p:nvPr>
        </p:nvPicPr>
        <p:blipFill>
          <a:blip r:embed="rId10">
            <a:extLst>
              <a:ext uri="{96DAC541-7B7A-43D3-8B79-37D633B846F1}">
                <asvg:svgBlip xmlns:asvg="http://schemas.microsoft.com/office/drawing/2016/SVG/main" r:embed="rId11"/>
              </a:ext>
            </a:extLst>
          </a:blip>
          <a:stretch>
            <a:fillRect/>
          </a:stretch>
        </p:blipFill>
        <p:spPr>
          <a:xfrm>
            <a:off x="7778048" y="512864"/>
            <a:ext cx="597332" cy="597332"/>
          </a:xfrm>
          <a:prstGeom prst="rect">
            <a:avLst/>
          </a:prstGeom>
        </p:spPr>
      </p:pic>
      <p:pic>
        <p:nvPicPr>
          <p:cNvPr id="6" name="Graphic 5">
            <a:extLst>
              <a:ext uri="{FF2B5EF4-FFF2-40B4-BE49-F238E27FC236}">
                <a16:creationId xmlns:a16="http://schemas.microsoft.com/office/drawing/2014/main" id="{2E7608D4-E93F-1A4D-BB87-6D3474A4A954}"/>
              </a:ext>
            </a:extLst>
          </p:cNvPr>
          <p:cNvPicPr>
            <a:picLocks/>
          </p:cNvPicPr>
          <p:nvPr>
            <p:custDataLst>
              <p:tags r:id="rId4"/>
            </p:custDataLst>
          </p:nvPr>
        </p:nvPicPr>
        <p:blipFill>
          <a:blip r:embed="rId12">
            <a:extLst>
              <a:ext uri="{96DAC541-7B7A-43D3-8B79-37D633B846F1}">
                <asvg:svgBlip xmlns:asvg="http://schemas.microsoft.com/office/drawing/2016/SVG/main" r:embed="rId13"/>
              </a:ext>
            </a:extLst>
          </a:blip>
          <a:stretch>
            <a:fillRect/>
          </a:stretch>
        </p:blipFill>
        <p:spPr>
          <a:xfrm>
            <a:off x="2926080" y="617220"/>
            <a:ext cx="777240" cy="388620"/>
          </a:xfrm>
          <a:prstGeom prst="rect">
            <a:avLst/>
          </a:prstGeom>
        </p:spPr>
      </p:pic>
      <p:pic>
        <p:nvPicPr>
          <p:cNvPr id="8" name="Graphic 7">
            <a:extLst>
              <a:ext uri="{FF2B5EF4-FFF2-40B4-BE49-F238E27FC236}">
                <a16:creationId xmlns:a16="http://schemas.microsoft.com/office/drawing/2014/main" id="{D8E459BF-F01F-796A-1875-066E485464FF}"/>
              </a:ext>
            </a:extLst>
          </p:cNvPr>
          <p:cNvPicPr>
            <a:picLocks/>
          </p:cNvPicPr>
          <p:nvPr>
            <p:custDataLst>
              <p:tags r:id="rId5"/>
            </p:custDataLst>
          </p:nvPr>
        </p:nvPicPr>
        <p:blipFill>
          <a:blip r:embed="rId14">
            <a:extLst>
              <a:ext uri="{96DAC541-7B7A-43D3-8B79-37D633B846F1}">
                <asvg:svgBlip xmlns:asvg="http://schemas.microsoft.com/office/drawing/2016/SVG/main" r:embed="rId15"/>
              </a:ext>
            </a:extLst>
          </a:blip>
          <a:stretch>
            <a:fillRect/>
          </a:stretch>
        </p:blipFill>
        <p:spPr>
          <a:xfrm>
            <a:off x="868680" y="2560320"/>
            <a:ext cx="1737360" cy="1737360"/>
          </a:xfrm>
          <a:prstGeom prst="rect">
            <a:avLst/>
          </a:prstGeom>
        </p:spPr>
      </p:pic>
      <p:sp>
        <p:nvSpPr>
          <p:cNvPr id="9" name="Rectangle 8">
            <a:extLst>
              <a:ext uri="{FF2B5EF4-FFF2-40B4-BE49-F238E27FC236}">
                <a16:creationId xmlns:a16="http://schemas.microsoft.com/office/drawing/2014/main" id="{49511462-5D29-1273-B0A9-C860E0BB6818}"/>
              </a:ext>
            </a:extLst>
          </p:cNvPr>
          <p:cNvSpPr/>
          <p:nvPr>
            <p:custDataLst>
              <p:tags r:id="rId6"/>
            </p:custDataLst>
          </p:nvPr>
        </p:nvSpPr>
        <p:spPr>
          <a:xfrm>
            <a:off x="2926080" y="2571750"/>
            <a:ext cx="5486400" cy="1714500"/>
          </a:xfrm>
          <a:prstGeom prst="rect">
            <a:avLst/>
          </a:prstGeom>
          <a:noFill/>
          <a:ln w="127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5B5B5B"/>
                </a:solidFill>
              </a:rPr>
              <a:t>What are some barriers to seeking treatment (both AOD and MH)?</a:t>
            </a:r>
          </a:p>
        </p:txBody>
      </p:sp>
      <p:sp>
        <p:nvSpPr>
          <p:cNvPr id="10" name="Rectangle 9">
            <a:extLst>
              <a:ext uri="{FF2B5EF4-FFF2-40B4-BE49-F238E27FC236}">
                <a16:creationId xmlns:a16="http://schemas.microsoft.com/office/drawing/2014/main" id="{9B51FEF7-18A6-3C4D-A3D8-89C6C44E2240}"/>
              </a:ext>
            </a:extLst>
          </p:cNvPr>
          <p:cNvSpPr/>
          <p:nvPr>
            <p:custDataLst>
              <p:tags r:id="rId7"/>
            </p:custDataLst>
          </p:nvPr>
        </p:nvSpPr>
        <p:spPr>
          <a:xfrm>
            <a:off x="2926080" y="6032500"/>
            <a:ext cx="5486400" cy="388620"/>
          </a:xfrm>
          <a:prstGeom prst="rect">
            <a:avLst/>
          </a:prstGeom>
          <a:noFill/>
          <a:ln w="127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85000" lnSpcReduction="10000"/>
          </a:bodyPr>
          <a:lstStyle/>
          <a:p>
            <a:r>
              <a:rPr lang="en-US" sz="2200" b="1">
                <a:solidFill>
                  <a:srgbClr val="5B5B5B"/>
                </a:solidFill>
              </a:rPr>
              <a:t>ⓘ</a:t>
            </a:r>
            <a:r>
              <a:rPr lang="en-US" sz="20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721958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E1563-0C5E-2F83-5D3C-89D39C96A008}"/>
              </a:ext>
            </a:extLst>
          </p:cNvPr>
          <p:cNvSpPr>
            <a:spLocks noGrp="1"/>
          </p:cNvSpPr>
          <p:nvPr>
            <p:ph type="title"/>
          </p:nvPr>
        </p:nvSpPr>
        <p:spPr>
          <a:xfrm>
            <a:off x="598597" y="155553"/>
            <a:ext cx="7946806" cy="691939"/>
          </a:xfrm>
        </p:spPr>
        <p:txBody>
          <a:bodyPr vert="horz" lIns="274320" tIns="182880" rIns="274320" bIns="182880" rtlCol="0" anchor="ctr" anchorCtr="1">
            <a:normAutofit fontScale="90000"/>
          </a:bodyPr>
          <a:lstStyle/>
          <a:p>
            <a:r>
              <a:rPr lang="en-US" sz="2800" dirty="0"/>
              <a:t>BARRIERS TO TREATMENT – mental health</a:t>
            </a:r>
          </a:p>
        </p:txBody>
      </p:sp>
      <p:pic>
        <p:nvPicPr>
          <p:cNvPr id="6" name="Content Placeholder 5" descr="A diagram of a person with a red circle and numbers&#10;&#10;Description automatically generated with medium confidence">
            <a:extLst>
              <a:ext uri="{FF2B5EF4-FFF2-40B4-BE49-F238E27FC236}">
                <a16:creationId xmlns:a16="http://schemas.microsoft.com/office/drawing/2014/main" id="{8E2567AC-BEB3-0F88-E0D7-4183A428860E}"/>
              </a:ext>
            </a:extLst>
          </p:cNvPr>
          <p:cNvPicPr>
            <a:picLocks noGrp="1" noChangeAspect="1"/>
          </p:cNvPicPr>
          <p:nvPr>
            <p:ph idx="1"/>
          </p:nvPr>
        </p:nvPicPr>
        <p:blipFill>
          <a:blip r:embed="rId3"/>
          <a:stretch>
            <a:fillRect/>
          </a:stretch>
        </p:blipFill>
        <p:spPr>
          <a:xfrm>
            <a:off x="1483260" y="1020266"/>
            <a:ext cx="6177480" cy="5585536"/>
          </a:xfrm>
          <a:prstGeom prst="rect">
            <a:avLst/>
          </a:prstGeom>
          <a:noFill/>
          <a:ln w="25400">
            <a:solidFill>
              <a:srgbClr val="404040"/>
            </a:solidFill>
            <a:extLst>
              <a:ext uri="{C807C97D-BFC1-408E-A445-0C87EB9F89A2}">
                <ask:lineSketchStyleProps xmlns:ask="http://schemas.microsoft.com/office/drawing/2018/sketchyshapes">
                  <ask:type>
                    <ask:lineSketchNone/>
                  </ask:type>
                </ask:lineSketchStyleProps>
              </a:ext>
            </a:extLst>
          </a:ln>
        </p:spPr>
      </p:pic>
    </p:spTree>
    <p:extLst>
      <p:ext uri="{BB962C8B-B14F-4D97-AF65-F5344CB8AC3E}">
        <p14:creationId xmlns:p14="http://schemas.microsoft.com/office/powerpoint/2010/main" val="2322656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C7B32B6D-4105-7FD5-07F7-989C3BBC51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BA1284-B2FA-770B-B0B2-035A60A80CD0}"/>
              </a:ext>
            </a:extLst>
          </p:cNvPr>
          <p:cNvSpPr>
            <a:spLocks noGrp="1"/>
          </p:cNvSpPr>
          <p:nvPr>
            <p:ph type="title"/>
          </p:nvPr>
        </p:nvSpPr>
        <p:spPr>
          <a:xfrm>
            <a:off x="598597" y="155553"/>
            <a:ext cx="7946806" cy="691939"/>
          </a:xfrm>
        </p:spPr>
        <p:txBody>
          <a:bodyPr vert="horz" lIns="274320" tIns="182880" rIns="274320" bIns="182880" rtlCol="0" anchor="ctr" anchorCtr="1">
            <a:normAutofit fontScale="90000"/>
          </a:bodyPr>
          <a:lstStyle/>
          <a:p>
            <a:r>
              <a:rPr lang="en-US" sz="2800" dirty="0"/>
              <a:t>BARRIERS TO TREATMENT – substance use</a:t>
            </a:r>
          </a:p>
        </p:txBody>
      </p:sp>
      <p:pic>
        <p:nvPicPr>
          <p:cNvPr id="6" name="Content Placeholder 5" descr="A diagram of a person with a red circle and numbers&#10;&#10;Description automatically generated with medium confidence">
            <a:extLst>
              <a:ext uri="{FF2B5EF4-FFF2-40B4-BE49-F238E27FC236}">
                <a16:creationId xmlns:a16="http://schemas.microsoft.com/office/drawing/2014/main" id="{46C3C8B0-53BA-D6C7-0794-B9C86AA5E738}"/>
              </a:ext>
            </a:extLst>
          </p:cNvPr>
          <p:cNvPicPr>
            <a:picLocks noGrp="1" noChangeAspect="1"/>
          </p:cNvPicPr>
          <p:nvPr>
            <p:ph idx="1"/>
          </p:nvPr>
        </p:nvPicPr>
        <p:blipFill>
          <a:blip r:embed="rId3"/>
          <a:stretch>
            <a:fillRect/>
          </a:stretch>
        </p:blipFill>
        <p:spPr>
          <a:xfrm>
            <a:off x="1483260" y="1020266"/>
            <a:ext cx="6177480" cy="5585536"/>
          </a:xfrm>
          <a:prstGeom prst="rect">
            <a:avLst/>
          </a:prstGeom>
          <a:noFill/>
          <a:ln w="25400">
            <a:solidFill>
              <a:srgbClr val="404040"/>
            </a:solidFill>
            <a:extLst>
              <a:ext uri="{C807C97D-BFC1-408E-A445-0C87EB9F89A2}">
                <ask:lineSketchStyleProps xmlns:ask="http://schemas.microsoft.com/office/drawing/2018/sketchyshapes">
                  <ask:type>
                    <ask:lineSketchNone/>
                  </ask:type>
                </ask:lineSketchStyleProps>
              </a:ext>
            </a:extLst>
          </a:ln>
        </p:spPr>
      </p:pic>
      <p:pic>
        <p:nvPicPr>
          <p:cNvPr id="3" name="Content Placeholder 7">
            <a:extLst>
              <a:ext uri="{FF2B5EF4-FFF2-40B4-BE49-F238E27FC236}">
                <a16:creationId xmlns:a16="http://schemas.microsoft.com/office/drawing/2014/main" id="{C704ECA5-BC3C-C605-D175-65FFC360430B}"/>
              </a:ext>
            </a:extLst>
          </p:cNvPr>
          <p:cNvPicPr>
            <a:picLocks noChangeAspect="1"/>
          </p:cNvPicPr>
          <p:nvPr/>
        </p:nvPicPr>
        <p:blipFill>
          <a:blip r:embed="rId4"/>
          <a:stretch>
            <a:fillRect/>
          </a:stretch>
        </p:blipFill>
        <p:spPr>
          <a:xfrm>
            <a:off x="1483260" y="1020265"/>
            <a:ext cx="6177480" cy="5585535"/>
          </a:xfrm>
          <a:prstGeom prst="rect">
            <a:avLst/>
          </a:prstGeom>
        </p:spPr>
      </p:pic>
    </p:spTree>
    <p:extLst>
      <p:ext uri="{BB962C8B-B14F-4D97-AF65-F5344CB8AC3E}">
        <p14:creationId xmlns:p14="http://schemas.microsoft.com/office/powerpoint/2010/main" val="1849244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9BAD8-45D0-4F7B-4533-86188C59DF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4A8C28-F62F-5D09-1D87-661B00D78117}"/>
              </a:ext>
            </a:extLst>
          </p:cNvPr>
          <p:cNvSpPr>
            <a:spLocks noGrp="1"/>
          </p:cNvSpPr>
          <p:nvPr>
            <p:ph type="title"/>
          </p:nvPr>
        </p:nvSpPr>
        <p:spPr>
          <a:xfrm>
            <a:off x="1106424" y="2386743"/>
            <a:ext cx="6940296" cy="2397527"/>
          </a:xfrm>
        </p:spPr>
        <p:txBody>
          <a:bodyPr>
            <a:normAutofit fontScale="90000"/>
          </a:bodyPr>
          <a:lstStyle/>
          <a:p>
            <a:br>
              <a:rPr lang="en-US" sz="3200"/>
            </a:br>
            <a:r>
              <a:rPr lang="en-US" sz="3200"/>
              <a:t>WHAT ARE SOME CHALLENGES RELATED TO CO-OCCURRING DISORDERS?</a:t>
            </a:r>
            <a:br>
              <a:rPr lang="en-US" sz="3200"/>
            </a:br>
            <a:br>
              <a:rPr lang="en-US" sz="3200"/>
            </a:br>
            <a:r>
              <a:rPr lang="en-US" sz="2000"/>
              <a:t>(GENERAL OR CRIMINAL JUSTICE-BASED)</a:t>
            </a:r>
            <a:br>
              <a:rPr lang="en-US" sz="2000"/>
            </a:br>
            <a:endParaRPr lang="en-US" sz="3200"/>
          </a:p>
        </p:txBody>
      </p:sp>
    </p:spTree>
    <p:extLst>
      <p:ext uri="{BB962C8B-B14F-4D97-AF65-F5344CB8AC3E}">
        <p14:creationId xmlns:p14="http://schemas.microsoft.com/office/powerpoint/2010/main" val="3985576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2503-9F35-73E7-50F7-8C8F3BD1A028}"/>
              </a:ext>
            </a:extLst>
          </p:cNvPr>
          <p:cNvSpPr>
            <a:spLocks noGrp="1"/>
          </p:cNvSpPr>
          <p:nvPr>
            <p:ph type="title"/>
          </p:nvPr>
        </p:nvSpPr>
        <p:spPr>
          <a:xfrm>
            <a:off x="1673352" y="964692"/>
            <a:ext cx="5797296" cy="1188720"/>
          </a:xfrm>
        </p:spPr>
        <p:txBody>
          <a:bodyPr>
            <a:normAutofit/>
          </a:bodyPr>
          <a:lstStyle/>
          <a:p>
            <a:r>
              <a:rPr lang="en-US"/>
              <a:t>CHALLENGES</a:t>
            </a:r>
          </a:p>
        </p:txBody>
      </p:sp>
      <p:graphicFrame>
        <p:nvGraphicFramePr>
          <p:cNvPr id="5" name="Content Placeholder 2">
            <a:extLst>
              <a:ext uri="{FF2B5EF4-FFF2-40B4-BE49-F238E27FC236}">
                <a16:creationId xmlns:a16="http://schemas.microsoft.com/office/drawing/2014/main" id="{CF74078A-A374-47B2-4547-9A2200F5211F}"/>
              </a:ext>
            </a:extLst>
          </p:cNvPr>
          <p:cNvGraphicFramePr>
            <a:graphicFrameLocks noGrp="1"/>
          </p:cNvGraphicFramePr>
          <p:nvPr>
            <p:ph idx="1"/>
            <p:extLst>
              <p:ext uri="{D42A27DB-BD31-4B8C-83A1-F6EECF244321}">
                <p14:modId xmlns:p14="http://schemas.microsoft.com/office/powerpoint/2010/main" val="2682037574"/>
              </p:ext>
            </p:extLst>
          </p:nvPr>
        </p:nvGraphicFramePr>
        <p:xfrm>
          <a:off x="723900" y="2638425"/>
          <a:ext cx="7696200"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733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569B8F1E-8A57-5C43-8BD8-0C4B8417E342}"/>
                                            </p:graphicEl>
                                          </p:spTgt>
                                        </p:tgtEl>
                                        <p:attrNameLst>
                                          <p:attrName>style.visibility</p:attrName>
                                        </p:attrNameLst>
                                      </p:cBhvr>
                                      <p:to>
                                        <p:strVal val="visible"/>
                                      </p:to>
                                    </p:set>
                                    <p:anim calcmode="lin" valueType="num">
                                      <p:cBhvr additive="base">
                                        <p:cTn id="7" dur="500" fill="hold"/>
                                        <p:tgtEl>
                                          <p:spTgt spid="5">
                                            <p:graphicEl>
                                              <a:dgm id="{569B8F1E-8A57-5C43-8BD8-0C4B8417E34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569B8F1E-8A57-5C43-8BD8-0C4B8417E34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96FACE86-296D-DA43-A76C-71FCA247E08A}"/>
                                            </p:graphicEl>
                                          </p:spTgt>
                                        </p:tgtEl>
                                        <p:attrNameLst>
                                          <p:attrName>style.visibility</p:attrName>
                                        </p:attrNameLst>
                                      </p:cBhvr>
                                      <p:to>
                                        <p:strVal val="visible"/>
                                      </p:to>
                                    </p:set>
                                    <p:anim calcmode="lin" valueType="num">
                                      <p:cBhvr additive="base">
                                        <p:cTn id="13" dur="500" fill="hold"/>
                                        <p:tgtEl>
                                          <p:spTgt spid="5">
                                            <p:graphicEl>
                                              <a:dgm id="{96FACE86-296D-DA43-A76C-71FCA247E08A}"/>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96FACE86-296D-DA43-A76C-71FCA247E08A}"/>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1FF88432-32C2-1A43-92F6-98440B418D35}"/>
                                            </p:graphicEl>
                                          </p:spTgt>
                                        </p:tgtEl>
                                        <p:attrNameLst>
                                          <p:attrName>style.visibility</p:attrName>
                                        </p:attrNameLst>
                                      </p:cBhvr>
                                      <p:to>
                                        <p:strVal val="visible"/>
                                      </p:to>
                                    </p:set>
                                    <p:anim calcmode="lin" valueType="num">
                                      <p:cBhvr additive="base">
                                        <p:cTn id="19" dur="500" fill="hold"/>
                                        <p:tgtEl>
                                          <p:spTgt spid="5">
                                            <p:graphicEl>
                                              <a:dgm id="{1FF88432-32C2-1A43-92F6-98440B418D3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1FF88432-32C2-1A43-92F6-98440B418D35}"/>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829E90E6-FD8B-6D46-95EA-0BB0381D15FD}"/>
                                            </p:graphicEl>
                                          </p:spTgt>
                                        </p:tgtEl>
                                        <p:attrNameLst>
                                          <p:attrName>style.visibility</p:attrName>
                                        </p:attrNameLst>
                                      </p:cBhvr>
                                      <p:to>
                                        <p:strVal val="visible"/>
                                      </p:to>
                                    </p:set>
                                    <p:anim calcmode="lin" valueType="num">
                                      <p:cBhvr additive="base">
                                        <p:cTn id="25" dur="500" fill="hold"/>
                                        <p:tgtEl>
                                          <p:spTgt spid="5">
                                            <p:graphicEl>
                                              <a:dgm id="{829E90E6-FD8B-6D46-95EA-0BB0381D15FD}"/>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829E90E6-FD8B-6D46-95EA-0BB0381D15FD}"/>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28DE99E4-5728-8C4D-B24F-0E56E06D3FCE}"/>
                                            </p:graphicEl>
                                          </p:spTgt>
                                        </p:tgtEl>
                                        <p:attrNameLst>
                                          <p:attrName>style.visibility</p:attrName>
                                        </p:attrNameLst>
                                      </p:cBhvr>
                                      <p:to>
                                        <p:strVal val="visible"/>
                                      </p:to>
                                    </p:set>
                                    <p:anim calcmode="lin" valueType="num">
                                      <p:cBhvr additive="base">
                                        <p:cTn id="31" dur="500" fill="hold"/>
                                        <p:tgtEl>
                                          <p:spTgt spid="5">
                                            <p:graphicEl>
                                              <a:dgm id="{28DE99E4-5728-8C4D-B24F-0E56E06D3FCE}"/>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28DE99E4-5728-8C4D-B24F-0E56E06D3FCE}"/>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BB24BAA7-A309-4242-8919-295D9B3F7B48}"/>
                                            </p:graphicEl>
                                          </p:spTgt>
                                        </p:tgtEl>
                                        <p:attrNameLst>
                                          <p:attrName>style.visibility</p:attrName>
                                        </p:attrNameLst>
                                      </p:cBhvr>
                                      <p:to>
                                        <p:strVal val="visible"/>
                                      </p:to>
                                    </p:set>
                                    <p:anim calcmode="lin" valueType="num">
                                      <p:cBhvr additive="base">
                                        <p:cTn id="37" dur="500" fill="hold"/>
                                        <p:tgtEl>
                                          <p:spTgt spid="5">
                                            <p:graphicEl>
                                              <a:dgm id="{BB24BAA7-A309-4242-8919-295D9B3F7B48}"/>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BB24BAA7-A309-4242-8919-295D9B3F7B4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5D9D7-19E0-106F-60C1-276BB8F54E63}"/>
              </a:ext>
            </a:extLst>
          </p:cNvPr>
          <p:cNvSpPr>
            <a:spLocks noGrp="1"/>
          </p:cNvSpPr>
          <p:nvPr>
            <p:ph type="title"/>
          </p:nvPr>
        </p:nvSpPr>
        <p:spPr/>
        <p:txBody>
          <a:bodyPr>
            <a:normAutofit fontScale="90000"/>
          </a:bodyPr>
          <a:lstStyle/>
          <a:p>
            <a:r>
              <a:rPr lang="en-US"/>
              <a:t>What’s the difference between “therapy” and being “therapeutic” ?</a:t>
            </a:r>
          </a:p>
        </p:txBody>
      </p:sp>
    </p:spTree>
    <p:extLst>
      <p:ext uri="{BB962C8B-B14F-4D97-AF65-F5344CB8AC3E}">
        <p14:creationId xmlns:p14="http://schemas.microsoft.com/office/powerpoint/2010/main" val="16483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38B5BD70-5614-0D60-5274-4CDD73A7F2B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7F282D-50CD-6A07-B487-E455D8162F00}"/>
              </a:ext>
            </a:extLst>
          </p:cNvPr>
          <p:cNvSpPr>
            <a:spLocks noGrp="1"/>
          </p:cNvSpPr>
          <p:nvPr>
            <p:ph sz="half" idx="2"/>
          </p:nvPr>
        </p:nvSpPr>
        <p:spPr>
          <a:xfrm>
            <a:off x="1673246" y="2135082"/>
            <a:ext cx="5797508" cy="4280586"/>
          </a:xfrm>
        </p:spPr>
        <p:style>
          <a:lnRef idx="2">
            <a:schemeClr val="dk1"/>
          </a:lnRef>
          <a:fillRef idx="1">
            <a:schemeClr val="lt1"/>
          </a:fillRef>
          <a:effectRef idx="0">
            <a:schemeClr val="dk1"/>
          </a:effectRef>
          <a:fontRef idx="minor">
            <a:schemeClr val="dk1"/>
          </a:fontRef>
        </p:style>
        <p:txBody>
          <a:bodyPr>
            <a:normAutofit fontScale="92500"/>
          </a:bodyPr>
          <a:lstStyle/>
          <a:p>
            <a:pPr algn="ctr"/>
            <a:r>
              <a:rPr lang="en-US" sz="2400" dirty="0"/>
              <a:t>Provided by trained, licensed professionals who specialize in treatment of disorders.</a:t>
            </a:r>
          </a:p>
          <a:p>
            <a:pPr algn="ctr"/>
            <a:r>
              <a:rPr lang="en-US" sz="2400" dirty="0"/>
              <a:t>A </a:t>
            </a:r>
            <a:r>
              <a:rPr lang="en-US" sz="2600" dirty="0"/>
              <a:t>highly</a:t>
            </a:r>
            <a:r>
              <a:rPr lang="en-US" sz="2400" dirty="0"/>
              <a:t> structured, often long-term process using different treatment modalities.</a:t>
            </a:r>
          </a:p>
          <a:p>
            <a:pPr algn="ctr"/>
            <a:r>
              <a:rPr lang="en-US" sz="2400" dirty="0"/>
              <a:t>Many different treatment modalities –</a:t>
            </a:r>
          </a:p>
          <a:p>
            <a:pPr marL="0" indent="0" algn="ctr">
              <a:buNone/>
            </a:pPr>
            <a:r>
              <a:rPr lang="en-US" sz="2400" dirty="0"/>
              <a:t>CBT, DBT, EMDR, IDDT, etc.</a:t>
            </a:r>
          </a:p>
          <a:p>
            <a:pPr algn="ctr"/>
            <a:r>
              <a:rPr lang="en-US" sz="2400" dirty="0"/>
              <a:t>Can extend beyond the risk, needs, and responsivity factors that are used in a criminal justice setting.</a:t>
            </a:r>
          </a:p>
          <a:p>
            <a:pPr algn="ctr"/>
            <a:r>
              <a:rPr lang="en-US" sz="2400" dirty="0"/>
              <a:t>Often involves cost, billing, or insurance.</a:t>
            </a:r>
          </a:p>
        </p:txBody>
      </p:sp>
      <p:sp>
        <p:nvSpPr>
          <p:cNvPr id="6" name="Title 5">
            <a:extLst>
              <a:ext uri="{FF2B5EF4-FFF2-40B4-BE49-F238E27FC236}">
                <a16:creationId xmlns:a16="http://schemas.microsoft.com/office/drawing/2014/main" id="{7FB46EE5-21C9-F1D7-7090-A028B5FE2CC7}"/>
              </a:ext>
            </a:extLst>
          </p:cNvPr>
          <p:cNvSpPr>
            <a:spLocks noGrp="1"/>
          </p:cNvSpPr>
          <p:nvPr>
            <p:ph type="title"/>
          </p:nvPr>
        </p:nvSpPr>
        <p:spPr>
          <a:xfrm>
            <a:off x="1603122" y="563248"/>
            <a:ext cx="5937755" cy="1188720"/>
          </a:xfrm>
        </p:spPr>
        <p:txBody>
          <a:bodyPr/>
          <a:lstStyle/>
          <a:p>
            <a:r>
              <a:rPr lang="en-US" dirty="0"/>
              <a:t>Therapy</a:t>
            </a:r>
          </a:p>
        </p:txBody>
      </p:sp>
    </p:spTree>
    <p:extLst>
      <p:ext uri="{BB962C8B-B14F-4D97-AF65-F5344CB8AC3E}">
        <p14:creationId xmlns:p14="http://schemas.microsoft.com/office/powerpoint/2010/main" val="133395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D4A47E5A-3CB5-5611-E848-91172620475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F83DFB-F275-E002-F098-2DD7CE469E44}"/>
              </a:ext>
            </a:extLst>
          </p:cNvPr>
          <p:cNvSpPr>
            <a:spLocks noGrp="1"/>
          </p:cNvSpPr>
          <p:nvPr>
            <p:ph sz="half" idx="2"/>
          </p:nvPr>
        </p:nvSpPr>
        <p:spPr>
          <a:xfrm>
            <a:off x="1673246" y="2135082"/>
            <a:ext cx="5797508" cy="4280586"/>
          </a:xfrm>
        </p:spPr>
        <p:style>
          <a:lnRef idx="2">
            <a:schemeClr val="dk1"/>
          </a:lnRef>
          <a:fillRef idx="1">
            <a:schemeClr val="lt1"/>
          </a:fillRef>
          <a:effectRef idx="0">
            <a:schemeClr val="dk1"/>
          </a:effectRef>
          <a:fontRef idx="minor">
            <a:schemeClr val="dk1"/>
          </a:fontRef>
        </p:style>
        <p:txBody>
          <a:bodyPr>
            <a:normAutofit fontScale="92500"/>
          </a:bodyPr>
          <a:lstStyle/>
          <a:p>
            <a:pPr algn="ctr"/>
            <a:r>
              <a:rPr lang="en-US" sz="2400" dirty="0"/>
              <a:t>Can be utilized by any type of correctional professional.</a:t>
            </a:r>
          </a:p>
          <a:p>
            <a:pPr algn="ctr"/>
            <a:r>
              <a:rPr lang="en-US" sz="2400" dirty="0"/>
              <a:t>Structured, but brief interactions.</a:t>
            </a:r>
          </a:p>
          <a:p>
            <a:pPr algn="ctr"/>
            <a:r>
              <a:rPr lang="en-US" sz="2400" dirty="0"/>
              <a:t>Follows cognitive-behavioral therapy principles.</a:t>
            </a:r>
          </a:p>
          <a:p>
            <a:pPr algn="ctr"/>
            <a:r>
              <a:rPr lang="en-US" sz="2400" dirty="0"/>
              <a:t>Based around someone’s risk, needs, and responsivity.</a:t>
            </a:r>
          </a:p>
          <a:p>
            <a:pPr algn="ctr"/>
            <a:r>
              <a:rPr lang="en-US" sz="2400" dirty="0"/>
              <a:t>Can be helpful with getting someone to a place where they’re ready for therapy / treatment.</a:t>
            </a:r>
          </a:p>
          <a:p>
            <a:pPr algn="ctr"/>
            <a:r>
              <a:rPr lang="en-US" sz="2400" dirty="0"/>
              <a:t>Linking someone with therapy can be a therapeutic technique.</a:t>
            </a:r>
          </a:p>
        </p:txBody>
      </p:sp>
      <p:sp>
        <p:nvSpPr>
          <p:cNvPr id="6" name="Title 5">
            <a:extLst>
              <a:ext uri="{FF2B5EF4-FFF2-40B4-BE49-F238E27FC236}">
                <a16:creationId xmlns:a16="http://schemas.microsoft.com/office/drawing/2014/main" id="{7B1BADC9-D879-E8E3-E8EF-9C095F3115A8}"/>
              </a:ext>
            </a:extLst>
          </p:cNvPr>
          <p:cNvSpPr>
            <a:spLocks noGrp="1"/>
          </p:cNvSpPr>
          <p:nvPr>
            <p:ph type="title"/>
          </p:nvPr>
        </p:nvSpPr>
        <p:spPr>
          <a:xfrm>
            <a:off x="1603122" y="563248"/>
            <a:ext cx="5937755" cy="1188720"/>
          </a:xfrm>
        </p:spPr>
        <p:txBody>
          <a:bodyPr/>
          <a:lstStyle/>
          <a:p>
            <a:r>
              <a:rPr lang="en-US" dirty="0"/>
              <a:t>Therapeutic</a:t>
            </a:r>
          </a:p>
        </p:txBody>
      </p:sp>
    </p:spTree>
    <p:extLst>
      <p:ext uri="{BB962C8B-B14F-4D97-AF65-F5344CB8AC3E}">
        <p14:creationId xmlns:p14="http://schemas.microsoft.com/office/powerpoint/2010/main" val="205302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F57BC7A-300D-59DA-9D9E-D3BC655671CF}"/>
              </a:ext>
            </a:extLst>
          </p:cNvPr>
          <p:cNvSpPr>
            <a:spLocks noGrp="1"/>
          </p:cNvSpPr>
          <p:nvPr>
            <p:ph type="title"/>
          </p:nvPr>
        </p:nvSpPr>
        <p:spPr>
          <a:xfrm>
            <a:off x="1673352" y="467418"/>
            <a:ext cx="5797296" cy="1188720"/>
          </a:xfrm>
          <a:solidFill>
            <a:srgbClr val="FFFFFF"/>
          </a:solidFill>
        </p:spPr>
        <p:txBody>
          <a:bodyPr>
            <a:normAutofit/>
          </a:bodyPr>
          <a:lstStyle/>
          <a:p>
            <a:r>
              <a:rPr lang="en-US"/>
              <a:t>Learning objectives</a:t>
            </a:r>
          </a:p>
        </p:txBody>
      </p:sp>
      <p:sp>
        <p:nvSpPr>
          <p:cNvPr id="5" name="Content Placeholder 4">
            <a:extLst>
              <a:ext uri="{FF2B5EF4-FFF2-40B4-BE49-F238E27FC236}">
                <a16:creationId xmlns:a16="http://schemas.microsoft.com/office/drawing/2014/main" id="{48C89576-3BE9-4A99-67A2-B4018BA959A5}"/>
              </a:ext>
            </a:extLst>
          </p:cNvPr>
          <p:cNvSpPr>
            <a:spLocks noGrp="1"/>
          </p:cNvSpPr>
          <p:nvPr>
            <p:ph idx="1"/>
          </p:nvPr>
        </p:nvSpPr>
        <p:spPr>
          <a:xfrm>
            <a:off x="1279683" y="1989372"/>
            <a:ext cx="6584634" cy="3192228"/>
          </a:xfrm>
        </p:spPr>
        <p:txBody>
          <a:bodyPr>
            <a:normAutofit fontScale="92500" lnSpcReduction="10000"/>
          </a:bodyPr>
          <a:lstStyle/>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Develop an understanding of the intersection of substance use and mental health in a community correction setting.</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Show confidence and self-efficacy when using interventions with offenders that have co-occurring disorders.</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Debunk the myth that offenders with co-occurring disorders can’t use evidence-based tools.</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Identify how to connect community supervision to treatment.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Recognize opportunities to address responsivity in case plans.</a:t>
            </a:r>
          </a:p>
        </p:txBody>
      </p:sp>
    </p:spTree>
    <p:extLst>
      <p:ext uri="{BB962C8B-B14F-4D97-AF65-F5344CB8AC3E}">
        <p14:creationId xmlns:p14="http://schemas.microsoft.com/office/powerpoint/2010/main" val="1854202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F0789C-712A-8E80-5565-67F9A901A627}"/>
              </a:ext>
            </a:extLst>
          </p:cNvPr>
          <p:cNvSpPr>
            <a:spLocks noGrp="1"/>
          </p:cNvSpPr>
          <p:nvPr>
            <p:ph type="body" idx="1"/>
          </p:nvPr>
        </p:nvSpPr>
        <p:spPr>
          <a:xfrm>
            <a:off x="962337" y="1454269"/>
            <a:ext cx="3288024" cy="704087"/>
          </a:xfrm>
        </p:spPr>
        <p:txBody>
          <a:bodyPr>
            <a:normAutofit/>
          </a:bodyPr>
          <a:lstStyle/>
          <a:p>
            <a:r>
              <a:rPr lang="en-US" sz="2000" b="1" u="sng" dirty="0"/>
              <a:t>therapy</a:t>
            </a:r>
          </a:p>
        </p:txBody>
      </p:sp>
      <p:sp>
        <p:nvSpPr>
          <p:cNvPr id="3" name="Content Placeholder 2">
            <a:extLst>
              <a:ext uri="{FF2B5EF4-FFF2-40B4-BE49-F238E27FC236}">
                <a16:creationId xmlns:a16="http://schemas.microsoft.com/office/drawing/2014/main" id="{9D773E25-9537-67A3-CD0F-6DB2485E36B3}"/>
              </a:ext>
            </a:extLst>
          </p:cNvPr>
          <p:cNvSpPr>
            <a:spLocks noGrp="1"/>
          </p:cNvSpPr>
          <p:nvPr>
            <p:ph sz="half" idx="2"/>
          </p:nvPr>
        </p:nvSpPr>
        <p:spPr>
          <a:xfrm>
            <a:off x="884663" y="2340627"/>
            <a:ext cx="3503108" cy="3714751"/>
          </a:xfrm>
        </p:spPr>
        <p:txBody>
          <a:bodyPr>
            <a:noAutofit/>
          </a:bodyPr>
          <a:lstStyle/>
          <a:p>
            <a:pPr algn="ctr"/>
            <a:r>
              <a:rPr lang="en-US" sz="1600" dirty="0"/>
              <a:t>Provided by trained, licensed professionals who specialize in treatment of disorders.</a:t>
            </a:r>
          </a:p>
          <a:p>
            <a:pPr algn="ctr"/>
            <a:r>
              <a:rPr lang="en-US" sz="1600" dirty="0"/>
              <a:t>A highly structured, often long-term process using different treatment modalities.</a:t>
            </a:r>
          </a:p>
          <a:p>
            <a:pPr algn="ctr"/>
            <a:r>
              <a:rPr lang="en-US" sz="1600" dirty="0"/>
              <a:t>Many different treatment modalities – CBT, DBT, EMDR, IDDT, etc.</a:t>
            </a:r>
          </a:p>
          <a:p>
            <a:pPr algn="ctr"/>
            <a:r>
              <a:rPr lang="en-US" sz="1600" dirty="0"/>
              <a:t>Can extend beyond the risk, needs, and responsivity factors that are used in a criminal justice setting.</a:t>
            </a:r>
          </a:p>
          <a:p>
            <a:pPr algn="ctr"/>
            <a:r>
              <a:rPr lang="en-US" sz="1600" dirty="0"/>
              <a:t>Often involves cost, billing, or insurance.</a:t>
            </a:r>
          </a:p>
        </p:txBody>
      </p:sp>
      <p:sp>
        <p:nvSpPr>
          <p:cNvPr id="4" name="Content Placeholder 3">
            <a:extLst>
              <a:ext uri="{FF2B5EF4-FFF2-40B4-BE49-F238E27FC236}">
                <a16:creationId xmlns:a16="http://schemas.microsoft.com/office/drawing/2014/main" id="{624B1C88-CF02-6E9C-1B61-AE7D185299AE}"/>
              </a:ext>
            </a:extLst>
          </p:cNvPr>
          <p:cNvSpPr>
            <a:spLocks noGrp="1"/>
          </p:cNvSpPr>
          <p:nvPr>
            <p:ph sz="quarter" idx="4"/>
          </p:nvPr>
        </p:nvSpPr>
        <p:spPr>
          <a:xfrm>
            <a:off x="4753737" y="2340627"/>
            <a:ext cx="3398058" cy="3388179"/>
          </a:xfrm>
        </p:spPr>
        <p:txBody>
          <a:bodyPr>
            <a:normAutofit fontScale="85000" lnSpcReduction="10000"/>
          </a:bodyPr>
          <a:lstStyle/>
          <a:p>
            <a:pPr algn="ctr"/>
            <a:r>
              <a:rPr lang="en-US" sz="1900" dirty="0"/>
              <a:t>Can be utilized by any type of correctional professional.</a:t>
            </a:r>
          </a:p>
          <a:p>
            <a:pPr algn="ctr"/>
            <a:r>
              <a:rPr lang="en-US" sz="1900" dirty="0"/>
              <a:t>Structured, but brief interactions.</a:t>
            </a:r>
          </a:p>
          <a:p>
            <a:pPr algn="ctr"/>
            <a:r>
              <a:rPr lang="en-US" sz="1900" dirty="0"/>
              <a:t>Follows cognitive-behavioral therapy principles.</a:t>
            </a:r>
          </a:p>
          <a:p>
            <a:pPr algn="ctr"/>
            <a:r>
              <a:rPr lang="en-US" sz="1900" dirty="0"/>
              <a:t>Based around someone’s risk, needs, and responsivity.</a:t>
            </a:r>
          </a:p>
          <a:p>
            <a:pPr algn="ctr"/>
            <a:r>
              <a:rPr lang="en-US" sz="1900" dirty="0"/>
              <a:t>Can be helpful with getting someone to a place where they’re ready for therapy / treatment.</a:t>
            </a:r>
          </a:p>
          <a:p>
            <a:pPr algn="ctr"/>
            <a:r>
              <a:rPr lang="en-US" sz="1900" dirty="0"/>
              <a:t>Linking someone with therapy can be a therapeutic technique.</a:t>
            </a:r>
          </a:p>
          <a:p>
            <a:pPr algn="ctr"/>
            <a:endParaRPr lang="en-US" dirty="0"/>
          </a:p>
        </p:txBody>
      </p:sp>
      <p:sp>
        <p:nvSpPr>
          <p:cNvPr id="5" name="Text Placeholder 4">
            <a:extLst>
              <a:ext uri="{FF2B5EF4-FFF2-40B4-BE49-F238E27FC236}">
                <a16:creationId xmlns:a16="http://schemas.microsoft.com/office/drawing/2014/main" id="{B991C2A5-027A-337A-A5AB-10F614D0C769}"/>
              </a:ext>
            </a:extLst>
          </p:cNvPr>
          <p:cNvSpPr>
            <a:spLocks noGrp="1"/>
          </p:cNvSpPr>
          <p:nvPr>
            <p:ph type="body" sz="quarter" idx="13"/>
          </p:nvPr>
        </p:nvSpPr>
        <p:spPr>
          <a:xfrm>
            <a:off x="4861279" y="1454269"/>
            <a:ext cx="3290516" cy="704087"/>
          </a:xfrm>
        </p:spPr>
        <p:txBody>
          <a:bodyPr/>
          <a:lstStyle/>
          <a:p>
            <a:r>
              <a:rPr lang="en-US" sz="2000" b="1" u="sng" dirty="0"/>
              <a:t>therapeutic</a:t>
            </a:r>
            <a:endParaRPr lang="en-US" b="1" u="sng" dirty="0"/>
          </a:p>
        </p:txBody>
      </p:sp>
      <p:sp>
        <p:nvSpPr>
          <p:cNvPr id="6" name="Title 5">
            <a:extLst>
              <a:ext uri="{FF2B5EF4-FFF2-40B4-BE49-F238E27FC236}">
                <a16:creationId xmlns:a16="http://schemas.microsoft.com/office/drawing/2014/main" id="{8D67A1E5-1043-37C6-CCCB-6D07F59EFC59}"/>
              </a:ext>
            </a:extLst>
          </p:cNvPr>
          <p:cNvSpPr>
            <a:spLocks noGrp="1"/>
          </p:cNvSpPr>
          <p:nvPr>
            <p:ph type="title"/>
          </p:nvPr>
        </p:nvSpPr>
        <p:spPr>
          <a:xfrm>
            <a:off x="1603122" y="384829"/>
            <a:ext cx="5937755" cy="1188720"/>
          </a:xfrm>
        </p:spPr>
        <p:txBody>
          <a:bodyPr/>
          <a:lstStyle/>
          <a:p>
            <a:r>
              <a:rPr lang="en-US"/>
              <a:t>Therapy or therapeutic?</a:t>
            </a:r>
          </a:p>
        </p:txBody>
      </p:sp>
    </p:spTree>
    <p:extLst>
      <p:ext uri="{BB962C8B-B14F-4D97-AF65-F5344CB8AC3E}">
        <p14:creationId xmlns:p14="http://schemas.microsoft.com/office/powerpoint/2010/main" val="1819504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2D8F61-F673-0FD3-31B6-C99AFA4B176B}"/>
              </a:ext>
            </a:extLst>
          </p:cNvPr>
          <p:cNvSpPr>
            <a:spLocks noGrp="1"/>
          </p:cNvSpPr>
          <p:nvPr>
            <p:ph type="title"/>
          </p:nvPr>
        </p:nvSpPr>
        <p:spPr/>
        <p:txBody>
          <a:bodyPr/>
          <a:lstStyle/>
          <a:p>
            <a:r>
              <a:rPr lang="en-US"/>
              <a:t>How do we decide </a:t>
            </a:r>
            <a:r>
              <a:rPr lang="en-US" b="1" u="sng"/>
              <a:t>how</a:t>
            </a:r>
            <a:r>
              <a:rPr lang="en-US"/>
              <a:t> to be therapeutic ?</a:t>
            </a:r>
          </a:p>
        </p:txBody>
      </p:sp>
      <p:sp>
        <p:nvSpPr>
          <p:cNvPr id="6" name="Text Placeholder 5">
            <a:extLst>
              <a:ext uri="{FF2B5EF4-FFF2-40B4-BE49-F238E27FC236}">
                <a16:creationId xmlns:a16="http://schemas.microsoft.com/office/drawing/2014/main" id="{2E796AEA-A00E-DACA-D540-49ABB6271F6D}"/>
              </a:ext>
            </a:extLst>
          </p:cNvPr>
          <p:cNvSpPr>
            <a:spLocks noGrp="1"/>
          </p:cNvSpPr>
          <p:nvPr>
            <p:ph type="body" idx="1"/>
          </p:nvPr>
        </p:nvSpPr>
        <p:spPr/>
        <p:txBody>
          <a:bodyPr/>
          <a:lstStyle/>
          <a:p>
            <a:pPr algn="ctr"/>
            <a:r>
              <a:rPr lang="en-US"/>
              <a:t>What are we even looking to target ?</a:t>
            </a:r>
          </a:p>
          <a:p>
            <a:pPr algn="ctr"/>
            <a:r>
              <a:rPr lang="en-US"/>
              <a:t>How do we target that?</a:t>
            </a:r>
          </a:p>
          <a:p>
            <a:pPr algn="ctr"/>
            <a:r>
              <a:rPr lang="en-US"/>
              <a:t>How can that targeting be therapeutic?</a:t>
            </a:r>
          </a:p>
        </p:txBody>
      </p:sp>
    </p:spTree>
    <p:extLst>
      <p:ext uri="{BB962C8B-B14F-4D97-AF65-F5344CB8AC3E}">
        <p14:creationId xmlns:p14="http://schemas.microsoft.com/office/powerpoint/2010/main" val="3681166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FD84-FCE5-C085-18FA-D7F8CE39B618}"/>
              </a:ext>
            </a:extLst>
          </p:cNvPr>
          <p:cNvSpPr>
            <a:spLocks noGrp="1"/>
          </p:cNvSpPr>
          <p:nvPr>
            <p:ph type="title"/>
          </p:nvPr>
        </p:nvSpPr>
        <p:spPr>
          <a:xfrm>
            <a:off x="1673351" y="619067"/>
            <a:ext cx="5797296" cy="1188720"/>
          </a:xfrm>
        </p:spPr>
        <p:txBody>
          <a:bodyPr>
            <a:normAutofit/>
          </a:bodyPr>
          <a:lstStyle/>
          <a:p>
            <a:r>
              <a:rPr lang="en-US" dirty="0"/>
              <a:t>RNR basics</a:t>
            </a:r>
          </a:p>
        </p:txBody>
      </p:sp>
      <p:graphicFrame>
        <p:nvGraphicFramePr>
          <p:cNvPr id="16" name="Content Placeholder 2">
            <a:extLst>
              <a:ext uri="{FF2B5EF4-FFF2-40B4-BE49-F238E27FC236}">
                <a16:creationId xmlns:a16="http://schemas.microsoft.com/office/drawing/2014/main" id="{7A848C66-70C1-5D28-A637-1C481DC3C641}"/>
              </a:ext>
            </a:extLst>
          </p:cNvPr>
          <p:cNvGraphicFramePr>
            <a:graphicFrameLocks noGrp="1"/>
          </p:cNvGraphicFramePr>
          <p:nvPr>
            <p:ph idx="1"/>
            <p:extLst>
              <p:ext uri="{D42A27DB-BD31-4B8C-83A1-F6EECF244321}">
                <p14:modId xmlns:p14="http://schemas.microsoft.com/office/powerpoint/2010/main" val="2664365671"/>
              </p:ext>
            </p:extLst>
          </p:nvPr>
        </p:nvGraphicFramePr>
        <p:xfrm>
          <a:off x="926935" y="2304597"/>
          <a:ext cx="7290127" cy="3399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9741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A4101-CF0C-E544-982B-E2596A220F2D}"/>
              </a:ext>
            </a:extLst>
          </p:cNvPr>
          <p:cNvSpPr>
            <a:spLocks noGrp="1"/>
          </p:cNvSpPr>
          <p:nvPr>
            <p:ph type="title"/>
          </p:nvPr>
        </p:nvSpPr>
        <p:spPr>
          <a:xfrm>
            <a:off x="640703" y="2586729"/>
            <a:ext cx="3290594" cy="1141497"/>
          </a:xfrm>
        </p:spPr>
        <p:txBody>
          <a:bodyPr/>
          <a:lstStyle/>
          <a:p>
            <a:r>
              <a:rPr lang="en-US"/>
              <a:t>RISK FACTORS</a:t>
            </a:r>
          </a:p>
        </p:txBody>
      </p:sp>
      <p:graphicFrame>
        <p:nvGraphicFramePr>
          <p:cNvPr id="6" name="Content Placeholder 2">
            <a:extLst>
              <a:ext uri="{FF2B5EF4-FFF2-40B4-BE49-F238E27FC236}">
                <a16:creationId xmlns:a16="http://schemas.microsoft.com/office/drawing/2014/main" id="{346C83FB-6E76-920F-2E4F-D1C3C8DF827F}"/>
              </a:ext>
            </a:extLst>
          </p:cNvPr>
          <p:cNvGraphicFramePr>
            <a:graphicFrameLocks noGrp="1"/>
          </p:cNvGraphicFramePr>
          <p:nvPr>
            <p:ph idx="1"/>
            <p:extLst>
              <p:ext uri="{D42A27DB-BD31-4B8C-83A1-F6EECF244321}">
                <p14:modId xmlns:p14="http://schemas.microsoft.com/office/powerpoint/2010/main" val="3786519729"/>
              </p:ext>
            </p:extLst>
          </p:nvPr>
        </p:nvGraphicFramePr>
        <p:xfrm>
          <a:off x="4823460" y="302079"/>
          <a:ext cx="4091940" cy="6253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C36B498D-72BE-1C0A-FAB2-B3A698D9A17C}"/>
              </a:ext>
            </a:extLst>
          </p:cNvPr>
          <p:cNvSpPr>
            <a:spLocks noGrp="1"/>
          </p:cNvSpPr>
          <p:nvPr>
            <p:ph type="body" sz="half" idx="2"/>
          </p:nvPr>
        </p:nvSpPr>
        <p:spPr>
          <a:xfrm>
            <a:off x="862965" y="3925475"/>
            <a:ext cx="2846070" cy="2194036"/>
          </a:xfrm>
        </p:spPr>
        <p:txBody>
          <a:bodyPr>
            <a:normAutofit/>
          </a:bodyPr>
          <a:lstStyle/>
          <a:p>
            <a:r>
              <a:rPr lang="en-US" sz="1600"/>
              <a:t>Per the ORAS, developed by the University of Cincinnati.</a:t>
            </a:r>
          </a:p>
        </p:txBody>
      </p:sp>
      <p:sp>
        <p:nvSpPr>
          <p:cNvPr id="3" name="Rectangle 2">
            <a:extLst>
              <a:ext uri="{FF2B5EF4-FFF2-40B4-BE49-F238E27FC236}">
                <a16:creationId xmlns:a16="http://schemas.microsoft.com/office/drawing/2014/main" id="{41343BEE-A0C9-D8A2-E15C-A0DA2F093054}"/>
              </a:ext>
            </a:extLst>
          </p:cNvPr>
          <p:cNvSpPr/>
          <p:nvPr/>
        </p:nvSpPr>
        <p:spPr>
          <a:xfrm>
            <a:off x="4739547" y="4445621"/>
            <a:ext cx="4259765" cy="691374"/>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0006C61B-F307-3550-D0EC-FEF0F17A2D91}"/>
              </a:ext>
            </a:extLst>
          </p:cNvPr>
          <p:cNvCxnSpPr>
            <a:cxnSpLocks/>
          </p:cNvCxnSpPr>
          <p:nvPr/>
        </p:nvCxnSpPr>
        <p:spPr>
          <a:xfrm>
            <a:off x="1023776" y="4787590"/>
            <a:ext cx="3631859" cy="371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97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8CDE-1892-A39D-21FC-3532ADD34D73}"/>
              </a:ext>
            </a:extLst>
          </p:cNvPr>
          <p:cNvSpPr>
            <a:spLocks noGrp="1"/>
          </p:cNvSpPr>
          <p:nvPr>
            <p:ph type="title"/>
          </p:nvPr>
        </p:nvSpPr>
        <p:spPr>
          <a:xfrm>
            <a:off x="1673352" y="523240"/>
            <a:ext cx="5797296" cy="1188720"/>
          </a:xfrm>
        </p:spPr>
        <p:txBody>
          <a:bodyPr vert="horz" lIns="182880" tIns="182880" rIns="182880" bIns="182880" rtlCol="0" anchor="ctr">
            <a:normAutofit/>
          </a:bodyPr>
          <a:lstStyle/>
          <a:p>
            <a:r>
              <a:rPr lang="en-US" sz="2800"/>
              <a:t>Where do co-occurring disorders fall?</a:t>
            </a:r>
          </a:p>
        </p:txBody>
      </p:sp>
      <p:graphicFrame>
        <p:nvGraphicFramePr>
          <p:cNvPr id="8" name="Content Placeholder 2">
            <a:extLst>
              <a:ext uri="{FF2B5EF4-FFF2-40B4-BE49-F238E27FC236}">
                <a16:creationId xmlns:a16="http://schemas.microsoft.com/office/drawing/2014/main" id="{4E433C42-0D68-702E-E4E7-3AFAD2602DD5}"/>
              </a:ext>
            </a:extLst>
          </p:cNvPr>
          <p:cNvGraphicFramePr>
            <a:graphicFrameLocks noGrp="1"/>
          </p:cNvGraphicFramePr>
          <p:nvPr>
            <p:ph idx="1"/>
            <p:extLst>
              <p:ext uri="{D42A27DB-BD31-4B8C-83A1-F6EECF244321}">
                <p14:modId xmlns:p14="http://schemas.microsoft.com/office/powerpoint/2010/main" val="4032153836"/>
              </p:ext>
            </p:extLst>
          </p:nvPr>
        </p:nvGraphicFramePr>
        <p:xfrm>
          <a:off x="723900" y="2219959"/>
          <a:ext cx="7696200" cy="310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E44EE854-1BDB-6A2C-D3F7-A3CAF1A50C9F}"/>
              </a:ext>
            </a:extLst>
          </p:cNvPr>
          <p:cNvGrpSpPr/>
          <p:nvPr/>
        </p:nvGrpSpPr>
        <p:grpSpPr>
          <a:xfrm>
            <a:off x="827979" y="5139340"/>
            <a:ext cx="3149290" cy="365188"/>
            <a:chOff x="-360527" y="182455"/>
            <a:chExt cx="4174039" cy="2069856"/>
          </a:xfrm>
        </p:grpSpPr>
        <p:sp>
          <p:nvSpPr>
            <p:cNvPr id="4" name="Rectangle 3">
              <a:extLst>
                <a:ext uri="{FF2B5EF4-FFF2-40B4-BE49-F238E27FC236}">
                  <a16:creationId xmlns:a16="http://schemas.microsoft.com/office/drawing/2014/main" id="{B65A7473-7DB0-26DD-0895-68B6269AE35E}"/>
                </a:ext>
              </a:extLst>
            </p:cNvPr>
            <p:cNvSpPr/>
            <p:nvPr/>
          </p:nvSpPr>
          <p:spPr>
            <a:xfrm>
              <a:off x="1613" y="182455"/>
              <a:ext cx="3449761" cy="2069856"/>
            </a:xfrm>
            <a:prstGeom prst="rect">
              <a:avLst/>
            </a:pr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AC51209C-D1F7-A295-75FE-E6F2AA5357BA}"/>
                </a:ext>
              </a:extLst>
            </p:cNvPr>
            <p:cNvSpPr txBox="1"/>
            <p:nvPr/>
          </p:nvSpPr>
          <p:spPr>
            <a:xfrm>
              <a:off x="-360527" y="182455"/>
              <a:ext cx="4174039" cy="20698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041" tIns="177438" rIns="169041" bIns="177438" numCol="1" spcCol="1270" anchor="ctr" anchorCtr="0">
              <a:noAutofit/>
            </a:bodyPr>
            <a:lstStyle/>
            <a:p>
              <a:pPr marL="0" lvl="0" indent="0" algn="ctr" defTabSz="933450">
                <a:lnSpc>
                  <a:spcPct val="90000"/>
                </a:lnSpc>
                <a:spcBef>
                  <a:spcPct val="0"/>
                </a:spcBef>
                <a:spcAft>
                  <a:spcPct val="35000"/>
                </a:spcAft>
                <a:buNone/>
              </a:pPr>
              <a:r>
                <a:rPr lang="en-US" sz="1600" kern="1200" dirty="0">
                  <a:solidFill>
                    <a:schemeClr val="tx1"/>
                  </a:solidFill>
                </a:rPr>
                <a:t>Trailer Tools – TCU-DS</a:t>
              </a:r>
            </a:p>
          </p:txBody>
        </p:sp>
      </p:grpSp>
      <p:sp>
        <p:nvSpPr>
          <p:cNvPr id="9" name="TextBox 8">
            <a:extLst>
              <a:ext uri="{FF2B5EF4-FFF2-40B4-BE49-F238E27FC236}">
                <a16:creationId xmlns:a16="http://schemas.microsoft.com/office/drawing/2014/main" id="{8BB2D994-0E40-4BCF-0567-B9FF5517EC2D}"/>
              </a:ext>
            </a:extLst>
          </p:cNvPr>
          <p:cNvSpPr txBox="1"/>
          <p:nvPr/>
        </p:nvSpPr>
        <p:spPr>
          <a:xfrm>
            <a:off x="5166731" y="5139340"/>
            <a:ext cx="3149290" cy="365188"/>
          </a:xfrm>
          <a:prstGeom prst="rect">
            <a:avLst/>
          </a:prstGeom>
          <a:solidFill>
            <a:srgbClr val="297FD5"/>
          </a:solidFill>
          <a:ln w="1270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69041" tIns="177438" rIns="169041" bIns="177438" numCol="1" spcCol="1270" anchor="ctr" anchorCtr="0">
            <a:noAutofit/>
          </a:bodyPr>
          <a:lstStyle/>
          <a:p>
            <a:pPr marL="0" lvl="0" indent="0" algn="ctr" defTabSz="933450">
              <a:lnSpc>
                <a:spcPct val="90000"/>
              </a:lnSpc>
              <a:spcBef>
                <a:spcPct val="0"/>
              </a:spcBef>
              <a:spcAft>
                <a:spcPct val="35000"/>
              </a:spcAft>
              <a:buNone/>
            </a:pPr>
            <a:r>
              <a:rPr lang="en-US" sz="1600" kern="1200" dirty="0">
                <a:solidFill>
                  <a:schemeClr val="bg1"/>
                </a:solidFill>
              </a:rPr>
              <a:t>Trailer Tools – CMHS </a:t>
            </a:r>
          </a:p>
        </p:txBody>
      </p:sp>
    </p:spTree>
    <p:extLst>
      <p:ext uri="{BB962C8B-B14F-4D97-AF65-F5344CB8AC3E}">
        <p14:creationId xmlns:p14="http://schemas.microsoft.com/office/powerpoint/2010/main" val="790333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F2A9-AB10-9363-B37F-18AA79E05776}"/>
              </a:ext>
            </a:extLst>
          </p:cNvPr>
          <p:cNvSpPr>
            <a:spLocks noGrp="1"/>
          </p:cNvSpPr>
          <p:nvPr>
            <p:ph type="title"/>
          </p:nvPr>
        </p:nvSpPr>
        <p:spPr>
          <a:xfrm>
            <a:off x="1673352" y="577749"/>
            <a:ext cx="5797296" cy="1188720"/>
          </a:xfrm>
        </p:spPr>
        <p:txBody>
          <a:bodyPr>
            <a:normAutofit/>
          </a:bodyPr>
          <a:lstStyle/>
          <a:p>
            <a:r>
              <a:rPr lang="en-US" sz="3600"/>
              <a:t>a conundrum</a:t>
            </a:r>
            <a:endParaRPr lang="en-US"/>
          </a:p>
        </p:txBody>
      </p:sp>
      <p:graphicFrame>
        <p:nvGraphicFramePr>
          <p:cNvPr id="8" name="Content Placeholder 3">
            <a:extLst>
              <a:ext uri="{FF2B5EF4-FFF2-40B4-BE49-F238E27FC236}">
                <a16:creationId xmlns:a16="http://schemas.microsoft.com/office/drawing/2014/main" id="{6C06CE20-3AB2-847C-4EE8-29AE86C9164C}"/>
              </a:ext>
            </a:extLst>
          </p:cNvPr>
          <p:cNvGraphicFramePr>
            <a:graphicFrameLocks noGrp="1"/>
          </p:cNvGraphicFramePr>
          <p:nvPr>
            <p:ph idx="1"/>
            <p:extLst>
              <p:ext uri="{D42A27DB-BD31-4B8C-83A1-F6EECF244321}">
                <p14:modId xmlns:p14="http://schemas.microsoft.com/office/powerpoint/2010/main" val="3588521331"/>
              </p:ext>
            </p:extLst>
          </p:nvPr>
        </p:nvGraphicFramePr>
        <p:xfrm>
          <a:off x="723900" y="3723287"/>
          <a:ext cx="7696200" cy="1962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C8EA15D4-86F0-5B2C-ACDF-8FD169134421}"/>
              </a:ext>
            </a:extLst>
          </p:cNvPr>
          <p:cNvSpPr/>
          <p:nvPr/>
        </p:nvSpPr>
        <p:spPr>
          <a:xfrm>
            <a:off x="723900" y="2149792"/>
            <a:ext cx="7696200" cy="1190171"/>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Therein lies the complication – Co-occurring disorders means heavy focus on both Need AND Responsivity.</a:t>
            </a:r>
          </a:p>
        </p:txBody>
      </p:sp>
    </p:spTree>
    <p:extLst>
      <p:ext uri="{BB962C8B-B14F-4D97-AF65-F5344CB8AC3E}">
        <p14:creationId xmlns:p14="http://schemas.microsoft.com/office/powerpoint/2010/main" val="900594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20E6E-B712-7089-D90B-2D5938B7529C}"/>
              </a:ext>
            </a:extLst>
          </p:cNvPr>
          <p:cNvSpPr>
            <a:spLocks noGrp="1"/>
          </p:cNvSpPr>
          <p:nvPr>
            <p:ph type="title"/>
          </p:nvPr>
        </p:nvSpPr>
        <p:spPr>
          <a:xfrm>
            <a:off x="1673352" y="383230"/>
            <a:ext cx="5797296" cy="1188720"/>
          </a:xfrm>
        </p:spPr>
        <p:txBody>
          <a:bodyPr>
            <a:normAutofit/>
          </a:bodyPr>
          <a:lstStyle/>
          <a:p>
            <a:r>
              <a:rPr lang="en-US" dirty="0"/>
              <a:t>CASE PLANNING</a:t>
            </a:r>
          </a:p>
        </p:txBody>
      </p:sp>
      <p:graphicFrame>
        <p:nvGraphicFramePr>
          <p:cNvPr id="4" name="Content Placeholder 3">
            <a:extLst>
              <a:ext uri="{FF2B5EF4-FFF2-40B4-BE49-F238E27FC236}">
                <a16:creationId xmlns:a16="http://schemas.microsoft.com/office/drawing/2014/main" id="{0CE2BE9D-9414-3721-DFF3-8E132702CCDA}"/>
              </a:ext>
            </a:extLst>
          </p:cNvPr>
          <p:cNvGraphicFramePr>
            <a:graphicFrameLocks noGrp="1"/>
          </p:cNvGraphicFramePr>
          <p:nvPr>
            <p:ph idx="1"/>
            <p:extLst>
              <p:ext uri="{D42A27DB-BD31-4B8C-83A1-F6EECF244321}">
                <p14:modId xmlns:p14="http://schemas.microsoft.com/office/powerpoint/2010/main" val="3712080340"/>
              </p:ext>
            </p:extLst>
          </p:nvPr>
        </p:nvGraphicFramePr>
        <p:xfrm>
          <a:off x="417009" y="1895165"/>
          <a:ext cx="8309982" cy="3866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DCC3F032-0DEC-30B8-9465-D39EFD0A109B}"/>
              </a:ext>
            </a:extLst>
          </p:cNvPr>
          <p:cNvSpPr/>
          <p:nvPr/>
        </p:nvSpPr>
        <p:spPr>
          <a:xfrm>
            <a:off x="3137210" y="1962615"/>
            <a:ext cx="5687122" cy="1724722"/>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978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D5C77518-F2AA-4688-AD24-400B36F1DC6B}"/>
                                            </p:graphicEl>
                                          </p:spTgt>
                                        </p:tgtEl>
                                        <p:attrNameLst>
                                          <p:attrName>style.visibility</p:attrName>
                                        </p:attrNameLst>
                                      </p:cBhvr>
                                      <p:to>
                                        <p:strVal val="visible"/>
                                      </p:to>
                                    </p:set>
                                    <p:anim calcmode="lin" valueType="num">
                                      <p:cBhvr additive="base">
                                        <p:cTn id="7" dur="500" fill="hold"/>
                                        <p:tgtEl>
                                          <p:spTgt spid="4">
                                            <p:graphicEl>
                                              <a:dgm id="{D5C77518-F2AA-4688-AD24-400B36F1DC6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D5C77518-F2AA-4688-AD24-400B36F1DC6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0B862305-4298-49B3-8D8B-CA64196B3628}"/>
                                            </p:graphicEl>
                                          </p:spTgt>
                                        </p:tgtEl>
                                        <p:attrNameLst>
                                          <p:attrName>style.visibility</p:attrName>
                                        </p:attrNameLst>
                                      </p:cBhvr>
                                      <p:to>
                                        <p:strVal val="visible"/>
                                      </p:to>
                                    </p:set>
                                    <p:anim calcmode="lin" valueType="num">
                                      <p:cBhvr additive="base">
                                        <p:cTn id="13" dur="500" fill="hold"/>
                                        <p:tgtEl>
                                          <p:spTgt spid="4">
                                            <p:graphicEl>
                                              <a:dgm id="{0B862305-4298-49B3-8D8B-CA64196B362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0B862305-4298-49B3-8D8B-CA64196B3628}"/>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2510F8DC-3DE3-46A8-B2CE-40EA7968EFB6}"/>
                                            </p:graphicEl>
                                          </p:spTgt>
                                        </p:tgtEl>
                                        <p:attrNameLst>
                                          <p:attrName>style.visibility</p:attrName>
                                        </p:attrNameLst>
                                      </p:cBhvr>
                                      <p:to>
                                        <p:strVal val="visible"/>
                                      </p:to>
                                    </p:set>
                                    <p:anim calcmode="lin" valueType="num">
                                      <p:cBhvr additive="base">
                                        <p:cTn id="17" dur="500" fill="hold"/>
                                        <p:tgtEl>
                                          <p:spTgt spid="4">
                                            <p:graphicEl>
                                              <a:dgm id="{2510F8DC-3DE3-46A8-B2CE-40EA7968EFB6}"/>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2510F8DC-3DE3-46A8-B2CE-40EA7968EFB6}"/>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518256B4-0A90-46CF-9614-A70C672564FE}"/>
                                            </p:graphicEl>
                                          </p:spTgt>
                                        </p:tgtEl>
                                        <p:attrNameLst>
                                          <p:attrName>style.visibility</p:attrName>
                                        </p:attrNameLst>
                                      </p:cBhvr>
                                      <p:to>
                                        <p:strVal val="visible"/>
                                      </p:to>
                                    </p:set>
                                    <p:anim calcmode="lin" valueType="num">
                                      <p:cBhvr additive="base">
                                        <p:cTn id="23" dur="500" fill="hold"/>
                                        <p:tgtEl>
                                          <p:spTgt spid="4">
                                            <p:graphicEl>
                                              <a:dgm id="{518256B4-0A90-46CF-9614-A70C672564FE}"/>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518256B4-0A90-46CF-9614-A70C672564FE}"/>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0E74EFCC-E493-47D5-8518-5DE4C7025A01}"/>
                                            </p:graphicEl>
                                          </p:spTgt>
                                        </p:tgtEl>
                                        <p:attrNameLst>
                                          <p:attrName>style.visibility</p:attrName>
                                        </p:attrNameLst>
                                      </p:cBhvr>
                                      <p:to>
                                        <p:strVal val="visible"/>
                                      </p:to>
                                    </p:set>
                                    <p:anim calcmode="lin" valueType="num">
                                      <p:cBhvr additive="base">
                                        <p:cTn id="27" dur="500" fill="hold"/>
                                        <p:tgtEl>
                                          <p:spTgt spid="4">
                                            <p:graphicEl>
                                              <a:dgm id="{0E74EFCC-E493-47D5-8518-5DE4C7025A01}"/>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0E74EFCC-E493-47D5-8518-5DE4C7025A01}"/>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graphicEl>
                                              <a:dgm id="{F5F1C35E-EB5A-4A9F-BF82-1C12573BE686}"/>
                                            </p:graphicEl>
                                          </p:spTgt>
                                        </p:tgtEl>
                                        <p:attrNameLst>
                                          <p:attrName>style.visibility</p:attrName>
                                        </p:attrNameLst>
                                      </p:cBhvr>
                                      <p:to>
                                        <p:strVal val="visible"/>
                                      </p:to>
                                    </p:set>
                                    <p:anim calcmode="lin" valueType="num">
                                      <p:cBhvr additive="base">
                                        <p:cTn id="38" dur="500" fill="hold"/>
                                        <p:tgtEl>
                                          <p:spTgt spid="4">
                                            <p:graphicEl>
                                              <a:dgm id="{F5F1C35E-EB5A-4A9F-BF82-1C12573BE686}"/>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graphicEl>
                                              <a:dgm id="{F5F1C35E-EB5A-4A9F-BF82-1C12573BE686}"/>
                                            </p:graphic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
                                            <p:graphicEl>
                                              <a:dgm id="{32C650C3-838D-40B9-82D2-A96908DA6859}"/>
                                            </p:graphicEl>
                                          </p:spTgt>
                                        </p:tgtEl>
                                        <p:attrNameLst>
                                          <p:attrName>style.visibility</p:attrName>
                                        </p:attrNameLst>
                                      </p:cBhvr>
                                      <p:to>
                                        <p:strVal val="visible"/>
                                      </p:to>
                                    </p:set>
                                    <p:anim calcmode="lin" valueType="num">
                                      <p:cBhvr additive="base">
                                        <p:cTn id="42" dur="500" fill="hold"/>
                                        <p:tgtEl>
                                          <p:spTgt spid="4">
                                            <p:graphicEl>
                                              <a:dgm id="{32C650C3-838D-40B9-82D2-A96908DA6859}"/>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graphicEl>
                                              <a:dgm id="{32C650C3-838D-40B9-82D2-A96908DA6859}"/>
                                            </p:graphic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graphicEl>
                                              <a:dgm id="{47B09572-C861-4CE0-834C-4A7260AA8EBF}"/>
                                            </p:graphicEl>
                                          </p:spTgt>
                                        </p:tgtEl>
                                        <p:attrNameLst>
                                          <p:attrName>style.visibility</p:attrName>
                                        </p:attrNameLst>
                                      </p:cBhvr>
                                      <p:to>
                                        <p:strVal val="visible"/>
                                      </p:to>
                                    </p:set>
                                    <p:anim calcmode="lin" valueType="num">
                                      <p:cBhvr additive="base">
                                        <p:cTn id="48" dur="500" fill="hold"/>
                                        <p:tgtEl>
                                          <p:spTgt spid="4">
                                            <p:graphicEl>
                                              <a:dgm id="{47B09572-C861-4CE0-834C-4A7260AA8EBF}"/>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graphicEl>
                                              <a:dgm id="{47B09572-C861-4CE0-834C-4A7260AA8EBF}"/>
                                            </p:graphic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
                                            <p:graphicEl>
                                              <a:dgm id="{90647D80-4CD0-424C-A649-FC333567A03F}"/>
                                            </p:graphicEl>
                                          </p:spTgt>
                                        </p:tgtEl>
                                        <p:attrNameLst>
                                          <p:attrName>style.visibility</p:attrName>
                                        </p:attrNameLst>
                                      </p:cBhvr>
                                      <p:to>
                                        <p:strVal val="visible"/>
                                      </p:to>
                                    </p:set>
                                    <p:anim calcmode="lin" valueType="num">
                                      <p:cBhvr additive="base">
                                        <p:cTn id="52" dur="500" fill="hold"/>
                                        <p:tgtEl>
                                          <p:spTgt spid="4">
                                            <p:graphicEl>
                                              <a:dgm id="{90647D80-4CD0-424C-A649-FC333567A03F}"/>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graphicEl>
                                              <a:dgm id="{90647D80-4CD0-424C-A649-FC333567A03F}"/>
                                            </p:graphic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4">
                                            <p:graphicEl>
                                              <a:dgm id="{E2EEC8C4-8C37-4A3B-82F3-AB753F280CB3}"/>
                                            </p:graphicEl>
                                          </p:spTgt>
                                        </p:tgtEl>
                                        <p:attrNameLst>
                                          <p:attrName>style.visibility</p:attrName>
                                        </p:attrNameLst>
                                      </p:cBhvr>
                                      <p:to>
                                        <p:strVal val="visible"/>
                                      </p:to>
                                    </p:set>
                                    <p:anim calcmode="lin" valueType="num">
                                      <p:cBhvr additive="base">
                                        <p:cTn id="58" dur="500" fill="hold"/>
                                        <p:tgtEl>
                                          <p:spTgt spid="4">
                                            <p:graphicEl>
                                              <a:dgm id="{E2EEC8C4-8C37-4A3B-82F3-AB753F280CB3}"/>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dgm id="{E2EEC8C4-8C37-4A3B-82F3-AB753F280CB3}"/>
                                            </p:graphicEl>
                                          </p:spTgt>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4">
                                            <p:graphicEl>
                                              <a:dgm id="{9A67EA80-2F1E-45C6-B203-22B0D8D2DF8F}"/>
                                            </p:graphicEl>
                                          </p:spTgt>
                                        </p:tgtEl>
                                        <p:attrNameLst>
                                          <p:attrName>style.visibility</p:attrName>
                                        </p:attrNameLst>
                                      </p:cBhvr>
                                      <p:to>
                                        <p:strVal val="visible"/>
                                      </p:to>
                                    </p:set>
                                    <p:anim calcmode="lin" valueType="num">
                                      <p:cBhvr additive="base">
                                        <p:cTn id="62" dur="500" fill="hold"/>
                                        <p:tgtEl>
                                          <p:spTgt spid="4">
                                            <p:graphicEl>
                                              <a:dgm id="{9A67EA80-2F1E-45C6-B203-22B0D8D2DF8F}"/>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graphicEl>
                                              <a:dgm id="{9A67EA80-2F1E-45C6-B203-22B0D8D2DF8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AE016E2-B20B-7FC5-CF8C-7AEA281EE072}"/>
              </a:ext>
            </a:extLst>
          </p:cNvPr>
          <p:cNvSpPr>
            <a:spLocks noGrp="1"/>
          </p:cNvSpPr>
          <p:nvPr>
            <p:ph type="title"/>
          </p:nvPr>
        </p:nvSpPr>
        <p:spPr>
          <a:xfrm>
            <a:off x="1673352" y="964692"/>
            <a:ext cx="5797296" cy="1188720"/>
          </a:xfrm>
        </p:spPr>
        <p:txBody>
          <a:bodyPr>
            <a:normAutofit/>
          </a:bodyPr>
          <a:lstStyle/>
          <a:p>
            <a:r>
              <a:rPr lang="en-US" dirty="0"/>
              <a:t>EVIDENCE-BASED PRACTICES</a:t>
            </a:r>
          </a:p>
        </p:txBody>
      </p:sp>
      <p:graphicFrame>
        <p:nvGraphicFramePr>
          <p:cNvPr id="20" name="Content Placeholder 14">
            <a:extLst>
              <a:ext uri="{FF2B5EF4-FFF2-40B4-BE49-F238E27FC236}">
                <a16:creationId xmlns:a16="http://schemas.microsoft.com/office/drawing/2014/main" id="{68809A8D-7DA6-EFF3-77A2-2F6423279B4E}"/>
              </a:ext>
            </a:extLst>
          </p:cNvPr>
          <p:cNvGraphicFramePr>
            <a:graphicFrameLocks noGrp="1"/>
          </p:cNvGraphicFramePr>
          <p:nvPr>
            <p:ph idx="1"/>
            <p:extLst>
              <p:ext uri="{D42A27DB-BD31-4B8C-83A1-F6EECF244321}">
                <p14:modId xmlns:p14="http://schemas.microsoft.com/office/powerpoint/2010/main" val="984041725"/>
              </p:ext>
            </p:extLst>
          </p:nvPr>
        </p:nvGraphicFramePr>
        <p:xfrm>
          <a:off x="723900" y="2442481"/>
          <a:ext cx="7696200" cy="3697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473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graphicEl>
                                              <a:dgm id="{1E8B5680-E630-4F4B-BE2B-7C5308785251}"/>
                                            </p:graphicEl>
                                          </p:spTgt>
                                        </p:tgtEl>
                                        <p:attrNameLst>
                                          <p:attrName>style.visibility</p:attrName>
                                        </p:attrNameLst>
                                      </p:cBhvr>
                                      <p:to>
                                        <p:strVal val="visible"/>
                                      </p:to>
                                    </p:set>
                                    <p:animEffect transition="in" filter="fade">
                                      <p:cBhvr>
                                        <p:cTn id="7" dur="500"/>
                                        <p:tgtEl>
                                          <p:spTgt spid="20">
                                            <p:graphicEl>
                                              <a:dgm id="{1E8B5680-E630-4F4B-BE2B-7C530878525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graphicEl>
                                              <a:dgm id="{7BD7DB3A-2011-4ABC-AD75-972F7B1AEE0A}"/>
                                            </p:graphicEl>
                                          </p:spTgt>
                                        </p:tgtEl>
                                        <p:attrNameLst>
                                          <p:attrName>style.visibility</p:attrName>
                                        </p:attrNameLst>
                                      </p:cBhvr>
                                      <p:to>
                                        <p:strVal val="visible"/>
                                      </p:to>
                                    </p:set>
                                    <p:animEffect transition="in" filter="fade">
                                      <p:cBhvr>
                                        <p:cTn id="10" dur="500"/>
                                        <p:tgtEl>
                                          <p:spTgt spid="20">
                                            <p:graphicEl>
                                              <a:dgm id="{7BD7DB3A-2011-4ABC-AD75-972F7B1AEE0A}"/>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graphicEl>
                                              <a:dgm id="{204D6D63-0B6A-4E0F-9F80-7994E09D7336}"/>
                                            </p:graphicEl>
                                          </p:spTgt>
                                        </p:tgtEl>
                                        <p:attrNameLst>
                                          <p:attrName>style.visibility</p:attrName>
                                        </p:attrNameLst>
                                      </p:cBhvr>
                                      <p:to>
                                        <p:strVal val="visible"/>
                                      </p:to>
                                    </p:set>
                                    <p:animEffect transition="in" filter="fade">
                                      <p:cBhvr>
                                        <p:cTn id="13" dur="500"/>
                                        <p:tgtEl>
                                          <p:spTgt spid="20">
                                            <p:graphicEl>
                                              <a:dgm id="{204D6D63-0B6A-4E0F-9F80-7994E09D7336}"/>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graphicEl>
                                              <a:dgm id="{D516EB94-9A72-4EC3-93F8-BE002A693DC2}"/>
                                            </p:graphicEl>
                                          </p:spTgt>
                                        </p:tgtEl>
                                        <p:attrNameLst>
                                          <p:attrName>style.visibility</p:attrName>
                                        </p:attrNameLst>
                                      </p:cBhvr>
                                      <p:to>
                                        <p:strVal val="visible"/>
                                      </p:to>
                                    </p:set>
                                    <p:animEffect transition="in" filter="fade">
                                      <p:cBhvr>
                                        <p:cTn id="18" dur="500"/>
                                        <p:tgtEl>
                                          <p:spTgt spid="20">
                                            <p:graphicEl>
                                              <a:dgm id="{D516EB94-9A72-4EC3-93F8-BE002A693DC2}"/>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graphicEl>
                                              <a:dgm id="{12527265-C569-45D9-AF40-4A51D9D20603}"/>
                                            </p:graphicEl>
                                          </p:spTgt>
                                        </p:tgtEl>
                                        <p:attrNameLst>
                                          <p:attrName>style.visibility</p:attrName>
                                        </p:attrNameLst>
                                      </p:cBhvr>
                                      <p:to>
                                        <p:strVal val="visible"/>
                                      </p:to>
                                    </p:set>
                                    <p:animEffect transition="in" filter="fade">
                                      <p:cBhvr>
                                        <p:cTn id="21" dur="500"/>
                                        <p:tgtEl>
                                          <p:spTgt spid="20">
                                            <p:graphicEl>
                                              <a:dgm id="{12527265-C569-45D9-AF40-4A51D9D20603}"/>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graphicEl>
                                              <a:dgm id="{9ABD9F88-8F48-44C4-9375-71B4271DEF31}"/>
                                            </p:graphicEl>
                                          </p:spTgt>
                                        </p:tgtEl>
                                        <p:attrNameLst>
                                          <p:attrName>style.visibility</p:attrName>
                                        </p:attrNameLst>
                                      </p:cBhvr>
                                      <p:to>
                                        <p:strVal val="visible"/>
                                      </p:to>
                                    </p:set>
                                    <p:animEffect transition="in" filter="fade">
                                      <p:cBhvr>
                                        <p:cTn id="24" dur="500"/>
                                        <p:tgtEl>
                                          <p:spTgt spid="20">
                                            <p:graphicEl>
                                              <a:dgm id="{9ABD9F88-8F48-44C4-9375-71B4271DEF31}"/>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graphicEl>
                                              <a:dgm id="{C542340D-2953-449C-A314-8E0E33F86F96}"/>
                                            </p:graphicEl>
                                          </p:spTgt>
                                        </p:tgtEl>
                                        <p:attrNameLst>
                                          <p:attrName>style.visibility</p:attrName>
                                        </p:attrNameLst>
                                      </p:cBhvr>
                                      <p:to>
                                        <p:strVal val="visible"/>
                                      </p:to>
                                    </p:set>
                                    <p:animEffect transition="in" filter="fade">
                                      <p:cBhvr>
                                        <p:cTn id="29" dur="500"/>
                                        <p:tgtEl>
                                          <p:spTgt spid="20">
                                            <p:graphicEl>
                                              <a:dgm id="{C542340D-2953-449C-A314-8E0E33F86F96}"/>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graphicEl>
                                              <a:dgm id="{02EAB896-856B-4167-B1A8-E298B179A858}"/>
                                            </p:graphicEl>
                                          </p:spTgt>
                                        </p:tgtEl>
                                        <p:attrNameLst>
                                          <p:attrName>style.visibility</p:attrName>
                                        </p:attrNameLst>
                                      </p:cBhvr>
                                      <p:to>
                                        <p:strVal val="visible"/>
                                      </p:to>
                                    </p:set>
                                    <p:animEffect transition="in" filter="fade">
                                      <p:cBhvr>
                                        <p:cTn id="32" dur="500"/>
                                        <p:tgtEl>
                                          <p:spTgt spid="20">
                                            <p:graphicEl>
                                              <a:dgm id="{02EAB896-856B-4167-B1A8-E298B179A858}"/>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graphicEl>
                                              <a:dgm id="{57D45789-AF95-464F-BD91-2B71504E054E}"/>
                                            </p:graphicEl>
                                          </p:spTgt>
                                        </p:tgtEl>
                                        <p:attrNameLst>
                                          <p:attrName>style.visibility</p:attrName>
                                        </p:attrNameLst>
                                      </p:cBhvr>
                                      <p:to>
                                        <p:strVal val="visible"/>
                                      </p:to>
                                    </p:set>
                                    <p:animEffect transition="in" filter="fade">
                                      <p:cBhvr>
                                        <p:cTn id="35" dur="500"/>
                                        <p:tgtEl>
                                          <p:spTgt spid="20">
                                            <p:graphicEl>
                                              <a:dgm id="{57D45789-AF95-464F-BD91-2B71504E054E}"/>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graphicEl>
                                              <a:dgm id="{6D14CA0E-2026-4FDB-8C92-711D48C31283}"/>
                                            </p:graphicEl>
                                          </p:spTgt>
                                        </p:tgtEl>
                                        <p:attrNameLst>
                                          <p:attrName>style.visibility</p:attrName>
                                        </p:attrNameLst>
                                      </p:cBhvr>
                                      <p:to>
                                        <p:strVal val="visible"/>
                                      </p:to>
                                    </p:set>
                                    <p:animEffect transition="in" filter="fade">
                                      <p:cBhvr>
                                        <p:cTn id="40" dur="500"/>
                                        <p:tgtEl>
                                          <p:spTgt spid="20">
                                            <p:graphicEl>
                                              <a:dgm id="{6D14CA0E-2026-4FDB-8C92-711D48C31283}"/>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graphicEl>
                                              <a:dgm id="{8B7B0B99-5EF7-4D03-99B0-356E3CE8B9F0}"/>
                                            </p:graphicEl>
                                          </p:spTgt>
                                        </p:tgtEl>
                                        <p:attrNameLst>
                                          <p:attrName>style.visibility</p:attrName>
                                        </p:attrNameLst>
                                      </p:cBhvr>
                                      <p:to>
                                        <p:strVal val="visible"/>
                                      </p:to>
                                    </p:set>
                                    <p:animEffect transition="in" filter="fade">
                                      <p:cBhvr>
                                        <p:cTn id="43" dur="500"/>
                                        <p:tgtEl>
                                          <p:spTgt spid="20">
                                            <p:graphicEl>
                                              <a:dgm id="{8B7B0B99-5EF7-4D03-99B0-356E3CE8B9F0}"/>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graphicEl>
                                              <a:dgm id="{A17BB40D-B390-4282-9989-3D0950CF4F44}"/>
                                            </p:graphicEl>
                                          </p:spTgt>
                                        </p:tgtEl>
                                        <p:attrNameLst>
                                          <p:attrName>style.visibility</p:attrName>
                                        </p:attrNameLst>
                                      </p:cBhvr>
                                      <p:to>
                                        <p:strVal val="visible"/>
                                      </p:to>
                                    </p:set>
                                    <p:animEffect transition="in" filter="fade">
                                      <p:cBhvr>
                                        <p:cTn id="46" dur="500"/>
                                        <p:tgtEl>
                                          <p:spTgt spid="20">
                                            <p:graphicEl>
                                              <a:dgm id="{A17BB40D-B390-4282-9989-3D0950CF4F44}"/>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0">
                                            <p:graphicEl>
                                              <a:dgm id="{7A2EFBCA-C7FF-0A44-AC0F-3A58CFB4528C}"/>
                                            </p:graphicEl>
                                          </p:spTgt>
                                        </p:tgtEl>
                                        <p:attrNameLst>
                                          <p:attrName>style.visibility</p:attrName>
                                        </p:attrNameLst>
                                      </p:cBhvr>
                                      <p:to>
                                        <p:strVal val="visible"/>
                                      </p:to>
                                    </p:set>
                                    <p:animEffect transition="in" filter="fade">
                                      <p:cBhvr>
                                        <p:cTn id="51" dur="500"/>
                                        <p:tgtEl>
                                          <p:spTgt spid="20">
                                            <p:graphicEl>
                                              <a:dgm id="{7A2EFBCA-C7FF-0A44-AC0F-3A58CFB4528C}"/>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graphicEl>
                                              <a:dgm id="{B5D4AFCF-D422-6843-854F-6D2AA5DF21E8}"/>
                                            </p:graphicEl>
                                          </p:spTgt>
                                        </p:tgtEl>
                                        <p:attrNameLst>
                                          <p:attrName>style.visibility</p:attrName>
                                        </p:attrNameLst>
                                      </p:cBhvr>
                                      <p:to>
                                        <p:strVal val="visible"/>
                                      </p:to>
                                    </p:set>
                                    <p:animEffect transition="in" filter="fade">
                                      <p:cBhvr>
                                        <p:cTn id="54" dur="500"/>
                                        <p:tgtEl>
                                          <p:spTgt spid="20">
                                            <p:graphicEl>
                                              <a:dgm id="{B5D4AFCF-D422-6843-854F-6D2AA5DF21E8}"/>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graphicEl>
                                              <a:dgm id="{261E1235-B5FB-C04B-A517-3A4B093EBB19}"/>
                                            </p:graphicEl>
                                          </p:spTgt>
                                        </p:tgtEl>
                                        <p:attrNameLst>
                                          <p:attrName>style.visibility</p:attrName>
                                        </p:attrNameLst>
                                      </p:cBhvr>
                                      <p:to>
                                        <p:strVal val="visible"/>
                                      </p:to>
                                    </p:set>
                                    <p:animEffect transition="in" filter="fade">
                                      <p:cBhvr>
                                        <p:cTn id="57" dur="500"/>
                                        <p:tgtEl>
                                          <p:spTgt spid="20">
                                            <p:graphicEl>
                                              <a:dgm id="{261E1235-B5FB-C04B-A517-3A4B093EBB1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9435794E-933A-A1D2-B18C-9717D2B5F2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56B65-C3F8-0E37-5F1A-8B21A0401431}"/>
              </a:ext>
            </a:extLst>
          </p:cNvPr>
          <p:cNvSpPr>
            <a:spLocks noGrp="1"/>
          </p:cNvSpPr>
          <p:nvPr>
            <p:ph type="title"/>
          </p:nvPr>
        </p:nvSpPr>
        <p:spPr>
          <a:xfrm>
            <a:off x="2027731" y="265884"/>
            <a:ext cx="5088538" cy="1072262"/>
          </a:xfrm>
          <a:noFill/>
          <a:ln>
            <a:solidFill>
              <a:schemeClr val="tx1"/>
            </a:solidFill>
          </a:ln>
        </p:spPr>
        <p:txBody>
          <a:bodyPr wrap="square">
            <a:normAutofit/>
          </a:bodyPr>
          <a:lstStyle/>
          <a:p>
            <a:r>
              <a:rPr lang="en-US">
                <a:solidFill>
                  <a:schemeClr val="tx1"/>
                </a:solidFill>
              </a:rPr>
              <a:t>TREATMENT</a:t>
            </a:r>
            <a:endParaRPr lang="en-US" dirty="0">
              <a:solidFill>
                <a:schemeClr val="tx1"/>
              </a:solidFill>
            </a:endParaRPr>
          </a:p>
        </p:txBody>
      </p:sp>
      <p:sp>
        <p:nvSpPr>
          <p:cNvPr id="3" name="Content Placeholder 2">
            <a:extLst>
              <a:ext uri="{FF2B5EF4-FFF2-40B4-BE49-F238E27FC236}">
                <a16:creationId xmlns:a16="http://schemas.microsoft.com/office/drawing/2014/main" id="{9F9EBAED-7D6D-3FF7-A676-4D9E1B86D3CF}"/>
              </a:ext>
            </a:extLst>
          </p:cNvPr>
          <p:cNvSpPr>
            <a:spLocks noGrp="1"/>
          </p:cNvSpPr>
          <p:nvPr>
            <p:ph idx="1"/>
          </p:nvPr>
        </p:nvSpPr>
        <p:spPr>
          <a:xfrm>
            <a:off x="838200" y="1878008"/>
            <a:ext cx="7467599" cy="3101983"/>
          </a:xfrm>
        </p:spPr>
        <p:txBody>
          <a:bodyPr>
            <a:noAutofit/>
          </a:bodyPr>
          <a:lstStyle/>
          <a:p>
            <a:pPr marL="0" indent="0" algn="ctr">
              <a:buNone/>
            </a:pPr>
            <a:r>
              <a:rPr lang="en-US" b="1">
                <a:solidFill>
                  <a:schemeClr val="tx1"/>
                </a:solidFill>
              </a:rPr>
              <a:t>A high risk / high needs population calls for robust, holistic treatment strategies.</a:t>
            </a:r>
          </a:p>
          <a:p>
            <a:pPr marL="285750" indent="-285750" algn="ctr">
              <a:buFont typeface="Arial" panose="020B0604020202020204" pitchFamily="34" charset="0"/>
              <a:buChar char="•"/>
            </a:pPr>
            <a:r>
              <a:rPr lang="en-US" b="1">
                <a:solidFill>
                  <a:schemeClr val="tx1"/>
                </a:solidFill>
              </a:rPr>
              <a:t>Psychotherapy</a:t>
            </a:r>
            <a:r>
              <a:rPr lang="en-US">
                <a:solidFill>
                  <a:schemeClr val="tx1"/>
                </a:solidFill>
              </a:rPr>
              <a:t> – i.e., CBT / counseling, groups, etc.</a:t>
            </a:r>
          </a:p>
          <a:p>
            <a:pPr marL="285750" indent="-285750" algn="ctr">
              <a:buFont typeface="Arial" panose="020B0604020202020204" pitchFamily="34" charset="0"/>
              <a:buChar char="•"/>
            </a:pPr>
            <a:r>
              <a:rPr lang="en-US" b="1">
                <a:solidFill>
                  <a:schemeClr val="tx1"/>
                </a:solidFill>
              </a:rPr>
              <a:t>Detox</a:t>
            </a:r>
            <a:r>
              <a:rPr lang="en-US">
                <a:solidFill>
                  <a:schemeClr val="tx1"/>
                </a:solidFill>
              </a:rPr>
              <a:t> – may be needed before any meaningful progress can be made on either substance use or mental health.</a:t>
            </a:r>
          </a:p>
          <a:p>
            <a:pPr marL="285750" indent="-285750" algn="ctr">
              <a:buFont typeface="Arial" panose="020B0604020202020204" pitchFamily="34" charset="0"/>
              <a:buChar char="•"/>
            </a:pPr>
            <a:r>
              <a:rPr lang="en-US" b="1">
                <a:solidFill>
                  <a:schemeClr val="tx1"/>
                </a:solidFill>
              </a:rPr>
              <a:t>Medication / MAT </a:t>
            </a:r>
            <a:r>
              <a:rPr lang="en-US">
                <a:solidFill>
                  <a:schemeClr val="tx1"/>
                </a:solidFill>
              </a:rPr>
              <a:t>– this includes psychiatric medications and / or MAT (such as Suboxone, Methadone, Vivitrol), which can stabilize conditions and lead to better treatment outcomes.</a:t>
            </a:r>
          </a:p>
          <a:p>
            <a:pPr marL="285750" indent="-285750" algn="ctr"/>
            <a:r>
              <a:rPr lang="en-US" b="1">
                <a:solidFill>
                  <a:schemeClr val="tx1"/>
                </a:solidFill>
              </a:rPr>
              <a:t>IDDT</a:t>
            </a:r>
            <a:r>
              <a:rPr lang="en-US">
                <a:solidFill>
                  <a:schemeClr val="tx1"/>
                </a:solidFill>
              </a:rPr>
              <a:t> is an </a:t>
            </a:r>
            <a:r>
              <a:rPr lang="en-US" i="1">
                <a:solidFill>
                  <a:schemeClr val="tx1"/>
                </a:solidFill>
              </a:rPr>
              <a:t>Evidence-Based Practice</a:t>
            </a:r>
            <a:r>
              <a:rPr lang="en-US">
                <a:solidFill>
                  <a:schemeClr val="tx1"/>
                </a:solidFill>
              </a:rPr>
              <a:t> shown to be a highly effective treatment method – it focuses simultaneous attention on both disorders.</a:t>
            </a:r>
          </a:p>
          <a:p>
            <a:pPr marL="285750" indent="-285750" algn="ctr">
              <a:buFont typeface="Arial" panose="020B0604020202020204" pitchFamily="34" charset="0"/>
              <a:buChar char="•"/>
            </a:pPr>
            <a:r>
              <a:rPr lang="en-US" b="1">
                <a:solidFill>
                  <a:schemeClr val="tx1"/>
                </a:solidFill>
              </a:rPr>
              <a:t>Case Management</a:t>
            </a:r>
            <a:r>
              <a:rPr lang="en-US">
                <a:solidFill>
                  <a:schemeClr val="tx1"/>
                </a:solidFill>
              </a:rPr>
              <a:t> – can provide therapeutic and supportive services.</a:t>
            </a:r>
            <a:endParaRPr lang="en-US" b="1">
              <a:solidFill>
                <a:schemeClr val="tx1"/>
              </a:solidFill>
            </a:endParaRPr>
          </a:p>
          <a:p>
            <a:pPr marL="285750" indent="-285750" algn="ctr">
              <a:buFont typeface="Arial" panose="020B0604020202020204" pitchFamily="34" charset="0"/>
              <a:buChar char="•"/>
            </a:pPr>
            <a:r>
              <a:rPr lang="en-US">
                <a:solidFill>
                  <a:schemeClr val="tx1"/>
                </a:solidFill>
              </a:rPr>
              <a:t>Supportive housing, support groups, and other supplemental services, while not technically “treatment” – can be incredibly helpful for recovery.</a:t>
            </a:r>
          </a:p>
          <a:p>
            <a:pPr algn="ctr"/>
            <a:endParaRPr lang="en-US" sz="100" dirty="0">
              <a:solidFill>
                <a:schemeClr val="tx1"/>
              </a:solidFill>
            </a:endParaRPr>
          </a:p>
        </p:txBody>
      </p:sp>
    </p:spTree>
    <p:extLst>
      <p:ext uri="{BB962C8B-B14F-4D97-AF65-F5344CB8AC3E}">
        <p14:creationId xmlns:p14="http://schemas.microsoft.com/office/powerpoint/2010/main" val="196328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2" descr="Finding the Right Dual Diagnosis Treatment Center in Washington State |  Northpoint Idaho">
            <a:extLst>
              <a:ext uri="{FF2B5EF4-FFF2-40B4-BE49-F238E27FC236}">
                <a16:creationId xmlns:a16="http://schemas.microsoft.com/office/drawing/2014/main" id="{568E985F-37AB-C622-4F58-97FEE03C513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9345" y="119742"/>
            <a:ext cx="8765169" cy="65967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7263BD6-D84E-9161-9313-3692B71D1442}"/>
              </a:ext>
            </a:extLst>
          </p:cNvPr>
          <p:cNvSpPr/>
          <p:nvPr/>
        </p:nvSpPr>
        <p:spPr>
          <a:xfrm>
            <a:off x="1654629" y="5285412"/>
            <a:ext cx="6095999" cy="84908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192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C4E5A1BB-E1FC-3C41-F63E-EB7C0DB3E481}"/>
              </a:ext>
            </a:extLst>
          </p:cNvPr>
          <p:cNvGraphicFramePr>
            <a:graphicFrameLocks noGrp="1"/>
          </p:cNvGraphicFramePr>
          <p:nvPr>
            <p:ph idx="1"/>
            <p:extLst>
              <p:ext uri="{D42A27DB-BD31-4B8C-83A1-F6EECF244321}">
                <p14:modId xmlns:p14="http://schemas.microsoft.com/office/powerpoint/2010/main" val="2238383868"/>
              </p:ext>
            </p:extLst>
          </p:nvPr>
        </p:nvGraphicFramePr>
        <p:xfrm>
          <a:off x="153793" y="646772"/>
          <a:ext cx="8836413" cy="3725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7918995-11B7-60F9-4EA8-D11FAC1BAD35}"/>
              </a:ext>
            </a:extLst>
          </p:cNvPr>
          <p:cNvSpPr txBox="1"/>
          <p:nvPr/>
        </p:nvSpPr>
        <p:spPr>
          <a:xfrm>
            <a:off x="1432001" y="4838882"/>
            <a:ext cx="6279996" cy="830997"/>
          </a:xfrm>
          <a:prstGeom prst="rect">
            <a:avLst/>
          </a:prstGeom>
          <a:solidFill>
            <a:schemeClr val="accent3">
              <a:lumMod val="60000"/>
              <a:lumOff val="40000"/>
            </a:schemeClr>
          </a:solidFill>
          <a:ln w="12700">
            <a:solidFill>
              <a:schemeClr val="bg1"/>
            </a:solidFill>
          </a:ln>
        </p:spPr>
        <p:txBody>
          <a:bodyPr wrap="square">
            <a:spAutoFit/>
          </a:bodyPr>
          <a:lstStyle/>
          <a:p>
            <a:pPr marL="0" lvl="0" indent="0" algn="ctr" defTabSz="355600">
              <a:lnSpc>
                <a:spcPct val="100000"/>
              </a:lnSpc>
              <a:spcBef>
                <a:spcPct val="0"/>
              </a:spcBef>
              <a:spcAft>
                <a:spcPct val="35000"/>
              </a:spcAft>
              <a:buNone/>
            </a:pPr>
            <a:r>
              <a:rPr lang="en-US" sz="2400" kern="1200" dirty="0"/>
              <a:t>Example</a:t>
            </a:r>
            <a:r>
              <a:rPr lang="en-US" sz="2400" dirty="0"/>
              <a:t> – </a:t>
            </a:r>
            <a:r>
              <a:rPr lang="en-US" sz="2400" kern="1200" dirty="0"/>
              <a:t>an individual is diagnosed with both Bipolar Disorder </a:t>
            </a:r>
            <a:r>
              <a:rPr lang="en-US" sz="2400" b="1" u="sng" kern="1200" dirty="0"/>
              <a:t>and</a:t>
            </a:r>
            <a:r>
              <a:rPr lang="en-US" sz="2400" kern="1200" dirty="0"/>
              <a:t> Opiate Use Disorder.</a:t>
            </a:r>
          </a:p>
        </p:txBody>
      </p:sp>
    </p:spTree>
    <p:extLst>
      <p:ext uri="{BB962C8B-B14F-4D97-AF65-F5344CB8AC3E}">
        <p14:creationId xmlns:p14="http://schemas.microsoft.com/office/powerpoint/2010/main" val="1215174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85CC6C-5909-372C-B638-57F3FD934059}"/>
              </a:ext>
            </a:extLst>
          </p:cNvPr>
          <p:cNvSpPr>
            <a:spLocks noGrp="1"/>
          </p:cNvSpPr>
          <p:nvPr>
            <p:ph type="title"/>
          </p:nvPr>
        </p:nvSpPr>
        <p:spPr>
          <a:xfrm>
            <a:off x="1603122" y="642559"/>
            <a:ext cx="5937755" cy="1188720"/>
          </a:xfrm>
        </p:spPr>
        <p:txBody>
          <a:bodyPr>
            <a:normAutofit/>
          </a:bodyPr>
          <a:lstStyle/>
          <a:p>
            <a:r>
              <a:rPr lang="en-US"/>
              <a:t>collaboration</a:t>
            </a:r>
          </a:p>
        </p:txBody>
      </p:sp>
      <p:sp>
        <p:nvSpPr>
          <p:cNvPr id="5" name="Content Placeholder 4">
            <a:extLst>
              <a:ext uri="{FF2B5EF4-FFF2-40B4-BE49-F238E27FC236}">
                <a16:creationId xmlns:a16="http://schemas.microsoft.com/office/drawing/2014/main" id="{84F4DCF1-C4BF-1B29-2D27-D9BBD175FE97}"/>
              </a:ext>
            </a:extLst>
          </p:cNvPr>
          <p:cNvSpPr>
            <a:spLocks noGrp="1"/>
          </p:cNvSpPr>
          <p:nvPr>
            <p:ph idx="1"/>
          </p:nvPr>
        </p:nvSpPr>
        <p:spPr>
          <a:xfrm>
            <a:off x="1162048" y="2255170"/>
            <a:ext cx="6819901" cy="3101983"/>
          </a:xfrm>
        </p:spPr>
        <p:txBody>
          <a:bodyPr>
            <a:normAutofit fontScale="25000" lnSpcReduction="20000"/>
          </a:bodyPr>
          <a:lstStyle/>
          <a:p>
            <a:pPr algn="ctr"/>
            <a:r>
              <a:rPr lang="en-US" sz="9600" dirty="0"/>
              <a:t>Involving others and working as a team can be one of the best non-clinical ways to make an impact.</a:t>
            </a:r>
          </a:p>
          <a:p>
            <a:pPr algn="ctr"/>
            <a:r>
              <a:rPr lang="en-US" sz="9600" dirty="0"/>
              <a:t>Treatment team meetings.</a:t>
            </a:r>
          </a:p>
          <a:p>
            <a:pPr algn="ctr"/>
            <a:r>
              <a:rPr lang="en-US" sz="9600" dirty="0"/>
              <a:t>Building rapport and familiarity with external stakeholders.</a:t>
            </a:r>
          </a:p>
          <a:p>
            <a:pPr algn="ctr"/>
            <a:r>
              <a:rPr lang="en-US" sz="9600" dirty="0"/>
              <a:t>Communication with relevant parties.</a:t>
            </a:r>
          </a:p>
          <a:p>
            <a:pPr algn="ctr"/>
            <a:r>
              <a:rPr lang="en-US" sz="9600" dirty="0"/>
              <a:t>Clients with co-occurring disorders may be great candidates for specialty dockets.</a:t>
            </a:r>
          </a:p>
          <a:p>
            <a:pPr algn="ctr"/>
            <a:endParaRPr lang="en-US" dirty="0"/>
          </a:p>
        </p:txBody>
      </p:sp>
      <p:pic>
        <p:nvPicPr>
          <p:cNvPr id="21" name="Graphic 20" descr="Handshake">
            <a:extLst>
              <a:ext uri="{FF2B5EF4-FFF2-40B4-BE49-F238E27FC236}">
                <a16:creationId xmlns:a16="http://schemas.microsoft.com/office/drawing/2014/main" id="{BAE6A976-1016-6F41-E586-AB2AB0AF47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23000" y="5203902"/>
            <a:ext cx="1497996" cy="1497996"/>
          </a:xfrm>
          <a:prstGeom prst="rect">
            <a:avLst/>
          </a:prstGeom>
        </p:spPr>
      </p:pic>
    </p:spTree>
    <p:extLst>
      <p:ext uri="{BB962C8B-B14F-4D97-AF65-F5344CB8AC3E}">
        <p14:creationId xmlns:p14="http://schemas.microsoft.com/office/powerpoint/2010/main" val="1246984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AAC66-E22E-7EBF-D3F8-4CD19676F33E}"/>
              </a:ext>
            </a:extLst>
          </p:cNvPr>
          <p:cNvSpPr>
            <a:spLocks noGrp="1"/>
          </p:cNvSpPr>
          <p:nvPr>
            <p:ph type="title"/>
          </p:nvPr>
        </p:nvSpPr>
        <p:spPr/>
        <p:txBody>
          <a:bodyPr/>
          <a:lstStyle/>
          <a:p>
            <a:r>
              <a:rPr lang="en-US" sz="2800" dirty="0"/>
              <a:t>EBP or emergency?</a:t>
            </a:r>
          </a:p>
        </p:txBody>
      </p:sp>
      <p:sp>
        <p:nvSpPr>
          <p:cNvPr id="3" name="Picture Placeholder 2">
            <a:extLst>
              <a:ext uri="{FF2B5EF4-FFF2-40B4-BE49-F238E27FC236}">
                <a16:creationId xmlns:a16="http://schemas.microsoft.com/office/drawing/2014/main" id="{EC7A4477-4A36-3668-C668-6EDD74C97612}"/>
              </a:ext>
            </a:extLst>
          </p:cNvPr>
          <p:cNvSpPr>
            <a:spLocks noGrp="1"/>
          </p:cNvSpPr>
          <p:nvPr>
            <p:ph type="pic" idx="1"/>
          </p:nvPr>
        </p:nvSpPr>
        <p:spPr>
          <a:xfrm>
            <a:off x="4572000" y="0"/>
            <a:ext cx="4576573" cy="6858000"/>
          </a:xfrm>
          <a:solidFill>
            <a:schemeClr val="bg1"/>
          </a:solidFill>
        </p:spPr>
        <p:txBody>
          <a:bodyPr>
            <a:normAutofit/>
          </a:bodyPr>
          <a:lstStyle/>
          <a:p>
            <a:pPr marL="285750" indent="-285750">
              <a:buFont typeface="Arial" panose="020B0604020202020204" pitchFamily="34" charset="0"/>
              <a:buChar char="•"/>
            </a:pPr>
            <a:endParaRPr lang="en-US" sz="2400" dirty="0">
              <a:solidFill>
                <a:schemeClr val="tx1"/>
              </a:solidFill>
            </a:endParaRPr>
          </a:p>
          <a:p>
            <a:endParaRPr lang="en-US" sz="2400" dirty="0">
              <a:solidFill>
                <a:schemeClr val="tx1"/>
              </a:solidFill>
            </a:endParaRPr>
          </a:p>
          <a:p>
            <a:pPr marL="285750" indent="-285750">
              <a:buFont typeface="Arial" panose="020B0604020202020204" pitchFamily="34" charset="0"/>
              <a:buChar char="•"/>
            </a:pPr>
            <a:r>
              <a:rPr lang="en-US" sz="2400" dirty="0">
                <a:solidFill>
                  <a:schemeClr val="tx1"/>
                </a:solidFill>
              </a:rPr>
              <a:t>There is benefit to helping your clients explore negative, risky thought patterns and behaviors. But sometimes, some of those behaviors exceed the scope of our abilities. </a:t>
            </a:r>
          </a:p>
          <a:p>
            <a:pPr marL="285750" indent="-285750">
              <a:buFont typeface="Arial" panose="020B0604020202020204" pitchFamily="34" charset="0"/>
              <a:buChar char="•"/>
            </a:pPr>
            <a:r>
              <a:rPr lang="en-US" sz="2400" dirty="0">
                <a:solidFill>
                  <a:schemeClr val="tx1"/>
                </a:solidFill>
              </a:rPr>
              <a:t>If you aren’t a trained clinician, it’s often better to leave it to the professionals.</a:t>
            </a:r>
          </a:p>
          <a:p>
            <a:pPr marL="285750" indent="-285750">
              <a:buFont typeface="Arial" panose="020B0604020202020204" pitchFamily="34" charset="0"/>
              <a:buChar char="•"/>
            </a:pPr>
            <a:r>
              <a:rPr lang="en-US" sz="2400" dirty="0">
                <a:solidFill>
                  <a:schemeClr val="tx1"/>
                </a:solidFill>
              </a:rPr>
              <a:t>911 / 988</a:t>
            </a:r>
            <a:endParaRPr lang="en-US" sz="2400" dirty="0"/>
          </a:p>
        </p:txBody>
      </p:sp>
      <p:sp>
        <p:nvSpPr>
          <p:cNvPr id="4" name="Text Placeholder 3">
            <a:extLst>
              <a:ext uri="{FF2B5EF4-FFF2-40B4-BE49-F238E27FC236}">
                <a16:creationId xmlns:a16="http://schemas.microsoft.com/office/drawing/2014/main" id="{81245A72-1132-B199-9365-6D316C812FD8}"/>
              </a:ext>
            </a:extLst>
          </p:cNvPr>
          <p:cNvSpPr>
            <a:spLocks noGrp="1"/>
          </p:cNvSpPr>
          <p:nvPr>
            <p:ph type="body" sz="half" idx="2"/>
          </p:nvPr>
        </p:nvSpPr>
        <p:spPr/>
        <p:txBody>
          <a:bodyPr/>
          <a:lstStyle/>
          <a:p>
            <a:r>
              <a:rPr lang="en-US" dirty="0"/>
              <a:t>When is it time to call the professionals?</a:t>
            </a:r>
          </a:p>
          <a:p>
            <a:r>
              <a:rPr lang="en-US" dirty="0"/>
              <a:t>Audience Question – When should 911 intervene?</a:t>
            </a:r>
          </a:p>
        </p:txBody>
      </p:sp>
    </p:spTree>
    <p:extLst>
      <p:ext uri="{BB962C8B-B14F-4D97-AF65-F5344CB8AC3E}">
        <p14:creationId xmlns:p14="http://schemas.microsoft.com/office/powerpoint/2010/main" val="3445600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82E0A-DA48-DFC4-98A4-264657DE9A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AE640C-3E52-92C8-60B4-4E0D17D4BDB9}"/>
              </a:ext>
            </a:extLst>
          </p:cNvPr>
          <p:cNvSpPr>
            <a:spLocks noGrp="1"/>
          </p:cNvSpPr>
          <p:nvPr>
            <p:ph type="title"/>
          </p:nvPr>
        </p:nvSpPr>
        <p:spPr>
          <a:xfrm>
            <a:off x="640703" y="1895486"/>
            <a:ext cx="3290594" cy="1141497"/>
          </a:xfrm>
        </p:spPr>
        <p:txBody>
          <a:bodyPr/>
          <a:lstStyle/>
          <a:p>
            <a:r>
              <a:rPr lang="en-US"/>
              <a:t>Things to consider</a:t>
            </a:r>
          </a:p>
        </p:txBody>
      </p:sp>
      <p:sp>
        <p:nvSpPr>
          <p:cNvPr id="3" name="Content Placeholder 2">
            <a:extLst>
              <a:ext uri="{FF2B5EF4-FFF2-40B4-BE49-F238E27FC236}">
                <a16:creationId xmlns:a16="http://schemas.microsoft.com/office/drawing/2014/main" id="{D350CCBF-281D-5D29-2A6A-686CC6788229}"/>
              </a:ext>
            </a:extLst>
          </p:cNvPr>
          <p:cNvSpPr>
            <a:spLocks noGrp="1"/>
          </p:cNvSpPr>
          <p:nvPr>
            <p:ph idx="1"/>
          </p:nvPr>
        </p:nvSpPr>
        <p:spPr>
          <a:xfrm>
            <a:off x="5043095" y="622469"/>
            <a:ext cx="3611880" cy="5613061"/>
          </a:xfrm>
        </p:spPr>
        <p:txBody>
          <a:bodyPr>
            <a:normAutofit fontScale="92500"/>
          </a:bodyPr>
          <a:lstStyle/>
          <a:p>
            <a:r>
              <a:rPr lang="en-US" dirty="0"/>
              <a:t>Is this an opportunity to address risky thinking?</a:t>
            </a:r>
          </a:p>
          <a:p>
            <a:r>
              <a:rPr lang="en-US" dirty="0"/>
              <a:t>Is it appropriate to do an intervention? Which tool do I use?</a:t>
            </a:r>
          </a:p>
          <a:p>
            <a:r>
              <a:rPr lang="en-US" dirty="0"/>
              <a:t>Is listening the best intervention?</a:t>
            </a:r>
          </a:p>
          <a:p>
            <a:pPr lvl="1"/>
            <a:r>
              <a:rPr lang="en-US" sz="1700" dirty="0"/>
              <a:t>Rapport is one of the strongest tools at your disposal.</a:t>
            </a:r>
          </a:p>
          <a:p>
            <a:r>
              <a:rPr lang="en-US" dirty="0"/>
              <a:t>The severity of the situation – do they have a plan and / or means?</a:t>
            </a:r>
          </a:p>
          <a:p>
            <a:r>
              <a:rPr lang="en-US" dirty="0"/>
              <a:t>Their history.</a:t>
            </a:r>
          </a:p>
          <a:p>
            <a:r>
              <a:rPr lang="en-US" dirty="0"/>
              <a:t>Are other people at risk of harm?</a:t>
            </a:r>
          </a:p>
          <a:p>
            <a:r>
              <a:rPr lang="en-US" dirty="0"/>
              <a:t>Where are they at in their recovery?</a:t>
            </a:r>
          </a:p>
          <a:p>
            <a:r>
              <a:rPr lang="en-US" dirty="0"/>
              <a:t>ARE THEY USING SUBSTANCES?</a:t>
            </a:r>
          </a:p>
          <a:p>
            <a:endParaRPr lang="en-US" dirty="0"/>
          </a:p>
        </p:txBody>
      </p:sp>
      <p:sp>
        <p:nvSpPr>
          <p:cNvPr id="4" name="Text Placeholder 3">
            <a:extLst>
              <a:ext uri="{FF2B5EF4-FFF2-40B4-BE49-F238E27FC236}">
                <a16:creationId xmlns:a16="http://schemas.microsoft.com/office/drawing/2014/main" id="{E81696B2-14EB-2C9B-5AD6-C62559188DE2}"/>
              </a:ext>
            </a:extLst>
          </p:cNvPr>
          <p:cNvSpPr>
            <a:spLocks noGrp="1"/>
          </p:cNvSpPr>
          <p:nvPr>
            <p:ph type="body" sz="half" idx="2"/>
          </p:nvPr>
        </p:nvSpPr>
        <p:spPr>
          <a:xfrm>
            <a:off x="862965" y="3429000"/>
            <a:ext cx="2846070" cy="2194036"/>
          </a:xfrm>
        </p:spPr>
        <p:txBody>
          <a:bodyPr>
            <a:normAutofit lnSpcReduction="10000"/>
          </a:bodyPr>
          <a:lstStyle/>
          <a:p>
            <a:pPr>
              <a:lnSpc>
                <a:spcPct val="150000"/>
              </a:lnSpc>
            </a:pPr>
            <a:r>
              <a:rPr lang="en-US" sz="1600" b="1" dirty="0">
                <a:solidFill>
                  <a:schemeClr val="bg1"/>
                </a:solidFill>
              </a:rPr>
              <a:t>What should we keep in mind when deciding if an EBP tool is appropriate vs. deciding if law enforcement and / or mental health crisis intervention is best?</a:t>
            </a:r>
            <a:endParaRPr lang="en-US" b="1" dirty="0">
              <a:solidFill>
                <a:schemeClr val="bg1"/>
              </a:solidFill>
            </a:endParaRPr>
          </a:p>
        </p:txBody>
      </p:sp>
    </p:spTree>
    <p:extLst>
      <p:ext uri="{BB962C8B-B14F-4D97-AF65-F5344CB8AC3E}">
        <p14:creationId xmlns:p14="http://schemas.microsoft.com/office/powerpoint/2010/main" val="36497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35E981B3-C612-2553-B9D1-54900012B198}"/>
            </a:ext>
          </a:extLst>
        </p:cNvPr>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B4930251-18D4-507A-D932-6F5289EE10AD}"/>
              </a:ext>
            </a:extLst>
          </p:cNvPr>
          <p:cNvGraphicFramePr>
            <a:graphicFrameLocks noGrp="1"/>
          </p:cNvGraphicFramePr>
          <p:nvPr>
            <p:ph idx="1"/>
            <p:extLst>
              <p:ext uri="{D42A27DB-BD31-4B8C-83A1-F6EECF244321}">
                <p14:modId xmlns:p14="http://schemas.microsoft.com/office/powerpoint/2010/main" val="4107005129"/>
              </p:ext>
            </p:extLst>
          </p:nvPr>
        </p:nvGraphicFramePr>
        <p:xfrm>
          <a:off x="565150" y="2099733"/>
          <a:ext cx="8013700" cy="4131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a:extLst>
              <a:ext uri="{FF2B5EF4-FFF2-40B4-BE49-F238E27FC236}">
                <a16:creationId xmlns:a16="http://schemas.microsoft.com/office/drawing/2014/main" id="{DDC87D4F-CA37-D7F4-E793-9E834F96FC90}"/>
              </a:ext>
            </a:extLst>
          </p:cNvPr>
          <p:cNvSpPr>
            <a:spLocks noGrp="1"/>
          </p:cNvSpPr>
          <p:nvPr>
            <p:ph type="title"/>
          </p:nvPr>
        </p:nvSpPr>
        <p:spPr>
          <a:xfrm>
            <a:off x="1603122" y="626534"/>
            <a:ext cx="5937755" cy="1188720"/>
          </a:xfrm>
        </p:spPr>
        <p:txBody>
          <a:bodyPr/>
          <a:lstStyle/>
          <a:p>
            <a:r>
              <a:rPr lang="en-US" dirty="0"/>
              <a:t>EBP or emergency?</a:t>
            </a:r>
          </a:p>
        </p:txBody>
      </p:sp>
    </p:spTree>
    <p:extLst>
      <p:ext uri="{BB962C8B-B14F-4D97-AF65-F5344CB8AC3E}">
        <p14:creationId xmlns:p14="http://schemas.microsoft.com/office/powerpoint/2010/main" val="89656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graphicEl>
                                              <a:dgm id="{C635E3CB-39EE-9F47-9EB3-271DE983EB16}"/>
                                            </p:graphicEl>
                                          </p:spTgt>
                                        </p:tgtEl>
                                        <p:attrNameLst>
                                          <p:attrName>style.visibility</p:attrName>
                                        </p:attrNameLst>
                                      </p:cBhvr>
                                      <p:to>
                                        <p:strVal val="visible"/>
                                      </p:to>
                                    </p:set>
                                    <p:animEffect transition="in" filter="fade">
                                      <p:cBhvr>
                                        <p:cTn id="7" dur="1000"/>
                                        <p:tgtEl>
                                          <p:spTgt spid="14">
                                            <p:graphicEl>
                                              <a:dgm id="{C635E3CB-39EE-9F47-9EB3-271DE983EB16}"/>
                                            </p:graphicEl>
                                          </p:spTgt>
                                        </p:tgtEl>
                                      </p:cBhvr>
                                    </p:animEffect>
                                    <p:anim calcmode="lin" valueType="num">
                                      <p:cBhvr>
                                        <p:cTn id="8" dur="1000" fill="hold"/>
                                        <p:tgtEl>
                                          <p:spTgt spid="14">
                                            <p:graphicEl>
                                              <a:dgm id="{C635E3CB-39EE-9F47-9EB3-271DE983EB16}"/>
                                            </p:graphicEl>
                                          </p:spTgt>
                                        </p:tgtEl>
                                        <p:attrNameLst>
                                          <p:attrName>ppt_x</p:attrName>
                                        </p:attrNameLst>
                                      </p:cBhvr>
                                      <p:tavLst>
                                        <p:tav tm="0">
                                          <p:val>
                                            <p:strVal val="#ppt_x"/>
                                          </p:val>
                                        </p:tav>
                                        <p:tav tm="100000">
                                          <p:val>
                                            <p:strVal val="#ppt_x"/>
                                          </p:val>
                                        </p:tav>
                                      </p:tavLst>
                                    </p:anim>
                                    <p:anim calcmode="lin" valueType="num">
                                      <p:cBhvr>
                                        <p:cTn id="9" dur="1000" fill="hold"/>
                                        <p:tgtEl>
                                          <p:spTgt spid="14">
                                            <p:graphicEl>
                                              <a:dgm id="{C635E3CB-39EE-9F47-9EB3-271DE983EB16}"/>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graphicEl>
                                              <a:dgm id="{A98F2ACB-A1C2-A544-8443-B69BDB484E2B}"/>
                                            </p:graphicEl>
                                          </p:spTgt>
                                        </p:tgtEl>
                                        <p:attrNameLst>
                                          <p:attrName>style.visibility</p:attrName>
                                        </p:attrNameLst>
                                      </p:cBhvr>
                                      <p:to>
                                        <p:strVal val="visible"/>
                                      </p:to>
                                    </p:set>
                                    <p:animEffect transition="in" filter="fade">
                                      <p:cBhvr>
                                        <p:cTn id="14" dur="1000"/>
                                        <p:tgtEl>
                                          <p:spTgt spid="14">
                                            <p:graphicEl>
                                              <a:dgm id="{A98F2ACB-A1C2-A544-8443-B69BDB484E2B}"/>
                                            </p:graphicEl>
                                          </p:spTgt>
                                        </p:tgtEl>
                                      </p:cBhvr>
                                    </p:animEffect>
                                    <p:anim calcmode="lin" valueType="num">
                                      <p:cBhvr>
                                        <p:cTn id="15" dur="1000" fill="hold"/>
                                        <p:tgtEl>
                                          <p:spTgt spid="14">
                                            <p:graphicEl>
                                              <a:dgm id="{A98F2ACB-A1C2-A544-8443-B69BDB484E2B}"/>
                                            </p:graphicEl>
                                          </p:spTgt>
                                        </p:tgtEl>
                                        <p:attrNameLst>
                                          <p:attrName>ppt_x</p:attrName>
                                        </p:attrNameLst>
                                      </p:cBhvr>
                                      <p:tavLst>
                                        <p:tav tm="0">
                                          <p:val>
                                            <p:strVal val="#ppt_x"/>
                                          </p:val>
                                        </p:tav>
                                        <p:tav tm="100000">
                                          <p:val>
                                            <p:strVal val="#ppt_x"/>
                                          </p:val>
                                        </p:tav>
                                      </p:tavLst>
                                    </p:anim>
                                    <p:anim calcmode="lin" valueType="num">
                                      <p:cBhvr>
                                        <p:cTn id="16" dur="1000" fill="hold"/>
                                        <p:tgtEl>
                                          <p:spTgt spid="14">
                                            <p:graphicEl>
                                              <a:dgm id="{A98F2ACB-A1C2-A544-8443-B69BDB484E2B}"/>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graphicEl>
                                              <a:dgm id="{3E1A8E7C-20AB-6E43-A7D8-169F86C557A7}"/>
                                            </p:graphicEl>
                                          </p:spTgt>
                                        </p:tgtEl>
                                        <p:attrNameLst>
                                          <p:attrName>style.visibility</p:attrName>
                                        </p:attrNameLst>
                                      </p:cBhvr>
                                      <p:to>
                                        <p:strVal val="visible"/>
                                      </p:to>
                                    </p:set>
                                    <p:animEffect transition="in" filter="fade">
                                      <p:cBhvr>
                                        <p:cTn id="21" dur="1000"/>
                                        <p:tgtEl>
                                          <p:spTgt spid="14">
                                            <p:graphicEl>
                                              <a:dgm id="{3E1A8E7C-20AB-6E43-A7D8-169F86C557A7}"/>
                                            </p:graphicEl>
                                          </p:spTgt>
                                        </p:tgtEl>
                                      </p:cBhvr>
                                    </p:animEffect>
                                    <p:anim calcmode="lin" valueType="num">
                                      <p:cBhvr>
                                        <p:cTn id="22" dur="1000" fill="hold"/>
                                        <p:tgtEl>
                                          <p:spTgt spid="14">
                                            <p:graphicEl>
                                              <a:dgm id="{3E1A8E7C-20AB-6E43-A7D8-169F86C557A7}"/>
                                            </p:graphicEl>
                                          </p:spTgt>
                                        </p:tgtEl>
                                        <p:attrNameLst>
                                          <p:attrName>ppt_x</p:attrName>
                                        </p:attrNameLst>
                                      </p:cBhvr>
                                      <p:tavLst>
                                        <p:tav tm="0">
                                          <p:val>
                                            <p:strVal val="#ppt_x"/>
                                          </p:val>
                                        </p:tav>
                                        <p:tav tm="100000">
                                          <p:val>
                                            <p:strVal val="#ppt_x"/>
                                          </p:val>
                                        </p:tav>
                                      </p:tavLst>
                                    </p:anim>
                                    <p:anim calcmode="lin" valueType="num">
                                      <p:cBhvr>
                                        <p:cTn id="23" dur="1000" fill="hold"/>
                                        <p:tgtEl>
                                          <p:spTgt spid="14">
                                            <p:graphicEl>
                                              <a:dgm id="{3E1A8E7C-20AB-6E43-A7D8-169F86C557A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93B46AE5-A79D-3351-F797-2224FCAB6E2E}"/>
              </a:ext>
            </a:extLst>
          </p:cNvPr>
          <p:cNvGraphicFramePr>
            <a:graphicFrameLocks noGrp="1"/>
          </p:cNvGraphicFramePr>
          <p:nvPr>
            <p:ph idx="1"/>
            <p:extLst>
              <p:ext uri="{D42A27DB-BD31-4B8C-83A1-F6EECF244321}">
                <p14:modId xmlns:p14="http://schemas.microsoft.com/office/powerpoint/2010/main" val="2452336233"/>
              </p:ext>
            </p:extLst>
          </p:nvPr>
        </p:nvGraphicFramePr>
        <p:xfrm>
          <a:off x="565150" y="2099733"/>
          <a:ext cx="8013700" cy="4131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a:extLst>
              <a:ext uri="{FF2B5EF4-FFF2-40B4-BE49-F238E27FC236}">
                <a16:creationId xmlns:a16="http://schemas.microsoft.com/office/drawing/2014/main" id="{17BA14C0-169B-4C8F-642A-71892A134533}"/>
              </a:ext>
            </a:extLst>
          </p:cNvPr>
          <p:cNvSpPr>
            <a:spLocks noGrp="1"/>
          </p:cNvSpPr>
          <p:nvPr>
            <p:ph type="title"/>
          </p:nvPr>
        </p:nvSpPr>
        <p:spPr>
          <a:xfrm>
            <a:off x="1603122" y="626534"/>
            <a:ext cx="5937755" cy="1188720"/>
          </a:xfrm>
        </p:spPr>
        <p:txBody>
          <a:bodyPr/>
          <a:lstStyle/>
          <a:p>
            <a:r>
              <a:rPr lang="en-US" dirty="0"/>
              <a:t>EBP or emergency?</a:t>
            </a:r>
          </a:p>
        </p:txBody>
      </p:sp>
    </p:spTree>
    <p:extLst>
      <p:ext uri="{BB962C8B-B14F-4D97-AF65-F5344CB8AC3E}">
        <p14:creationId xmlns:p14="http://schemas.microsoft.com/office/powerpoint/2010/main" val="51272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graphicEl>
                                              <a:dgm id="{1B23FDCE-57F2-474E-9089-76A35DF81838}"/>
                                            </p:graphicEl>
                                          </p:spTgt>
                                        </p:tgtEl>
                                        <p:attrNameLst>
                                          <p:attrName>style.visibility</p:attrName>
                                        </p:attrNameLst>
                                      </p:cBhvr>
                                      <p:to>
                                        <p:strVal val="visible"/>
                                      </p:to>
                                    </p:set>
                                    <p:animEffect transition="in" filter="fade">
                                      <p:cBhvr>
                                        <p:cTn id="7" dur="1000"/>
                                        <p:tgtEl>
                                          <p:spTgt spid="14">
                                            <p:graphicEl>
                                              <a:dgm id="{1B23FDCE-57F2-474E-9089-76A35DF81838}"/>
                                            </p:graphicEl>
                                          </p:spTgt>
                                        </p:tgtEl>
                                      </p:cBhvr>
                                    </p:animEffect>
                                    <p:anim calcmode="lin" valueType="num">
                                      <p:cBhvr>
                                        <p:cTn id="8" dur="1000" fill="hold"/>
                                        <p:tgtEl>
                                          <p:spTgt spid="14">
                                            <p:graphicEl>
                                              <a:dgm id="{1B23FDCE-57F2-474E-9089-76A35DF81838}"/>
                                            </p:graphicEl>
                                          </p:spTgt>
                                        </p:tgtEl>
                                        <p:attrNameLst>
                                          <p:attrName>ppt_x</p:attrName>
                                        </p:attrNameLst>
                                      </p:cBhvr>
                                      <p:tavLst>
                                        <p:tav tm="0">
                                          <p:val>
                                            <p:strVal val="#ppt_x"/>
                                          </p:val>
                                        </p:tav>
                                        <p:tav tm="100000">
                                          <p:val>
                                            <p:strVal val="#ppt_x"/>
                                          </p:val>
                                        </p:tav>
                                      </p:tavLst>
                                    </p:anim>
                                    <p:anim calcmode="lin" valueType="num">
                                      <p:cBhvr>
                                        <p:cTn id="9" dur="1000" fill="hold"/>
                                        <p:tgtEl>
                                          <p:spTgt spid="14">
                                            <p:graphicEl>
                                              <a:dgm id="{1B23FDCE-57F2-474E-9089-76A35DF8183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graphicEl>
                                              <a:dgm id="{CA986AD7-AE6D-D041-A137-A00579BA56EA}"/>
                                            </p:graphicEl>
                                          </p:spTgt>
                                        </p:tgtEl>
                                        <p:attrNameLst>
                                          <p:attrName>style.visibility</p:attrName>
                                        </p:attrNameLst>
                                      </p:cBhvr>
                                      <p:to>
                                        <p:strVal val="visible"/>
                                      </p:to>
                                    </p:set>
                                    <p:animEffect transition="in" filter="fade">
                                      <p:cBhvr>
                                        <p:cTn id="14" dur="1000"/>
                                        <p:tgtEl>
                                          <p:spTgt spid="14">
                                            <p:graphicEl>
                                              <a:dgm id="{CA986AD7-AE6D-D041-A137-A00579BA56EA}"/>
                                            </p:graphicEl>
                                          </p:spTgt>
                                        </p:tgtEl>
                                      </p:cBhvr>
                                    </p:animEffect>
                                    <p:anim calcmode="lin" valueType="num">
                                      <p:cBhvr>
                                        <p:cTn id="15" dur="1000" fill="hold"/>
                                        <p:tgtEl>
                                          <p:spTgt spid="14">
                                            <p:graphicEl>
                                              <a:dgm id="{CA986AD7-AE6D-D041-A137-A00579BA56EA}"/>
                                            </p:graphicEl>
                                          </p:spTgt>
                                        </p:tgtEl>
                                        <p:attrNameLst>
                                          <p:attrName>ppt_x</p:attrName>
                                        </p:attrNameLst>
                                      </p:cBhvr>
                                      <p:tavLst>
                                        <p:tav tm="0">
                                          <p:val>
                                            <p:strVal val="#ppt_x"/>
                                          </p:val>
                                        </p:tav>
                                        <p:tav tm="100000">
                                          <p:val>
                                            <p:strVal val="#ppt_x"/>
                                          </p:val>
                                        </p:tav>
                                      </p:tavLst>
                                    </p:anim>
                                    <p:anim calcmode="lin" valueType="num">
                                      <p:cBhvr>
                                        <p:cTn id="16" dur="1000" fill="hold"/>
                                        <p:tgtEl>
                                          <p:spTgt spid="14">
                                            <p:graphicEl>
                                              <a:dgm id="{CA986AD7-AE6D-D041-A137-A00579BA56EA}"/>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graphicEl>
                                              <a:dgm id="{26C3E87E-C979-744B-BA97-A0E2E3725594}"/>
                                            </p:graphicEl>
                                          </p:spTgt>
                                        </p:tgtEl>
                                        <p:attrNameLst>
                                          <p:attrName>style.visibility</p:attrName>
                                        </p:attrNameLst>
                                      </p:cBhvr>
                                      <p:to>
                                        <p:strVal val="visible"/>
                                      </p:to>
                                    </p:set>
                                    <p:animEffect transition="in" filter="fade">
                                      <p:cBhvr>
                                        <p:cTn id="21" dur="1000"/>
                                        <p:tgtEl>
                                          <p:spTgt spid="14">
                                            <p:graphicEl>
                                              <a:dgm id="{26C3E87E-C979-744B-BA97-A0E2E3725594}"/>
                                            </p:graphicEl>
                                          </p:spTgt>
                                        </p:tgtEl>
                                      </p:cBhvr>
                                    </p:animEffect>
                                    <p:anim calcmode="lin" valueType="num">
                                      <p:cBhvr>
                                        <p:cTn id="22" dur="1000" fill="hold"/>
                                        <p:tgtEl>
                                          <p:spTgt spid="14">
                                            <p:graphicEl>
                                              <a:dgm id="{26C3E87E-C979-744B-BA97-A0E2E3725594}"/>
                                            </p:graphicEl>
                                          </p:spTgt>
                                        </p:tgtEl>
                                        <p:attrNameLst>
                                          <p:attrName>ppt_x</p:attrName>
                                        </p:attrNameLst>
                                      </p:cBhvr>
                                      <p:tavLst>
                                        <p:tav tm="0">
                                          <p:val>
                                            <p:strVal val="#ppt_x"/>
                                          </p:val>
                                        </p:tav>
                                        <p:tav tm="100000">
                                          <p:val>
                                            <p:strVal val="#ppt_x"/>
                                          </p:val>
                                        </p:tav>
                                      </p:tavLst>
                                    </p:anim>
                                    <p:anim calcmode="lin" valueType="num">
                                      <p:cBhvr>
                                        <p:cTn id="23" dur="1000" fill="hold"/>
                                        <p:tgtEl>
                                          <p:spTgt spid="14">
                                            <p:graphicEl>
                                              <a:dgm id="{26C3E87E-C979-744B-BA97-A0E2E372559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344E-A7FA-0C8D-0382-981A9530BDCA}"/>
              </a:ext>
            </a:extLst>
          </p:cNvPr>
          <p:cNvSpPr>
            <a:spLocks noGrp="1"/>
          </p:cNvSpPr>
          <p:nvPr>
            <p:ph type="title"/>
          </p:nvPr>
        </p:nvSpPr>
        <p:spPr/>
        <p:txBody>
          <a:bodyPr/>
          <a:lstStyle/>
          <a:p>
            <a:r>
              <a:rPr lang="en-US"/>
              <a:t>Putting it all together</a:t>
            </a:r>
          </a:p>
        </p:txBody>
      </p:sp>
    </p:spTree>
    <p:extLst>
      <p:ext uri="{BB962C8B-B14F-4D97-AF65-F5344CB8AC3E}">
        <p14:creationId xmlns:p14="http://schemas.microsoft.com/office/powerpoint/2010/main" val="208032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2E4C17-4A3B-B779-53DD-6194CE0684B9}"/>
              </a:ext>
            </a:extLst>
          </p:cNvPr>
          <p:cNvSpPr>
            <a:spLocks noGrp="1"/>
          </p:cNvSpPr>
          <p:nvPr>
            <p:ph type="title"/>
          </p:nvPr>
        </p:nvSpPr>
        <p:spPr/>
        <p:txBody>
          <a:bodyPr/>
          <a:lstStyle/>
          <a:p>
            <a:r>
              <a:rPr lang="en-US"/>
              <a:t>ALYSSA</a:t>
            </a:r>
          </a:p>
        </p:txBody>
      </p:sp>
      <p:sp>
        <p:nvSpPr>
          <p:cNvPr id="6" name="Content Placeholder 5">
            <a:extLst>
              <a:ext uri="{FF2B5EF4-FFF2-40B4-BE49-F238E27FC236}">
                <a16:creationId xmlns:a16="http://schemas.microsoft.com/office/drawing/2014/main" id="{A7827867-0AE5-9CA1-0F5D-E15CAE245E6F}"/>
              </a:ext>
            </a:extLst>
          </p:cNvPr>
          <p:cNvSpPr>
            <a:spLocks noGrp="1"/>
          </p:cNvSpPr>
          <p:nvPr>
            <p:ph idx="1"/>
          </p:nvPr>
        </p:nvSpPr>
        <p:spPr/>
        <p:txBody>
          <a:bodyPr>
            <a:normAutofit/>
          </a:bodyPr>
          <a:lstStyle/>
          <a:p>
            <a:r>
              <a:rPr lang="en-US" dirty="0"/>
              <a:t>Alyssa is on probation for possession of fentanyl.</a:t>
            </a:r>
          </a:p>
          <a:p>
            <a:r>
              <a:rPr lang="en-US" dirty="0"/>
              <a:t>Alyssa has a history of trauma, including being a victim of human trafficking.</a:t>
            </a:r>
          </a:p>
          <a:p>
            <a:r>
              <a:rPr lang="en-US" dirty="0"/>
              <a:t>Alyssa is diagnosed with PTSD.</a:t>
            </a:r>
          </a:p>
          <a:p>
            <a:r>
              <a:rPr lang="en-US" dirty="0"/>
              <a:t>Alyssa ran into an old friend yesterday, and they ended up smoking crack together.</a:t>
            </a:r>
          </a:p>
          <a:p>
            <a:pPr lvl="1"/>
            <a:r>
              <a:rPr lang="en-US" dirty="0"/>
              <a:t>She had been sober for 8 months.</a:t>
            </a:r>
          </a:p>
          <a:p>
            <a:r>
              <a:rPr lang="en-US" dirty="0"/>
              <a:t>Alyssa is in treatment for mental health / trauma, but not for substance use.</a:t>
            </a:r>
          </a:p>
        </p:txBody>
      </p:sp>
      <p:sp>
        <p:nvSpPr>
          <p:cNvPr id="7" name="Text Placeholder 6">
            <a:extLst>
              <a:ext uri="{FF2B5EF4-FFF2-40B4-BE49-F238E27FC236}">
                <a16:creationId xmlns:a16="http://schemas.microsoft.com/office/drawing/2014/main" id="{4F3C4C72-AB27-3B14-7766-FD024BAB1245}"/>
              </a:ext>
            </a:extLst>
          </p:cNvPr>
          <p:cNvSpPr>
            <a:spLocks noGrp="1"/>
          </p:cNvSpPr>
          <p:nvPr>
            <p:ph type="body" sz="half" idx="2"/>
          </p:nvPr>
        </p:nvSpPr>
        <p:spPr/>
        <p:txBody>
          <a:bodyPr/>
          <a:lstStyle/>
          <a:p>
            <a:r>
              <a:rPr lang="en-US"/>
              <a:t>How can we make a difference with Alyssa?</a:t>
            </a:r>
          </a:p>
        </p:txBody>
      </p:sp>
    </p:spTree>
    <p:extLst>
      <p:ext uri="{BB962C8B-B14F-4D97-AF65-F5344CB8AC3E}">
        <p14:creationId xmlns:p14="http://schemas.microsoft.com/office/powerpoint/2010/main" val="4147209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a:extLst>
            <a:ext uri="{FF2B5EF4-FFF2-40B4-BE49-F238E27FC236}">
              <a16:creationId xmlns:a16="http://schemas.microsoft.com/office/drawing/2014/main" id="{48183CB6-89EA-4A7C-335E-6BFE82CA4E8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9EAEC08-9254-BA56-DC48-33E8CC14D491}"/>
              </a:ext>
            </a:extLst>
          </p:cNvPr>
          <p:cNvSpPr>
            <a:spLocks noGrp="1"/>
          </p:cNvSpPr>
          <p:nvPr>
            <p:ph type="title"/>
          </p:nvPr>
        </p:nvSpPr>
        <p:spPr>
          <a:xfrm>
            <a:off x="1603122" y="220621"/>
            <a:ext cx="5937755" cy="935826"/>
          </a:xfrm>
        </p:spPr>
        <p:txBody>
          <a:bodyPr/>
          <a:lstStyle/>
          <a:p>
            <a:r>
              <a:rPr lang="en-US"/>
              <a:t>MICHAEL</a:t>
            </a:r>
          </a:p>
        </p:txBody>
      </p:sp>
      <p:sp>
        <p:nvSpPr>
          <p:cNvPr id="6" name="Content Placeholder 5">
            <a:extLst>
              <a:ext uri="{FF2B5EF4-FFF2-40B4-BE49-F238E27FC236}">
                <a16:creationId xmlns:a16="http://schemas.microsoft.com/office/drawing/2014/main" id="{B0118382-E1AD-FAD3-E603-51B4141CC939}"/>
              </a:ext>
            </a:extLst>
          </p:cNvPr>
          <p:cNvSpPr>
            <a:spLocks noGrp="1"/>
          </p:cNvSpPr>
          <p:nvPr>
            <p:ph idx="1"/>
          </p:nvPr>
        </p:nvSpPr>
        <p:spPr>
          <a:xfrm>
            <a:off x="1402976" y="1506072"/>
            <a:ext cx="6338046" cy="3594845"/>
          </a:xfrm>
        </p:spPr>
        <p:txBody>
          <a:bodyPr>
            <a:noAutofit/>
          </a:bodyPr>
          <a:lstStyle/>
          <a:p>
            <a:r>
              <a:rPr lang="en-US" sz="1600" b="1" dirty="0"/>
              <a:t>Michael is on probation for an assault charge. He was high on meth at the time.</a:t>
            </a:r>
          </a:p>
          <a:p>
            <a:r>
              <a:rPr lang="en-US" sz="1600" b="1" dirty="0"/>
              <a:t>Michael has been diagnosed with Bipolar Disorder.</a:t>
            </a:r>
          </a:p>
          <a:p>
            <a:r>
              <a:rPr lang="en-US" sz="1600" b="1" dirty="0"/>
              <a:t>When manic, he becomes incredibly angry and impulsive.</a:t>
            </a:r>
          </a:p>
          <a:p>
            <a:r>
              <a:rPr lang="en-US" sz="1600" b="1" dirty="0"/>
              <a:t>Michael has a substance use disorder. His drugs of choice are meth and crack.</a:t>
            </a:r>
          </a:p>
          <a:p>
            <a:r>
              <a:rPr lang="en-US" sz="1600" b="1" dirty="0"/>
              <a:t>Michael has been sober for 3 months.</a:t>
            </a:r>
          </a:p>
          <a:p>
            <a:r>
              <a:rPr lang="en-US" sz="1600" b="1" dirty="0"/>
              <a:t>Michael seems somewhat motivated for treatment.</a:t>
            </a:r>
          </a:p>
          <a:p>
            <a:r>
              <a:rPr lang="en-US" sz="1600" b="1" dirty="0"/>
              <a:t>Michael has poor social skills and has a history of losing jobs because of confrontational behavior.</a:t>
            </a:r>
          </a:p>
          <a:p>
            <a:r>
              <a:rPr lang="en-US" sz="1600" b="1" dirty="0"/>
              <a:t>Michael isn’t in mental health treatment. His substance use counselor says that mental health treatment isn’t a priority right now, because he needs to stay sober first.</a:t>
            </a:r>
          </a:p>
          <a:p>
            <a:r>
              <a:rPr lang="en-US" sz="1600" b="1" dirty="0"/>
              <a:t>Michael reports that he got into a physical altercation with a family member a few days ago.</a:t>
            </a:r>
          </a:p>
        </p:txBody>
      </p:sp>
    </p:spTree>
    <p:extLst>
      <p:ext uri="{BB962C8B-B14F-4D97-AF65-F5344CB8AC3E}">
        <p14:creationId xmlns:p14="http://schemas.microsoft.com/office/powerpoint/2010/main" val="3104538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87B97E-03BF-A7D1-C2AC-3FDFDB24298C}"/>
              </a:ext>
            </a:extLst>
          </p:cNvPr>
          <p:cNvSpPr>
            <a:spLocks noGrp="1"/>
          </p:cNvSpPr>
          <p:nvPr>
            <p:ph type="title"/>
          </p:nvPr>
        </p:nvSpPr>
        <p:spPr>
          <a:xfrm>
            <a:off x="1101852" y="2720572"/>
            <a:ext cx="6940296" cy="2156227"/>
          </a:xfrm>
        </p:spPr>
        <p:txBody>
          <a:bodyPr vert="horz" lIns="274320" tIns="182880" rIns="274320" bIns="182880" rtlCol="0" anchor="ctr" anchorCtr="1">
            <a:noAutofit/>
          </a:bodyPr>
          <a:lstStyle/>
          <a:p>
            <a:r>
              <a:rPr lang="en-US" sz="2000" kern="1200" cap="all" spc="200" baseline="0">
                <a:solidFill>
                  <a:srgbClr val="262626"/>
                </a:solidFill>
                <a:latin typeface="+mj-lt"/>
                <a:ea typeface="+mj-ea"/>
                <a:cs typeface="+mj-cs"/>
              </a:rPr>
              <a:t>This year’s theme is “it takes a village.”</a:t>
            </a:r>
            <a:br>
              <a:rPr lang="en-US" sz="2000" kern="1200" cap="all" spc="200" baseline="0">
                <a:solidFill>
                  <a:srgbClr val="262626"/>
                </a:solidFill>
                <a:latin typeface="+mj-lt"/>
                <a:ea typeface="+mj-ea"/>
                <a:cs typeface="+mj-cs"/>
              </a:rPr>
            </a:br>
            <a:br>
              <a:rPr lang="en-US" sz="2000" kern="1200" cap="all" spc="200" baseline="0">
                <a:solidFill>
                  <a:srgbClr val="262626"/>
                </a:solidFill>
                <a:latin typeface="+mj-lt"/>
                <a:ea typeface="+mj-ea"/>
                <a:cs typeface="+mj-cs"/>
              </a:rPr>
            </a:br>
            <a:r>
              <a:rPr lang="en-US" sz="2000" kern="1200" cap="all" spc="200" baseline="0">
                <a:solidFill>
                  <a:srgbClr val="262626"/>
                </a:solidFill>
                <a:latin typeface="+mj-lt"/>
                <a:ea typeface="+mj-ea"/>
                <a:cs typeface="+mj-cs"/>
              </a:rPr>
              <a:t>what does this mean in the context of making an impact on clients with</a:t>
            </a:r>
            <a:br>
              <a:rPr lang="en-US" sz="2000" kern="1200" cap="all" spc="200" baseline="0">
                <a:solidFill>
                  <a:srgbClr val="262626"/>
                </a:solidFill>
                <a:latin typeface="+mj-lt"/>
                <a:ea typeface="+mj-ea"/>
                <a:cs typeface="+mj-cs"/>
              </a:rPr>
            </a:br>
            <a:r>
              <a:rPr lang="en-US" sz="2000" kern="1200" cap="all" spc="200" baseline="0">
                <a:solidFill>
                  <a:srgbClr val="262626"/>
                </a:solidFill>
                <a:latin typeface="+mj-lt"/>
                <a:ea typeface="+mj-ea"/>
                <a:cs typeface="+mj-cs"/>
              </a:rPr>
              <a:t>co-occurring disorders?</a:t>
            </a:r>
          </a:p>
        </p:txBody>
      </p:sp>
    </p:spTree>
    <p:extLst>
      <p:ext uri="{BB962C8B-B14F-4D97-AF65-F5344CB8AC3E}">
        <p14:creationId xmlns:p14="http://schemas.microsoft.com/office/powerpoint/2010/main" val="1234136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4027-FE88-2B53-EBE9-6B6BA61BB123}"/>
              </a:ext>
            </a:extLst>
          </p:cNvPr>
          <p:cNvSpPr>
            <a:spLocks noGrp="1"/>
          </p:cNvSpPr>
          <p:nvPr>
            <p:ph type="title"/>
          </p:nvPr>
        </p:nvSpPr>
        <p:spPr>
          <a:xfrm>
            <a:off x="658632" y="2689424"/>
            <a:ext cx="3290594" cy="1141497"/>
          </a:xfrm>
        </p:spPr>
        <p:txBody>
          <a:bodyPr/>
          <a:lstStyle/>
          <a:p>
            <a:r>
              <a:rPr lang="en-US" dirty="0"/>
              <a:t>THANK YOU!</a:t>
            </a:r>
          </a:p>
        </p:txBody>
      </p:sp>
      <p:sp>
        <p:nvSpPr>
          <p:cNvPr id="3" name="Content Placeholder 2">
            <a:extLst>
              <a:ext uri="{FF2B5EF4-FFF2-40B4-BE49-F238E27FC236}">
                <a16:creationId xmlns:a16="http://schemas.microsoft.com/office/drawing/2014/main" id="{6225BAAE-4C7F-2768-73D8-B42E3FBCFE10}"/>
              </a:ext>
            </a:extLst>
          </p:cNvPr>
          <p:cNvSpPr>
            <a:spLocks noGrp="1"/>
          </p:cNvSpPr>
          <p:nvPr>
            <p:ph idx="1"/>
          </p:nvPr>
        </p:nvSpPr>
        <p:spPr>
          <a:xfrm>
            <a:off x="4742330" y="1761992"/>
            <a:ext cx="5271247" cy="2996363"/>
          </a:xfrm>
        </p:spPr>
        <p:txBody>
          <a:bodyPr/>
          <a:lstStyle/>
          <a:p>
            <a:r>
              <a:rPr lang="en-US" dirty="0"/>
              <a:t>Jason Conrad – Probation Officer</a:t>
            </a:r>
            <a:br>
              <a:rPr lang="en-US" dirty="0"/>
            </a:br>
            <a:r>
              <a:rPr lang="en-US" dirty="0"/>
              <a:t>Chemical Dependency | CATCH Court</a:t>
            </a:r>
            <a:br>
              <a:rPr lang="en-US" dirty="0"/>
            </a:br>
            <a:r>
              <a:rPr lang="en-US" dirty="0"/>
              <a:t>Jason_Conrad@fccourts.org</a:t>
            </a:r>
            <a:br>
              <a:rPr lang="en-US" dirty="0"/>
            </a:br>
            <a:r>
              <a:rPr lang="en-US" dirty="0"/>
              <a:t>614-525-4685</a:t>
            </a:r>
          </a:p>
          <a:p>
            <a:pPr marL="0" indent="0">
              <a:buNone/>
            </a:pPr>
            <a:endParaRPr lang="en-US" dirty="0"/>
          </a:p>
          <a:p>
            <a:r>
              <a:rPr lang="en-US" dirty="0"/>
              <a:t>Sam Light – Probation Supervisor</a:t>
            </a:r>
            <a:br>
              <a:rPr lang="en-US" dirty="0"/>
            </a:br>
            <a:r>
              <a:rPr lang="en-US" dirty="0"/>
              <a:t>Samantha_Light@fccourts.org</a:t>
            </a:r>
            <a:br>
              <a:rPr lang="en-US" dirty="0"/>
            </a:br>
            <a:r>
              <a:rPr lang="en-US" dirty="0"/>
              <a:t>614-525-5280</a:t>
            </a:r>
          </a:p>
        </p:txBody>
      </p:sp>
    </p:spTree>
    <p:extLst>
      <p:ext uri="{BB962C8B-B14F-4D97-AF65-F5344CB8AC3E}">
        <p14:creationId xmlns:p14="http://schemas.microsoft.com/office/powerpoint/2010/main" val="163581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F878E-AD7D-691A-C974-FF202A873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A59C41-162B-98A6-EF22-75B893CEA864}"/>
              </a:ext>
            </a:extLst>
          </p:cNvPr>
          <p:cNvSpPr>
            <a:spLocks noGrp="1"/>
          </p:cNvSpPr>
          <p:nvPr>
            <p:ph type="title"/>
          </p:nvPr>
        </p:nvSpPr>
        <p:spPr>
          <a:xfrm>
            <a:off x="1101852" y="2606040"/>
            <a:ext cx="6940296" cy="1645920"/>
          </a:xfrm>
        </p:spPr>
        <p:txBody>
          <a:bodyPr>
            <a:normAutofit/>
          </a:bodyPr>
          <a:lstStyle/>
          <a:p>
            <a:r>
              <a:rPr lang="en-US" dirty="0"/>
              <a:t>what do we mean by “conundrum” ?</a:t>
            </a:r>
          </a:p>
        </p:txBody>
      </p:sp>
    </p:spTree>
    <p:extLst>
      <p:ext uri="{BB962C8B-B14F-4D97-AF65-F5344CB8AC3E}">
        <p14:creationId xmlns:p14="http://schemas.microsoft.com/office/powerpoint/2010/main" val="26209692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A64D59-E2CA-1746-FFFA-782BB2D1714F}"/>
              </a:ext>
            </a:extLst>
          </p:cNvPr>
          <p:cNvSpPr>
            <a:spLocks noGrp="1"/>
          </p:cNvSpPr>
          <p:nvPr>
            <p:ph type="title"/>
          </p:nvPr>
        </p:nvSpPr>
        <p:spPr>
          <a:xfrm>
            <a:off x="622335" y="2708804"/>
            <a:ext cx="2774103" cy="1440394"/>
          </a:xfrm>
          <a:noFill/>
          <a:ln>
            <a:solidFill>
              <a:schemeClr val="tx1"/>
            </a:solidFill>
          </a:ln>
        </p:spPr>
        <p:txBody>
          <a:bodyPr>
            <a:normAutofit/>
          </a:bodyPr>
          <a:lstStyle/>
          <a:p>
            <a:r>
              <a:rPr lang="en-US" sz="2100">
                <a:solidFill>
                  <a:schemeClr val="tx1"/>
                </a:solidFill>
              </a:rPr>
              <a:t>Workshop Evaluations</a:t>
            </a:r>
          </a:p>
        </p:txBody>
      </p:sp>
      <p:sp>
        <p:nvSpPr>
          <p:cNvPr id="10" name="Rectangle 9">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C408C01A-1F36-9C4C-488D-1370172E7FAE}"/>
              </a:ext>
            </a:extLst>
          </p:cNvPr>
          <p:cNvSpPr>
            <a:spLocks noGrp="1"/>
          </p:cNvSpPr>
          <p:nvPr>
            <p:ph idx="1"/>
          </p:nvPr>
        </p:nvSpPr>
        <p:spPr>
          <a:xfrm>
            <a:off x="4536886" y="802638"/>
            <a:ext cx="4056522" cy="2123442"/>
          </a:xfrm>
        </p:spPr>
        <p:txBody>
          <a:bodyPr anchor="ctr">
            <a:normAutofit/>
          </a:bodyPr>
          <a:lstStyle/>
          <a:p>
            <a:pPr marL="0" marR="0" indent="0" algn="ctr">
              <a:spcBef>
                <a:spcPts val="0"/>
              </a:spcBef>
              <a:buNone/>
            </a:pPr>
            <a:r>
              <a:rPr lang="en-US" sz="1800">
                <a:solidFill>
                  <a:schemeClr val="bg1"/>
                </a:solidFill>
                <a:effectLst/>
                <a:latin typeface="Calibri Light" panose="020F0302020204030204" pitchFamily="34" charset="0"/>
                <a:ea typeface="Aptos" panose="020B0004020202020204" pitchFamily="34" charset="0"/>
                <a:cs typeface="Aptos" panose="020B0004020202020204" pitchFamily="34" charset="0"/>
              </a:rPr>
              <a:t>Link for workshop evaluations:</a:t>
            </a:r>
          </a:p>
          <a:p>
            <a:pPr marL="0" marR="0" indent="0" algn="ctr">
              <a:spcBef>
                <a:spcPts val="0"/>
              </a:spcBef>
              <a:buNone/>
            </a:pPr>
            <a:r>
              <a:rPr lang="en-US" sz="1800">
                <a:solidFill>
                  <a:schemeClr val="bg1"/>
                </a:solidFill>
                <a:effectLst/>
                <a:latin typeface="Calibri Light" panose="020F0302020204030204" pitchFamily="34" charset="0"/>
                <a:ea typeface="Aptos" panose="020B0004020202020204" pitchFamily="34" charset="0"/>
                <a:cs typeface="Aptos" panose="020B0004020202020204" pitchFamily="34" charset="0"/>
              </a:rPr>
              <a:t> </a:t>
            </a:r>
            <a:r>
              <a:rPr lang="en-US" sz="1800" u="sng">
                <a:solidFill>
                  <a:srgbClr val="467886"/>
                </a:solidFill>
                <a:effectLst/>
                <a:latin typeface="Calibri Light" panose="020F0302020204030204" pitchFamily="34" charset="0"/>
                <a:ea typeface="Aptos" panose="020B0004020202020204" pitchFamily="34" charset="0"/>
                <a:cs typeface="Aptos" panose="020B0004020202020204" pitchFamily="34" charset="0"/>
                <a:hlinkClick r:id="rId3"/>
              </a:rPr>
              <a:t>https://www.surveymonkey.com/r/OCCSAWK24</a:t>
            </a:r>
            <a:endParaRPr lang="en-US" sz="1800">
              <a:effectLst/>
              <a:latin typeface="Aptos" panose="020B0004020202020204" pitchFamily="34" charset="0"/>
              <a:ea typeface="Aptos" panose="020B0004020202020204" pitchFamily="34" charset="0"/>
              <a:cs typeface="Aptos" panose="020B0004020202020204" pitchFamily="34" charset="0"/>
            </a:endParaRPr>
          </a:p>
          <a:p>
            <a:pPr marL="0" marR="0" indent="0" algn="ctr">
              <a:buNone/>
            </a:pPr>
            <a:endParaRPr lang="en-US" sz="1800">
              <a:effectLst/>
              <a:latin typeface="Aptos" panose="020B0004020202020204" pitchFamily="34" charset="0"/>
              <a:ea typeface="Aptos" panose="020B0004020202020204" pitchFamily="34" charset="0"/>
              <a:cs typeface="Aptos" panose="020B0004020202020204" pitchFamily="34" charset="0"/>
            </a:endParaRPr>
          </a:p>
        </p:txBody>
      </p:sp>
      <p:pic>
        <p:nvPicPr>
          <p:cNvPr id="6" name="Picture 5" descr="Qr code&#10;&#10;Description automatically generated">
            <a:extLst>
              <a:ext uri="{FF2B5EF4-FFF2-40B4-BE49-F238E27FC236}">
                <a16:creationId xmlns:a16="http://schemas.microsoft.com/office/drawing/2014/main" id="{508CB0C4-BEBA-3FBE-BECF-E3C28AD11C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2145" y="2708804"/>
            <a:ext cx="3211394" cy="3211394"/>
          </a:xfrm>
          <a:prstGeom prst="rect">
            <a:avLst/>
          </a:prstGeom>
          <a:noFill/>
          <a:ln>
            <a:noFill/>
          </a:ln>
        </p:spPr>
      </p:pic>
    </p:spTree>
    <p:extLst>
      <p:ext uri="{BB962C8B-B14F-4D97-AF65-F5344CB8AC3E}">
        <p14:creationId xmlns:p14="http://schemas.microsoft.com/office/powerpoint/2010/main" val="112590329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493F0-0D2F-0DFF-4020-6A8F8AA76F05}"/>
              </a:ext>
            </a:extLst>
          </p:cNvPr>
          <p:cNvSpPr>
            <a:spLocks noGrp="1"/>
          </p:cNvSpPr>
          <p:nvPr>
            <p:ph type="title"/>
          </p:nvPr>
        </p:nvSpPr>
        <p:spPr>
          <a:xfrm>
            <a:off x="1603122" y="563248"/>
            <a:ext cx="5937755" cy="1188720"/>
          </a:xfrm>
          <a:solidFill>
            <a:srgbClr val="FFFFFF"/>
          </a:solidFill>
        </p:spPr>
        <p:txBody>
          <a:bodyPr vert="horz" lIns="182880" tIns="182880" rIns="182880" bIns="182880" rtlCol="0" anchor="ctr">
            <a:normAutofit/>
          </a:bodyPr>
          <a:lstStyle/>
          <a:p>
            <a:r>
              <a:rPr lang="en-US" sz="2800" kern="1200" cap="all" spc="200" baseline="0">
                <a:solidFill>
                  <a:srgbClr val="262626"/>
                </a:solidFill>
                <a:latin typeface="+mj-lt"/>
                <a:ea typeface="+mj-ea"/>
                <a:cs typeface="+mj-cs"/>
              </a:rPr>
              <a:t>WHAT’S THE CONUNDRUM?</a:t>
            </a:r>
          </a:p>
        </p:txBody>
      </p:sp>
      <p:graphicFrame>
        <p:nvGraphicFramePr>
          <p:cNvPr id="24" name="Text Placeholder 3">
            <a:extLst>
              <a:ext uri="{FF2B5EF4-FFF2-40B4-BE49-F238E27FC236}">
                <a16:creationId xmlns:a16="http://schemas.microsoft.com/office/drawing/2014/main" id="{48EDC4A5-68A0-74EB-D6EE-719970294B41}"/>
              </a:ext>
            </a:extLst>
          </p:cNvPr>
          <p:cNvGraphicFramePr/>
          <p:nvPr>
            <p:extLst>
              <p:ext uri="{D42A27DB-BD31-4B8C-83A1-F6EECF244321}">
                <p14:modId xmlns:p14="http://schemas.microsoft.com/office/powerpoint/2010/main" val="1343672007"/>
              </p:ext>
            </p:extLst>
          </p:nvPr>
        </p:nvGraphicFramePr>
        <p:xfrm>
          <a:off x="344081" y="1999786"/>
          <a:ext cx="8455838" cy="396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587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graphicEl>
                                              <a:dgm id="{23489A69-5411-44CD-A461-8C502A023B16}"/>
                                            </p:graphicEl>
                                          </p:spTgt>
                                        </p:tgtEl>
                                        <p:attrNameLst>
                                          <p:attrName>style.visibility</p:attrName>
                                        </p:attrNameLst>
                                      </p:cBhvr>
                                      <p:to>
                                        <p:strVal val="visible"/>
                                      </p:to>
                                    </p:set>
                                    <p:anim calcmode="lin" valueType="num">
                                      <p:cBhvr additive="base">
                                        <p:cTn id="7" dur="500" fill="hold"/>
                                        <p:tgtEl>
                                          <p:spTgt spid="24">
                                            <p:graphicEl>
                                              <a:dgm id="{23489A69-5411-44CD-A461-8C502A023B1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graphicEl>
                                              <a:dgm id="{23489A69-5411-44CD-A461-8C502A023B1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graphicEl>
                                              <a:dgm id="{4D702467-7E78-48CD-A3BE-D2B1D978BD53}"/>
                                            </p:graphicEl>
                                          </p:spTgt>
                                        </p:tgtEl>
                                        <p:attrNameLst>
                                          <p:attrName>style.visibility</p:attrName>
                                        </p:attrNameLst>
                                      </p:cBhvr>
                                      <p:to>
                                        <p:strVal val="visible"/>
                                      </p:to>
                                    </p:set>
                                    <p:anim calcmode="lin" valueType="num">
                                      <p:cBhvr additive="base">
                                        <p:cTn id="13" dur="500" fill="hold"/>
                                        <p:tgtEl>
                                          <p:spTgt spid="24">
                                            <p:graphicEl>
                                              <a:dgm id="{4D702467-7E78-48CD-A3BE-D2B1D978BD5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graphicEl>
                                              <a:dgm id="{4D702467-7E78-48CD-A3BE-D2B1D978BD53}"/>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graphicEl>
                                              <a:dgm id="{BB4C19D1-BD85-4544-8C44-EB70B77C983B}"/>
                                            </p:graphicEl>
                                          </p:spTgt>
                                        </p:tgtEl>
                                        <p:attrNameLst>
                                          <p:attrName>style.visibility</p:attrName>
                                        </p:attrNameLst>
                                      </p:cBhvr>
                                      <p:to>
                                        <p:strVal val="visible"/>
                                      </p:to>
                                    </p:set>
                                    <p:anim calcmode="lin" valueType="num">
                                      <p:cBhvr additive="base">
                                        <p:cTn id="19" dur="500" fill="hold"/>
                                        <p:tgtEl>
                                          <p:spTgt spid="24">
                                            <p:graphicEl>
                                              <a:dgm id="{BB4C19D1-BD85-4544-8C44-EB70B77C983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graphicEl>
                                              <a:dgm id="{BB4C19D1-BD85-4544-8C44-EB70B77C983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graphicEl>
                                              <a:dgm id="{5B8CC91F-0774-45CF-B073-E2BD43B82B7E}"/>
                                            </p:graphicEl>
                                          </p:spTgt>
                                        </p:tgtEl>
                                        <p:attrNameLst>
                                          <p:attrName>style.visibility</p:attrName>
                                        </p:attrNameLst>
                                      </p:cBhvr>
                                      <p:to>
                                        <p:strVal val="visible"/>
                                      </p:to>
                                    </p:set>
                                    <p:anim calcmode="lin" valueType="num">
                                      <p:cBhvr additive="base">
                                        <p:cTn id="25" dur="500" fill="hold"/>
                                        <p:tgtEl>
                                          <p:spTgt spid="24">
                                            <p:graphicEl>
                                              <a:dgm id="{5B8CC91F-0774-45CF-B073-E2BD43B82B7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
                                            <p:graphicEl>
                                              <a:dgm id="{5B8CC91F-0774-45CF-B073-E2BD43B82B7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graphicEl>
                                              <a:dgm id="{C2028E26-DE0B-477D-8894-2C1A7716EF4E}"/>
                                            </p:graphicEl>
                                          </p:spTgt>
                                        </p:tgtEl>
                                        <p:attrNameLst>
                                          <p:attrName>style.visibility</p:attrName>
                                        </p:attrNameLst>
                                      </p:cBhvr>
                                      <p:to>
                                        <p:strVal val="visible"/>
                                      </p:to>
                                    </p:set>
                                    <p:anim calcmode="lin" valueType="num">
                                      <p:cBhvr additive="base">
                                        <p:cTn id="31" dur="500" fill="hold"/>
                                        <p:tgtEl>
                                          <p:spTgt spid="24">
                                            <p:graphicEl>
                                              <a:dgm id="{C2028E26-DE0B-477D-8894-2C1A7716EF4E}"/>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
                                            <p:graphicEl>
                                              <a:dgm id="{C2028E26-DE0B-477D-8894-2C1A7716EF4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AC0D-63E0-8C13-BF9E-CD1695F69FC9}"/>
              </a:ext>
            </a:extLst>
          </p:cNvPr>
          <p:cNvSpPr>
            <a:spLocks noGrp="1"/>
          </p:cNvSpPr>
          <p:nvPr>
            <p:ph type="title"/>
          </p:nvPr>
        </p:nvSpPr>
        <p:spPr>
          <a:xfrm>
            <a:off x="1101852" y="2606040"/>
            <a:ext cx="6940296" cy="1645920"/>
          </a:xfrm>
        </p:spPr>
        <p:txBody>
          <a:bodyPr>
            <a:normAutofit/>
          </a:bodyPr>
          <a:lstStyle/>
          <a:p>
            <a:r>
              <a:rPr lang="en-US"/>
              <a:t>How many people have a mental illness?</a:t>
            </a:r>
          </a:p>
        </p:txBody>
      </p:sp>
    </p:spTree>
    <p:extLst>
      <p:ext uri="{BB962C8B-B14F-4D97-AF65-F5344CB8AC3E}">
        <p14:creationId xmlns:p14="http://schemas.microsoft.com/office/powerpoint/2010/main" val="3378656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D9767-76BF-C13F-3E9C-A29C3BAD5925}"/>
              </a:ext>
            </a:extLst>
          </p:cNvPr>
          <p:cNvSpPr>
            <a:spLocks noGrp="1"/>
          </p:cNvSpPr>
          <p:nvPr>
            <p:ph type="title"/>
          </p:nvPr>
        </p:nvSpPr>
        <p:spPr>
          <a:xfrm>
            <a:off x="458833" y="2227498"/>
            <a:ext cx="3654334" cy="1593581"/>
          </a:xfrm>
        </p:spPr>
        <p:txBody>
          <a:bodyPr/>
          <a:lstStyle/>
          <a:p>
            <a:r>
              <a:rPr lang="en-US" sz="3200"/>
              <a:t>The Statistics</a:t>
            </a:r>
            <a:endParaRPr lang="en-US" sz="2400"/>
          </a:p>
        </p:txBody>
      </p:sp>
      <p:sp>
        <p:nvSpPr>
          <p:cNvPr id="4" name="Text Placeholder 3">
            <a:extLst>
              <a:ext uri="{FF2B5EF4-FFF2-40B4-BE49-F238E27FC236}">
                <a16:creationId xmlns:a16="http://schemas.microsoft.com/office/drawing/2014/main" id="{F4E10416-51C1-8A3A-14B2-BEB06C0EE897}"/>
              </a:ext>
            </a:extLst>
          </p:cNvPr>
          <p:cNvSpPr>
            <a:spLocks noGrp="1"/>
          </p:cNvSpPr>
          <p:nvPr>
            <p:ph type="body" sz="half" idx="2"/>
          </p:nvPr>
        </p:nvSpPr>
        <p:spPr>
          <a:xfrm>
            <a:off x="862965" y="4382676"/>
            <a:ext cx="2846070" cy="1593581"/>
          </a:xfrm>
        </p:spPr>
        <p:txBody>
          <a:bodyPr>
            <a:normAutofit/>
          </a:bodyPr>
          <a:lstStyle/>
          <a:p>
            <a:r>
              <a:rPr lang="en-US" sz="2000" dirty="0"/>
              <a:t>Sources:</a:t>
            </a:r>
          </a:p>
          <a:p>
            <a:r>
              <a:rPr lang="en-US" sz="1800" dirty="0"/>
              <a:t>NAMI, 2021 / 2024</a:t>
            </a:r>
          </a:p>
          <a:p>
            <a:r>
              <a:rPr lang="en-US" sz="1800" dirty="0"/>
              <a:t>SAMHSA, 2024</a:t>
            </a:r>
          </a:p>
        </p:txBody>
      </p:sp>
      <p:graphicFrame>
        <p:nvGraphicFramePr>
          <p:cNvPr id="6" name="Picture Placeholder 2">
            <a:extLst>
              <a:ext uri="{FF2B5EF4-FFF2-40B4-BE49-F238E27FC236}">
                <a16:creationId xmlns:a16="http://schemas.microsoft.com/office/drawing/2014/main" id="{9158F925-D8C4-54FA-957E-4F3047FD9574}"/>
              </a:ext>
            </a:extLst>
          </p:cNvPr>
          <p:cNvGraphicFramePr/>
          <p:nvPr>
            <p:extLst>
              <p:ext uri="{D42A27DB-BD31-4B8C-83A1-F6EECF244321}">
                <p14:modId xmlns:p14="http://schemas.microsoft.com/office/powerpoint/2010/main" val="2040672989"/>
              </p:ext>
            </p:extLst>
          </p:nvPr>
        </p:nvGraphicFramePr>
        <p:xfrm>
          <a:off x="4572000" y="0"/>
          <a:ext cx="4576573"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2416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03806-0412-0A0D-D19E-B969D6410A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F7B592-348A-A2E9-C528-E84A8A7B2F48}"/>
              </a:ext>
            </a:extLst>
          </p:cNvPr>
          <p:cNvSpPr>
            <a:spLocks noGrp="1"/>
          </p:cNvSpPr>
          <p:nvPr>
            <p:ph type="title"/>
          </p:nvPr>
        </p:nvSpPr>
        <p:spPr>
          <a:xfrm>
            <a:off x="1101852" y="2606040"/>
            <a:ext cx="6940296" cy="1645920"/>
          </a:xfrm>
        </p:spPr>
        <p:txBody>
          <a:bodyPr>
            <a:normAutofit/>
          </a:bodyPr>
          <a:lstStyle/>
          <a:p>
            <a:r>
              <a:rPr lang="en-US"/>
              <a:t>How many people have a substance disorder?</a:t>
            </a:r>
          </a:p>
        </p:txBody>
      </p:sp>
    </p:spTree>
    <p:extLst>
      <p:ext uri="{BB962C8B-B14F-4D97-AF65-F5344CB8AC3E}">
        <p14:creationId xmlns:p14="http://schemas.microsoft.com/office/powerpoint/2010/main" val="3339267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4.0.5919"/>
  <p:tag name="SLIDO_PRESENTATION_ID" val="458577b3-35c6-4768-abe1-30e7b74ca7f2"/>
  <p:tag name="SLIDO_EVENT_UUID" val="70c81fdc-4a2f-4896-b27d-5d46f69057ab"/>
  <p:tag name="SLIDO_EVENT_SECTION_UUID" val="56ae9dd0-f74d-4375-ad3d-cbd604da1b25"/>
</p:tagLst>
</file>

<file path=ppt/tags/tag10.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11.xml><?xml version="1.0" encoding="utf-8"?>
<p:tagLst xmlns:a="http://schemas.openxmlformats.org/drawingml/2006/main" xmlns:r="http://schemas.openxmlformats.org/officeDocument/2006/relationships" xmlns:p="http://schemas.openxmlformats.org/presentationml/2006/main">
  <p:tag name="SLIDO_ELEMENT" val="dotty"/>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16.xml><?xml version="1.0" encoding="utf-8"?>
<p:tagLst xmlns:a="http://schemas.openxmlformats.org/drawingml/2006/main" xmlns:r="http://schemas.openxmlformats.org/officeDocument/2006/relationships" xmlns:p="http://schemas.openxmlformats.org/presentationml/2006/main">
  <p:tag name="SLIDO_METADATA" val="eyJUaW1lc3RhbXAiOjE3MzMyMzE1MjF9"/>
  <p:tag name="SLIDO_TYPE" val="SlidoPoll"/>
  <p:tag name="SLIDO_POLL_UUID" val="dce7872c-cc79-4173-a9df-d3c92f040bbf"/>
  <p:tag name="SLIDO_TIMELINE" val="W3sicG9sbFF1ZXN0aW9uVXVpZCI6IjQ2ZGJmMmNhLTA1NDYtNGEwZS1iMjY1LWMyYzhlYzQ5MDM1YyIsInNob3dSZXN1bHRzIjp0cnVlLCJzaG93Q29ycmVjdEFuc3dlcnMiOmZhbHNlLCJ2b3RpbmdMb2NrZWQiOmZhbHNlfV0="/>
</p:tagLst>
</file>

<file path=ppt/tags/tag17.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18.xml><?xml version="1.0" encoding="utf-8"?>
<p:tagLst xmlns:a="http://schemas.openxmlformats.org/drawingml/2006/main" xmlns:r="http://schemas.openxmlformats.org/officeDocument/2006/relationships" xmlns:p="http://schemas.openxmlformats.org/presentationml/2006/main">
  <p:tag name="SLIDO_ELEMENT" val="dotty"/>
</p:tagLst>
</file>

<file path=ppt/tags/tag19.xml><?xml version="1.0" encoding="utf-8"?>
<p:tagLst xmlns:a="http://schemas.openxmlformats.org/drawingml/2006/main" xmlns:r="http://schemas.openxmlformats.org/officeDocument/2006/relationships" xmlns:p="http://schemas.openxmlformats.org/presentationml/2006/main">
  <p:tag name="SLIDO_ELEMENT" val="logo"/>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zMyMzE0NjN9"/>
  <p:tag name="SLIDO_TYPE" val="SlidoPoll"/>
  <p:tag name="SLIDO_POLL_UUID" val="9b47b7f8-0c67-417d-a3e6-894be34d0ad3"/>
  <p:tag name="SLIDO_TIMELINE" val="W3sicG9sbFF1ZXN0aW9uVXVpZCI6ImRhMWUyNWMyLTFmMDUtNDE4NC1hMWY5LTM2OWQ1NDI0Yjk3ZiIsInNob3dSZXN1bHRzIjp0cnVlLCJzaG93Q29ycmVjdEFuc3dlcnMiOmZhbHNlLCJ2b3RpbmdMb2NrZWQiOmZhbHNlfV0="/>
</p:tagLst>
</file>

<file path=ppt/tags/tag2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21.xml><?xml version="1.0" encoding="utf-8"?>
<p:tagLst xmlns:a="http://schemas.openxmlformats.org/drawingml/2006/main" xmlns:r="http://schemas.openxmlformats.org/officeDocument/2006/relationships" xmlns:p="http://schemas.openxmlformats.org/presentationml/2006/main">
  <p:tag name="SLIDO_ELEMENT" val="title"/>
</p:tagLst>
</file>

<file path=ppt/tags/tag22.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4.xml><?xml version="1.0" encoding="utf-8"?>
<p:tagLst xmlns:a="http://schemas.openxmlformats.org/drawingml/2006/main" xmlns:r="http://schemas.openxmlformats.org/officeDocument/2006/relationships" xmlns:p="http://schemas.openxmlformats.org/presentationml/2006/main">
  <p:tag name="SLIDO_ELEMENT" val="dotty"/>
</p:tagLst>
</file>

<file path=ppt/tags/tag5.xml><?xml version="1.0" encoding="utf-8"?>
<p:tagLst xmlns:a="http://schemas.openxmlformats.org/drawingml/2006/main" xmlns:r="http://schemas.openxmlformats.org/officeDocument/2006/relationships" xmlns:p="http://schemas.openxmlformats.org/presentationml/2006/main">
  <p:tag name="SLIDO_ELEMENT" val="logo"/>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ELEMENT" val="footer"/>
</p:tagLst>
</file>

<file path=ppt/tags/tag9.xml><?xml version="1.0" encoding="utf-8"?>
<p:tagLst xmlns:a="http://schemas.openxmlformats.org/drawingml/2006/main" xmlns:r="http://schemas.openxmlformats.org/officeDocument/2006/relationships" xmlns:p="http://schemas.openxmlformats.org/presentationml/2006/main">
  <p:tag name="SLIDO_METADATA" val="eyJUaW1lc3RhbXAiOjE3MzMyMzE1MDJ9"/>
  <p:tag name="SLIDO_TYPE" val="SlidoPoll"/>
  <p:tag name="SLIDO_POLL_UUID" val="5cdad8b6-cdda-4a6c-977d-54f5bcb9ea7e"/>
  <p:tag name="SLIDO_TIMELINE" val="W3sicG9sbFF1ZXN0aW9uVXVpZCI6IjViYWU4Yzc0LWVkZWUtNDA4OC1hYTMxLTY0YjBlNzY1MzQ1ZiIsInNob3dSZXN1bHRzIjp0cnVlLCJzaG93Q29ycmVjdEFuc3dlcnMiOmZhbHNlLCJ2b3RpbmdMb2NrZWQiOmZhbHNlfV0="/>
</p:tagLst>
</file>

<file path=ppt/theme/theme1.xml><?xml version="1.0" encoding="utf-8"?>
<a:theme xmlns:a="http://schemas.openxmlformats.org/drawingml/2006/main" name="Parce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7a5b176-5ff5-4bc6-a5e8-2724171217f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81C49ACBB539498A384BD792B4D7BC" ma:contentTypeVersion="15" ma:contentTypeDescription="Create a new document." ma:contentTypeScope="" ma:versionID="8474121bd630d6305a6c567ec6a78604">
  <xsd:schema xmlns:xsd="http://www.w3.org/2001/XMLSchema" xmlns:xs="http://www.w3.org/2001/XMLSchema" xmlns:p="http://schemas.microsoft.com/office/2006/metadata/properties" xmlns:ns3="331af6c2-9e66-4ac6-8614-6d4055b6bfd2" xmlns:ns4="37a5b176-5ff5-4bc6-a5e8-2724171217f9" targetNamespace="http://schemas.microsoft.com/office/2006/metadata/properties" ma:root="true" ma:fieldsID="11a36c3b15165a472a710889157e4375" ns3:_="" ns4:_="">
    <xsd:import namespace="331af6c2-9e66-4ac6-8614-6d4055b6bfd2"/>
    <xsd:import namespace="37a5b176-5ff5-4bc6-a5e8-2724171217f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_activity" minOccurs="0"/>
                <xsd:element ref="ns4:MediaServiceDateTaken" minOccurs="0"/>
                <xsd:element ref="ns4:MediaServiceObjectDetectorVersions" minOccurs="0"/>
                <xsd:element ref="ns4:MediaLengthInSeconds" minOccurs="0"/>
                <xsd:element ref="ns4:MediaServiceSearchProperties" minOccurs="0"/>
                <xsd:element ref="ns4:MediaServiceSystem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af6c2-9e66-4ac6-8614-6d4055b6b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a5b176-5ff5-4bc6-a5e8-2724171217f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01C7C4-AC6E-49DD-AE29-5F5BFA4D32B3}">
  <ds:schemaRefs>
    <ds:schemaRef ds:uri="http://schemas.microsoft.com/office/2006/metadata/properties"/>
    <ds:schemaRef ds:uri="http://schemas.microsoft.com/office/2006/documentManagement/types"/>
    <ds:schemaRef ds:uri="37a5b176-5ff5-4bc6-a5e8-2724171217f9"/>
    <ds:schemaRef ds:uri="http://purl.org/dc/terms/"/>
    <ds:schemaRef ds:uri="http://purl.org/dc/elements/1.1/"/>
    <ds:schemaRef ds:uri="331af6c2-9e66-4ac6-8614-6d4055b6bfd2"/>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CAE68465-0F2F-4049-8FD6-82DBF5108C2D}">
  <ds:schemaRefs>
    <ds:schemaRef ds:uri="331af6c2-9e66-4ac6-8614-6d4055b6bfd2"/>
    <ds:schemaRef ds:uri="37a5b176-5ff5-4bc6-a5e8-2724171217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0FD60CC-61F9-40F7-BD2F-15167949A9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Parcel</Template>
  <TotalTime>408</TotalTime>
  <Words>2410</Words>
  <Application>Microsoft Office PowerPoint</Application>
  <PresentationFormat>On-screen Show (4:3)</PresentationFormat>
  <Paragraphs>277</Paragraphs>
  <Slides>50</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MS Gothic</vt:lpstr>
      <vt:lpstr>Aptos</vt:lpstr>
      <vt:lpstr>Arial</vt:lpstr>
      <vt:lpstr>Calibri Light</vt:lpstr>
      <vt:lpstr>Gill Sans MT</vt:lpstr>
      <vt:lpstr>Parcel</vt:lpstr>
      <vt:lpstr>The Co-Occurring Disorder Conundrum </vt:lpstr>
      <vt:lpstr>Who we are</vt:lpstr>
      <vt:lpstr>Learning objectives</vt:lpstr>
      <vt:lpstr>PowerPoint Presentation</vt:lpstr>
      <vt:lpstr>what do we mean by “conundrum” ?</vt:lpstr>
      <vt:lpstr>WHAT’S THE CONUNDRUM?</vt:lpstr>
      <vt:lpstr>How many people have a mental illness?</vt:lpstr>
      <vt:lpstr>The Statistics</vt:lpstr>
      <vt:lpstr>How many people have a substance disorder?</vt:lpstr>
      <vt:lpstr>The Statistics</vt:lpstr>
      <vt:lpstr>How many people have a co-occurring disorder?</vt:lpstr>
      <vt:lpstr>The Statistics</vt:lpstr>
      <vt:lpstr>The Statistics</vt:lpstr>
      <vt:lpstr>How does criminal justice intersect with co-occurring disorders?</vt:lpstr>
      <vt:lpstr>Justice-involved individuals</vt:lpstr>
      <vt:lpstr>Justice-involved individuals – special populations</vt:lpstr>
      <vt:lpstr>Are people with co-occurring disorders violent?</vt:lpstr>
      <vt:lpstr>PowerPoint Presentation</vt:lpstr>
      <vt:lpstr>Why might individuals with co-occurring disorders be at high risk of arrest?</vt:lpstr>
      <vt:lpstr>PowerPoint Presentation</vt:lpstr>
      <vt:lpstr>WHAT ARE SOME BARRIERS TO TREATMENT?</vt:lpstr>
      <vt:lpstr>PowerPoint Presentation</vt:lpstr>
      <vt:lpstr>BARRIERS TO TREATMENT – mental health</vt:lpstr>
      <vt:lpstr>BARRIERS TO TREATMENT – substance use</vt:lpstr>
      <vt:lpstr> WHAT ARE SOME CHALLENGES RELATED TO CO-OCCURRING DISORDERS?  (GENERAL OR CRIMINAL JUSTICE-BASED) </vt:lpstr>
      <vt:lpstr>CHALLENGES</vt:lpstr>
      <vt:lpstr>What’s the difference between “therapy” and being “therapeutic” ?</vt:lpstr>
      <vt:lpstr>Therapy</vt:lpstr>
      <vt:lpstr>Therapeutic</vt:lpstr>
      <vt:lpstr>Therapy or therapeutic?</vt:lpstr>
      <vt:lpstr>How do we decide how to be therapeutic ?</vt:lpstr>
      <vt:lpstr>RNR basics</vt:lpstr>
      <vt:lpstr>RISK FACTORS</vt:lpstr>
      <vt:lpstr>Where do co-occurring disorders fall?</vt:lpstr>
      <vt:lpstr>a conundrum</vt:lpstr>
      <vt:lpstr>CASE PLANNING</vt:lpstr>
      <vt:lpstr>EVIDENCE-BASED PRACTICES</vt:lpstr>
      <vt:lpstr>TREATMENT</vt:lpstr>
      <vt:lpstr>PowerPoint Presentation</vt:lpstr>
      <vt:lpstr>collaboration</vt:lpstr>
      <vt:lpstr>EBP or emergency?</vt:lpstr>
      <vt:lpstr>Things to consider</vt:lpstr>
      <vt:lpstr>EBP or emergency?</vt:lpstr>
      <vt:lpstr>EBP or emergency?</vt:lpstr>
      <vt:lpstr>Putting it all together</vt:lpstr>
      <vt:lpstr>ALYSSA</vt:lpstr>
      <vt:lpstr>MICHAEL</vt:lpstr>
      <vt:lpstr>This year’s theme is “it takes a village.”  what does this mean in the context of making an impact on clients with co-occurring disorders?</vt:lpstr>
      <vt:lpstr>THANK YOU!</vt:lpstr>
      <vt:lpstr>Workshop Evaluations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Conrad, Jason R.</dc:creator>
  <cp:lastModifiedBy>Conrad, Jason R.</cp:lastModifiedBy>
  <cp:revision>51</cp:revision>
  <cp:lastPrinted>2024-12-04T13:20:57Z</cp:lastPrinted>
  <dcterms:created xsi:type="dcterms:W3CDTF">2024-11-27T21:27:06Z</dcterms:created>
  <dcterms:modified xsi:type="dcterms:W3CDTF">2024-12-04T16:49:01Z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0x010100FF81C49ACBB539498A384BD792B4D7BC</vt:lpwstr>
  </property>
</Properties>
</file>