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57"/>
  </p:notesMasterIdLst>
  <p:sldIdLst>
    <p:sldId id="268" r:id="rId6"/>
    <p:sldId id="262" r:id="rId7"/>
    <p:sldId id="279" r:id="rId8"/>
    <p:sldId id="1619" r:id="rId9"/>
    <p:sldId id="344" r:id="rId10"/>
    <p:sldId id="1697" r:id="rId11"/>
    <p:sldId id="1698" r:id="rId12"/>
    <p:sldId id="1617" r:id="rId13"/>
    <p:sldId id="1615" r:id="rId14"/>
    <p:sldId id="1645" r:id="rId15"/>
    <p:sldId id="1603" r:id="rId16"/>
    <p:sldId id="1605" r:id="rId17"/>
    <p:sldId id="1618" r:id="rId18"/>
    <p:sldId id="608" r:id="rId19"/>
    <p:sldId id="1553" r:id="rId20"/>
    <p:sldId id="1648" r:id="rId21"/>
    <p:sldId id="411" r:id="rId22"/>
    <p:sldId id="298" r:id="rId23"/>
    <p:sldId id="1621" r:id="rId24"/>
    <p:sldId id="1555" r:id="rId25"/>
    <p:sldId id="1556" r:id="rId26"/>
    <p:sldId id="1557" r:id="rId27"/>
    <p:sldId id="1558" r:id="rId28"/>
    <p:sldId id="1559" r:id="rId29"/>
    <p:sldId id="1649" r:id="rId30"/>
    <p:sldId id="1700" r:id="rId31"/>
    <p:sldId id="1651" r:id="rId32"/>
    <p:sldId id="1701" r:id="rId33"/>
    <p:sldId id="1655" r:id="rId34"/>
    <p:sldId id="1654" r:id="rId35"/>
    <p:sldId id="1658" r:id="rId36"/>
    <p:sldId id="368" r:id="rId37"/>
    <p:sldId id="1693" r:id="rId38"/>
    <p:sldId id="1671" r:id="rId39"/>
    <p:sldId id="318" r:id="rId40"/>
    <p:sldId id="1705" r:id="rId41"/>
    <p:sldId id="1706" r:id="rId42"/>
    <p:sldId id="1707" r:id="rId43"/>
    <p:sldId id="1670" r:id="rId44"/>
    <p:sldId id="1666" r:id="rId45"/>
    <p:sldId id="1664" r:id="rId46"/>
    <p:sldId id="1677" r:id="rId47"/>
    <p:sldId id="710" r:id="rId48"/>
    <p:sldId id="1676" r:id="rId49"/>
    <p:sldId id="1678" r:id="rId50"/>
    <p:sldId id="1679" r:id="rId51"/>
    <p:sldId id="1699" r:id="rId52"/>
    <p:sldId id="1703" r:id="rId53"/>
    <p:sldId id="277" r:id="rId54"/>
    <p:sldId id="1708" r:id="rId55"/>
    <p:sldId id="278" r:id="rId56"/>
  </p:sldIdLst>
  <p:sldSz cx="12192000" cy="6858000"/>
  <p:notesSz cx="7010400" cy="9296400"/>
  <p:embeddedFontLst>
    <p:embeddedFont>
      <p:font typeface="Century Gothic" panose="020B0502020202020204" pitchFamily="34"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
      <p:font typeface="Source Sans Pro SemiBold" panose="020B0603030403020204" pitchFamily="34" charset="0"/>
      <p:bold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5" autoAdjust="0"/>
    <p:restoredTop sz="64160" autoAdjust="0"/>
  </p:normalViewPr>
  <p:slideViewPr>
    <p:cSldViewPr snapToGrid="0">
      <p:cViewPr varScale="1">
        <p:scale>
          <a:sx n="71" d="100"/>
          <a:sy n="71" d="100"/>
        </p:scale>
        <p:origin x="1728" y="78"/>
      </p:cViewPr>
      <p:guideLst>
        <p:guide orient="horz" pos="2160"/>
        <p:guide pos="3840"/>
        <p:guide orient="horz" pos="144"/>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B0FA7-78E2-4333-949D-F6034C160C60}" type="doc">
      <dgm:prSet loTypeId="urn:microsoft.com/office/officeart/2005/8/layout/hList6" loCatId="list" qsTypeId="urn:microsoft.com/office/officeart/2005/8/quickstyle/simple3" qsCatId="simple" csTypeId="urn:microsoft.com/office/officeart/2005/8/colors/accent5_4" csCatId="accent5" phldr="1"/>
      <dgm:spPr/>
      <dgm:t>
        <a:bodyPr/>
        <a:lstStyle/>
        <a:p>
          <a:endParaRPr lang="en-US"/>
        </a:p>
      </dgm:t>
    </dgm:pt>
    <dgm:pt modelId="{AB4502F7-D8DB-437F-B7B5-164B44D0DD98}">
      <dgm:prSet phldrT="[Text]"/>
      <dgm:spPr/>
      <dgm:t>
        <a:bodyPr/>
        <a:lstStyle/>
        <a:p>
          <a:r>
            <a:rPr lang="en-US" dirty="0"/>
            <a:t>Ben</a:t>
          </a:r>
        </a:p>
        <a:p>
          <a:r>
            <a:rPr lang="en-US" dirty="0"/>
            <a:t>Dulle</a:t>
          </a:r>
        </a:p>
      </dgm:t>
    </dgm:pt>
    <dgm:pt modelId="{382CFA62-12C5-414C-9252-40E4226F23C7}" type="parTrans" cxnId="{CE2CC61D-096B-4713-9184-97D58136E385}">
      <dgm:prSet/>
      <dgm:spPr/>
      <dgm:t>
        <a:bodyPr/>
        <a:lstStyle/>
        <a:p>
          <a:endParaRPr lang="en-US"/>
        </a:p>
      </dgm:t>
    </dgm:pt>
    <dgm:pt modelId="{295E34F5-1B44-4696-AAC8-488D122B1B65}" type="sibTrans" cxnId="{CE2CC61D-096B-4713-9184-97D58136E385}">
      <dgm:prSet/>
      <dgm:spPr/>
      <dgm:t>
        <a:bodyPr/>
        <a:lstStyle/>
        <a:p>
          <a:endParaRPr lang="en-US"/>
        </a:p>
      </dgm:t>
    </dgm:pt>
    <dgm:pt modelId="{0DFEA964-FD52-4279-BB66-3E12051BDE71}">
      <dgm:prSet phldrT="[Text]"/>
      <dgm:spPr/>
      <dgm:t>
        <a:bodyPr/>
        <a:lstStyle/>
        <a:p>
          <a:r>
            <a:rPr lang="en-US" dirty="0"/>
            <a:t>Jessica</a:t>
          </a:r>
        </a:p>
        <a:p>
          <a:r>
            <a:rPr lang="en-US" dirty="0"/>
            <a:t>Bradshaw</a:t>
          </a:r>
        </a:p>
      </dgm:t>
    </dgm:pt>
    <dgm:pt modelId="{80BD4584-1017-4474-A10B-10814AF19F60}" type="parTrans" cxnId="{E78A318B-684C-48B6-B9B2-85AD4733EFC1}">
      <dgm:prSet/>
      <dgm:spPr/>
      <dgm:t>
        <a:bodyPr/>
        <a:lstStyle/>
        <a:p>
          <a:endParaRPr lang="en-US"/>
        </a:p>
      </dgm:t>
    </dgm:pt>
    <dgm:pt modelId="{FA8FF026-177C-49D2-9736-AD653DA4017B}" type="sibTrans" cxnId="{E78A318B-684C-48B6-B9B2-85AD4733EFC1}">
      <dgm:prSet/>
      <dgm:spPr/>
      <dgm:t>
        <a:bodyPr/>
        <a:lstStyle/>
        <a:p>
          <a:endParaRPr lang="en-US"/>
        </a:p>
      </dgm:t>
    </dgm:pt>
    <dgm:pt modelId="{B2D2DC38-3F9A-4695-9E26-DACEBA79B2D6}">
      <dgm:prSet phldrT="[Text]"/>
      <dgm:spPr/>
      <dgm:t>
        <a:bodyPr/>
        <a:lstStyle/>
        <a:p>
          <a:r>
            <a:rPr lang="en-US" dirty="0"/>
            <a:t>Andrew </a:t>
          </a:r>
          <a:r>
            <a:rPr lang="en-US" dirty="0" err="1"/>
            <a:t>Pietras</a:t>
          </a:r>
          <a:endParaRPr lang="en-US" dirty="0"/>
        </a:p>
      </dgm:t>
    </dgm:pt>
    <dgm:pt modelId="{11B5648E-A7DA-4658-AE69-E4C7FB460DB0}" type="parTrans" cxnId="{2A349BDA-CAEA-42DE-975C-A193A7821CA4}">
      <dgm:prSet/>
      <dgm:spPr/>
      <dgm:t>
        <a:bodyPr/>
        <a:lstStyle/>
        <a:p>
          <a:endParaRPr lang="en-US"/>
        </a:p>
      </dgm:t>
    </dgm:pt>
    <dgm:pt modelId="{9BA3146A-2B02-4133-AD2E-1021274C8807}" type="sibTrans" cxnId="{2A349BDA-CAEA-42DE-975C-A193A7821CA4}">
      <dgm:prSet/>
      <dgm:spPr/>
      <dgm:t>
        <a:bodyPr/>
        <a:lstStyle/>
        <a:p>
          <a:endParaRPr lang="en-US"/>
        </a:p>
      </dgm:t>
    </dgm:pt>
    <dgm:pt modelId="{4BC9CBCE-0365-4D04-8D0B-788B822F85BA}" type="pres">
      <dgm:prSet presAssocID="{D10B0FA7-78E2-4333-949D-F6034C160C60}" presName="Name0" presStyleCnt="0">
        <dgm:presLayoutVars>
          <dgm:dir/>
          <dgm:resizeHandles val="exact"/>
        </dgm:presLayoutVars>
      </dgm:prSet>
      <dgm:spPr/>
    </dgm:pt>
    <dgm:pt modelId="{72007BB5-6382-44E5-8EC2-F7442762D4CE}" type="pres">
      <dgm:prSet presAssocID="{AB4502F7-D8DB-437F-B7B5-164B44D0DD98}" presName="node" presStyleLbl="node1" presStyleIdx="0" presStyleCnt="3" custLinFactNeighborX="-8941" custLinFactNeighborY="2314">
        <dgm:presLayoutVars>
          <dgm:bulletEnabled val="1"/>
        </dgm:presLayoutVars>
      </dgm:prSet>
      <dgm:spPr/>
    </dgm:pt>
    <dgm:pt modelId="{ADE0831C-38EE-4545-9853-2831F75F62F1}" type="pres">
      <dgm:prSet presAssocID="{295E34F5-1B44-4696-AAC8-488D122B1B65}" presName="sibTrans" presStyleCnt="0"/>
      <dgm:spPr/>
    </dgm:pt>
    <dgm:pt modelId="{796F15D6-7600-4CDA-9CF6-B6E265DB7D66}" type="pres">
      <dgm:prSet presAssocID="{0DFEA964-FD52-4279-BB66-3E12051BDE71}" presName="node" presStyleLbl="node1" presStyleIdx="1" presStyleCnt="3">
        <dgm:presLayoutVars>
          <dgm:bulletEnabled val="1"/>
        </dgm:presLayoutVars>
      </dgm:prSet>
      <dgm:spPr/>
    </dgm:pt>
    <dgm:pt modelId="{219B690C-0AE4-4299-A083-ADA6F6CB9898}" type="pres">
      <dgm:prSet presAssocID="{FA8FF026-177C-49D2-9736-AD653DA4017B}" presName="sibTrans" presStyleCnt="0"/>
      <dgm:spPr/>
    </dgm:pt>
    <dgm:pt modelId="{4C5E0EC3-D2A7-4184-A781-2A090BEE72D7}" type="pres">
      <dgm:prSet presAssocID="{B2D2DC38-3F9A-4695-9E26-DACEBA79B2D6}" presName="node" presStyleLbl="node1" presStyleIdx="2" presStyleCnt="3">
        <dgm:presLayoutVars>
          <dgm:bulletEnabled val="1"/>
        </dgm:presLayoutVars>
      </dgm:prSet>
      <dgm:spPr/>
    </dgm:pt>
  </dgm:ptLst>
  <dgm:cxnLst>
    <dgm:cxn modelId="{CE2CC61D-096B-4713-9184-97D58136E385}" srcId="{D10B0FA7-78E2-4333-949D-F6034C160C60}" destId="{AB4502F7-D8DB-437F-B7B5-164B44D0DD98}" srcOrd="0" destOrd="0" parTransId="{382CFA62-12C5-414C-9252-40E4226F23C7}" sibTransId="{295E34F5-1B44-4696-AAC8-488D122B1B65}"/>
    <dgm:cxn modelId="{404BBD5C-B296-4325-A540-639D2C0D1FC5}" type="presOf" srcId="{D10B0FA7-78E2-4333-949D-F6034C160C60}" destId="{4BC9CBCE-0365-4D04-8D0B-788B822F85BA}" srcOrd="0" destOrd="0" presId="urn:microsoft.com/office/officeart/2005/8/layout/hList6"/>
    <dgm:cxn modelId="{E78A318B-684C-48B6-B9B2-85AD4733EFC1}" srcId="{D10B0FA7-78E2-4333-949D-F6034C160C60}" destId="{0DFEA964-FD52-4279-BB66-3E12051BDE71}" srcOrd="1" destOrd="0" parTransId="{80BD4584-1017-4474-A10B-10814AF19F60}" sibTransId="{FA8FF026-177C-49D2-9736-AD653DA4017B}"/>
    <dgm:cxn modelId="{BEF29099-8149-465B-9656-2A019DAD1B5A}" type="presOf" srcId="{B2D2DC38-3F9A-4695-9E26-DACEBA79B2D6}" destId="{4C5E0EC3-D2A7-4184-A781-2A090BEE72D7}" srcOrd="0" destOrd="0" presId="urn:microsoft.com/office/officeart/2005/8/layout/hList6"/>
    <dgm:cxn modelId="{B081F4C3-55EE-4354-8D40-D5C060E084EB}" type="presOf" srcId="{0DFEA964-FD52-4279-BB66-3E12051BDE71}" destId="{796F15D6-7600-4CDA-9CF6-B6E265DB7D66}" srcOrd="0" destOrd="0" presId="urn:microsoft.com/office/officeart/2005/8/layout/hList6"/>
    <dgm:cxn modelId="{2A349BDA-CAEA-42DE-975C-A193A7821CA4}" srcId="{D10B0FA7-78E2-4333-949D-F6034C160C60}" destId="{B2D2DC38-3F9A-4695-9E26-DACEBA79B2D6}" srcOrd="2" destOrd="0" parTransId="{11B5648E-A7DA-4658-AE69-E4C7FB460DB0}" sibTransId="{9BA3146A-2B02-4133-AD2E-1021274C8807}"/>
    <dgm:cxn modelId="{AF786AF8-B5B3-498B-9DC6-84A377069648}" type="presOf" srcId="{AB4502F7-D8DB-437F-B7B5-164B44D0DD98}" destId="{72007BB5-6382-44E5-8EC2-F7442762D4CE}" srcOrd="0" destOrd="0" presId="urn:microsoft.com/office/officeart/2005/8/layout/hList6"/>
    <dgm:cxn modelId="{71E900B5-7A47-4730-8ABE-9179132F5A73}" type="presParOf" srcId="{4BC9CBCE-0365-4D04-8D0B-788B822F85BA}" destId="{72007BB5-6382-44E5-8EC2-F7442762D4CE}" srcOrd="0" destOrd="0" presId="urn:microsoft.com/office/officeart/2005/8/layout/hList6"/>
    <dgm:cxn modelId="{6D90B48A-C9A5-4C59-8D3B-0F8AE5AB9129}" type="presParOf" srcId="{4BC9CBCE-0365-4D04-8D0B-788B822F85BA}" destId="{ADE0831C-38EE-4545-9853-2831F75F62F1}" srcOrd="1" destOrd="0" presId="urn:microsoft.com/office/officeart/2005/8/layout/hList6"/>
    <dgm:cxn modelId="{35417387-607D-4F90-8927-FF93A0E8C0DD}" type="presParOf" srcId="{4BC9CBCE-0365-4D04-8D0B-788B822F85BA}" destId="{796F15D6-7600-4CDA-9CF6-B6E265DB7D66}" srcOrd="2" destOrd="0" presId="urn:microsoft.com/office/officeart/2005/8/layout/hList6"/>
    <dgm:cxn modelId="{47569743-AE29-445D-850D-CE5497BEA3AA}" type="presParOf" srcId="{4BC9CBCE-0365-4D04-8D0B-788B822F85BA}" destId="{219B690C-0AE4-4299-A083-ADA6F6CB9898}" srcOrd="3" destOrd="0" presId="urn:microsoft.com/office/officeart/2005/8/layout/hList6"/>
    <dgm:cxn modelId="{DE9CDB56-B7DE-46D9-BE5B-AE04EC5F4E58}" type="presParOf" srcId="{4BC9CBCE-0365-4D04-8D0B-788B822F85BA}" destId="{4C5E0EC3-D2A7-4184-A781-2A090BEE72D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792CB-B501-4CB4-9440-71FA4626A9C0}" type="doc">
      <dgm:prSet loTypeId="urn:microsoft.com/office/officeart/2008/layout/VerticalAccentList" loCatId="list" qsTypeId="urn:microsoft.com/office/officeart/2005/8/quickstyle/simple1" qsCatId="simple" csTypeId="urn:microsoft.com/office/officeart/2005/8/colors/accent5_4" csCatId="accent5" phldr="1"/>
      <dgm:spPr/>
      <dgm:t>
        <a:bodyPr/>
        <a:lstStyle/>
        <a:p>
          <a:endParaRPr lang="en-US"/>
        </a:p>
      </dgm:t>
    </dgm:pt>
    <dgm:pt modelId="{B287D539-27CA-4AA7-8F11-483D752D5041}">
      <dgm:prSet phldrT="[Text]" custT="1"/>
      <dgm:spPr/>
      <dgm:t>
        <a:bodyPr/>
        <a:lstStyle/>
        <a:p>
          <a:pPr>
            <a:buClr>
              <a:srgbClr val="002060"/>
            </a:buClr>
            <a:buFont typeface="+mj-lt"/>
            <a:buAutoNum type="arabicPeriod"/>
          </a:pPr>
          <a:r>
            <a:rPr lang="en-US" sz="2800" b="1" dirty="0">
              <a:latin typeface="+mn-lt"/>
              <a:ea typeface="Times New Roman" panose="02020603050405020304" pitchFamily="18" charset="0"/>
            </a:rPr>
            <a:t>Deeper dive into the underlying characteristics that make a person high-risk.</a:t>
          </a:r>
          <a:endParaRPr lang="en-US" sz="2800" dirty="0"/>
        </a:p>
      </dgm:t>
    </dgm:pt>
    <dgm:pt modelId="{12A7FC4F-433C-4A8F-9D9A-8AD0DAADA12F}" type="parTrans" cxnId="{7DDD2000-5468-4E54-B9AB-E1B2A70AA346}">
      <dgm:prSet/>
      <dgm:spPr/>
      <dgm:t>
        <a:bodyPr/>
        <a:lstStyle/>
        <a:p>
          <a:endParaRPr lang="en-US" sz="2800"/>
        </a:p>
      </dgm:t>
    </dgm:pt>
    <dgm:pt modelId="{5C99635F-1A5B-409B-890B-1E7DE87CCC1C}" type="sibTrans" cxnId="{7DDD2000-5468-4E54-B9AB-E1B2A70AA346}">
      <dgm:prSet/>
      <dgm:spPr/>
      <dgm:t>
        <a:bodyPr/>
        <a:lstStyle/>
        <a:p>
          <a:endParaRPr lang="en-US" sz="2800"/>
        </a:p>
      </dgm:t>
    </dgm:pt>
    <dgm:pt modelId="{418E26BF-0068-4D10-B1C8-5888F227C593}">
      <dgm:prSet phldrT="[Text]" custT="1"/>
      <dgm:spPr/>
      <dgm:t>
        <a:bodyPr/>
        <a:lstStyle/>
        <a:p>
          <a:pPr>
            <a:buClr>
              <a:srgbClr val="002060"/>
            </a:buClr>
            <a:buFont typeface="+mj-lt"/>
            <a:buAutoNum type="arabicPeriod"/>
          </a:pPr>
          <a:r>
            <a:rPr lang="en-US" sz="2800" b="1" dirty="0">
              <a:latin typeface="+mn-lt"/>
              <a:ea typeface="Times New Roman" panose="02020603050405020304" pitchFamily="18" charset="0"/>
            </a:rPr>
            <a:t>Practice responding to high risk factors on a simulated case. </a:t>
          </a:r>
          <a:endParaRPr lang="en-US" sz="2800" dirty="0"/>
        </a:p>
      </dgm:t>
    </dgm:pt>
    <dgm:pt modelId="{D8772F9D-CECB-40C2-8A38-FB34F3855697}" type="parTrans" cxnId="{34C2DEC0-3E0A-420C-8CB2-B51245F74592}">
      <dgm:prSet/>
      <dgm:spPr/>
      <dgm:t>
        <a:bodyPr/>
        <a:lstStyle/>
        <a:p>
          <a:endParaRPr lang="en-US" sz="2800"/>
        </a:p>
      </dgm:t>
    </dgm:pt>
    <dgm:pt modelId="{1B7ACF39-A03E-473D-B083-1EB7EC75BA40}" type="sibTrans" cxnId="{34C2DEC0-3E0A-420C-8CB2-B51245F74592}">
      <dgm:prSet/>
      <dgm:spPr/>
      <dgm:t>
        <a:bodyPr/>
        <a:lstStyle/>
        <a:p>
          <a:endParaRPr lang="en-US" sz="2800"/>
        </a:p>
      </dgm:t>
    </dgm:pt>
    <dgm:pt modelId="{84CB55C8-2409-48B0-9514-5D73ABA9C007}" type="pres">
      <dgm:prSet presAssocID="{10A792CB-B501-4CB4-9440-71FA4626A9C0}" presName="Name0" presStyleCnt="0">
        <dgm:presLayoutVars>
          <dgm:chMax/>
          <dgm:chPref/>
          <dgm:dir/>
        </dgm:presLayoutVars>
      </dgm:prSet>
      <dgm:spPr/>
    </dgm:pt>
    <dgm:pt modelId="{EA9D97F4-0824-4CB5-97AE-F07E92022531}" type="pres">
      <dgm:prSet presAssocID="{B287D539-27CA-4AA7-8F11-483D752D5041}" presName="parenttextcomposite" presStyleCnt="0"/>
      <dgm:spPr/>
    </dgm:pt>
    <dgm:pt modelId="{0021CE30-9EB0-42DD-A0C7-CAEEDFB24DEF}" type="pres">
      <dgm:prSet presAssocID="{B287D539-27CA-4AA7-8F11-483D752D5041}" presName="parenttext" presStyleLbl="revTx" presStyleIdx="0" presStyleCnt="2">
        <dgm:presLayoutVars>
          <dgm:chMax/>
          <dgm:chPref val="2"/>
          <dgm:bulletEnabled val="1"/>
        </dgm:presLayoutVars>
      </dgm:prSet>
      <dgm:spPr/>
    </dgm:pt>
    <dgm:pt modelId="{289E9243-2711-4EB4-90D2-127CA4DFEF21}" type="pres">
      <dgm:prSet presAssocID="{B287D539-27CA-4AA7-8F11-483D752D5041}" presName="parallelogramComposite" presStyleCnt="0"/>
      <dgm:spPr/>
    </dgm:pt>
    <dgm:pt modelId="{205BAA1B-DE82-4A79-B69D-76CA564D5EF4}" type="pres">
      <dgm:prSet presAssocID="{B287D539-27CA-4AA7-8F11-483D752D5041}" presName="parallelogram1" presStyleLbl="alignNode1" presStyleIdx="0" presStyleCnt="14"/>
      <dgm:spPr/>
    </dgm:pt>
    <dgm:pt modelId="{CD325437-773B-4385-B124-FD458655E772}" type="pres">
      <dgm:prSet presAssocID="{B287D539-27CA-4AA7-8F11-483D752D5041}" presName="parallelogram2" presStyleLbl="alignNode1" presStyleIdx="1" presStyleCnt="14"/>
      <dgm:spPr/>
    </dgm:pt>
    <dgm:pt modelId="{4B80B4E9-64A5-4812-BD18-BFB80BFD732A}" type="pres">
      <dgm:prSet presAssocID="{B287D539-27CA-4AA7-8F11-483D752D5041}" presName="parallelogram3" presStyleLbl="alignNode1" presStyleIdx="2" presStyleCnt="14"/>
      <dgm:spPr/>
    </dgm:pt>
    <dgm:pt modelId="{A976C52E-695D-4A4B-AFE5-1EA582657927}" type="pres">
      <dgm:prSet presAssocID="{B287D539-27CA-4AA7-8F11-483D752D5041}" presName="parallelogram4" presStyleLbl="alignNode1" presStyleIdx="3" presStyleCnt="14"/>
      <dgm:spPr/>
    </dgm:pt>
    <dgm:pt modelId="{CFAB4F9C-1848-4A03-BE68-1FD9852893F5}" type="pres">
      <dgm:prSet presAssocID="{B287D539-27CA-4AA7-8F11-483D752D5041}" presName="parallelogram5" presStyleLbl="alignNode1" presStyleIdx="4" presStyleCnt="14"/>
      <dgm:spPr/>
    </dgm:pt>
    <dgm:pt modelId="{27A237F8-9F49-49A4-80D9-FC50CB9DC9E4}" type="pres">
      <dgm:prSet presAssocID="{B287D539-27CA-4AA7-8F11-483D752D5041}" presName="parallelogram6" presStyleLbl="alignNode1" presStyleIdx="5" presStyleCnt="14"/>
      <dgm:spPr/>
    </dgm:pt>
    <dgm:pt modelId="{32CD30D2-4E9B-4526-9771-8188EDFA6796}" type="pres">
      <dgm:prSet presAssocID="{B287D539-27CA-4AA7-8F11-483D752D5041}" presName="parallelogram7" presStyleLbl="alignNode1" presStyleIdx="6" presStyleCnt="14"/>
      <dgm:spPr/>
    </dgm:pt>
    <dgm:pt modelId="{CEC100ED-BA44-45DE-90FB-E93E78CD128C}" type="pres">
      <dgm:prSet presAssocID="{5C99635F-1A5B-409B-890B-1E7DE87CCC1C}" presName="sibTrans" presStyleCnt="0"/>
      <dgm:spPr/>
    </dgm:pt>
    <dgm:pt modelId="{1CA359F1-D179-4290-B5C8-E4FDC89364AC}" type="pres">
      <dgm:prSet presAssocID="{418E26BF-0068-4D10-B1C8-5888F227C593}" presName="parenttextcomposite" presStyleCnt="0"/>
      <dgm:spPr/>
    </dgm:pt>
    <dgm:pt modelId="{430D1327-94BF-4334-9437-B5CEEB8B2A7D}" type="pres">
      <dgm:prSet presAssocID="{418E26BF-0068-4D10-B1C8-5888F227C593}" presName="parenttext" presStyleLbl="revTx" presStyleIdx="1" presStyleCnt="2">
        <dgm:presLayoutVars>
          <dgm:chMax/>
          <dgm:chPref val="2"/>
          <dgm:bulletEnabled val="1"/>
        </dgm:presLayoutVars>
      </dgm:prSet>
      <dgm:spPr/>
    </dgm:pt>
    <dgm:pt modelId="{0266F2CC-A7D7-4308-97F7-58625F022234}" type="pres">
      <dgm:prSet presAssocID="{418E26BF-0068-4D10-B1C8-5888F227C593}" presName="parallelogramComposite" presStyleCnt="0"/>
      <dgm:spPr/>
    </dgm:pt>
    <dgm:pt modelId="{7A4181BA-820D-4FF3-B39B-63E4FDB39D6E}" type="pres">
      <dgm:prSet presAssocID="{418E26BF-0068-4D10-B1C8-5888F227C593}" presName="parallelogram1" presStyleLbl="alignNode1" presStyleIdx="7" presStyleCnt="14"/>
      <dgm:spPr/>
    </dgm:pt>
    <dgm:pt modelId="{1FD39B7B-4411-4124-8FF1-323CE1920045}" type="pres">
      <dgm:prSet presAssocID="{418E26BF-0068-4D10-B1C8-5888F227C593}" presName="parallelogram2" presStyleLbl="alignNode1" presStyleIdx="8" presStyleCnt="14"/>
      <dgm:spPr/>
    </dgm:pt>
    <dgm:pt modelId="{AEE0C53D-E5F8-4255-B522-FD3115E509DA}" type="pres">
      <dgm:prSet presAssocID="{418E26BF-0068-4D10-B1C8-5888F227C593}" presName="parallelogram3" presStyleLbl="alignNode1" presStyleIdx="9" presStyleCnt="14"/>
      <dgm:spPr/>
    </dgm:pt>
    <dgm:pt modelId="{7B28916C-4EA2-43E8-9F54-14A365EA2C37}" type="pres">
      <dgm:prSet presAssocID="{418E26BF-0068-4D10-B1C8-5888F227C593}" presName="parallelogram4" presStyleLbl="alignNode1" presStyleIdx="10" presStyleCnt="14"/>
      <dgm:spPr/>
    </dgm:pt>
    <dgm:pt modelId="{672F065B-ED0D-4611-A6A2-02F84C2471E8}" type="pres">
      <dgm:prSet presAssocID="{418E26BF-0068-4D10-B1C8-5888F227C593}" presName="parallelogram5" presStyleLbl="alignNode1" presStyleIdx="11" presStyleCnt="14"/>
      <dgm:spPr/>
    </dgm:pt>
    <dgm:pt modelId="{0ED0191C-2D5B-4269-BFE3-C33F8C8F1E87}" type="pres">
      <dgm:prSet presAssocID="{418E26BF-0068-4D10-B1C8-5888F227C593}" presName="parallelogram6" presStyleLbl="alignNode1" presStyleIdx="12" presStyleCnt="14"/>
      <dgm:spPr/>
    </dgm:pt>
    <dgm:pt modelId="{8417AAC7-5332-414A-8335-37088E37EAED}" type="pres">
      <dgm:prSet presAssocID="{418E26BF-0068-4D10-B1C8-5888F227C593}" presName="parallelogram7" presStyleLbl="alignNode1" presStyleIdx="13" presStyleCnt="14"/>
      <dgm:spPr/>
    </dgm:pt>
  </dgm:ptLst>
  <dgm:cxnLst>
    <dgm:cxn modelId="{7DDD2000-5468-4E54-B9AB-E1B2A70AA346}" srcId="{10A792CB-B501-4CB4-9440-71FA4626A9C0}" destId="{B287D539-27CA-4AA7-8F11-483D752D5041}" srcOrd="0" destOrd="0" parTransId="{12A7FC4F-433C-4A8F-9D9A-8AD0DAADA12F}" sibTransId="{5C99635F-1A5B-409B-890B-1E7DE87CCC1C}"/>
    <dgm:cxn modelId="{34681A29-4675-4FBF-BF01-E6A9B2BD1DED}" type="presOf" srcId="{418E26BF-0068-4D10-B1C8-5888F227C593}" destId="{430D1327-94BF-4334-9437-B5CEEB8B2A7D}" srcOrd="0" destOrd="0" presId="urn:microsoft.com/office/officeart/2008/layout/VerticalAccentList"/>
    <dgm:cxn modelId="{97BFEF89-672C-43A8-9980-6CCB0371EA77}" type="presOf" srcId="{B287D539-27CA-4AA7-8F11-483D752D5041}" destId="{0021CE30-9EB0-42DD-A0C7-CAEEDFB24DEF}" srcOrd="0" destOrd="0" presId="urn:microsoft.com/office/officeart/2008/layout/VerticalAccentList"/>
    <dgm:cxn modelId="{34C2DEC0-3E0A-420C-8CB2-B51245F74592}" srcId="{10A792CB-B501-4CB4-9440-71FA4626A9C0}" destId="{418E26BF-0068-4D10-B1C8-5888F227C593}" srcOrd="1" destOrd="0" parTransId="{D8772F9D-CECB-40C2-8A38-FB34F3855697}" sibTransId="{1B7ACF39-A03E-473D-B083-1EB7EC75BA40}"/>
    <dgm:cxn modelId="{859C42C3-913B-4CB0-8FA2-D69CEC9444C0}" type="presOf" srcId="{10A792CB-B501-4CB4-9440-71FA4626A9C0}" destId="{84CB55C8-2409-48B0-9514-5D73ABA9C007}" srcOrd="0" destOrd="0" presId="urn:microsoft.com/office/officeart/2008/layout/VerticalAccentList"/>
    <dgm:cxn modelId="{02AD5FAC-5600-4B2B-B920-767D1A153322}" type="presParOf" srcId="{84CB55C8-2409-48B0-9514-5D73ABA9C007}" destId="{EA9D97F4-0824-4CB5-97AE-F07E92022531}" srcOrd="0" destOrd="0" presId="urn:microsoft.com/office/officeart/2008/layout/VerticalAccentList"/>
    <dgm:cxn modelId="{1501804D-997C-4CCD-A22B-C74BB33E4761}" type="presParOf" srcId="{EA9D97F4-0824-4CB5-97AE-F07E92022531}" destId="{0021CE30-9EB0-42DD-A0C7-CAEEDFB24DEF}" srcOrd="0" destOrd="0" presId="urn:microsoft.com/office/officeart/2008/layout/VerticalAccentList"/>
    <dgm:cxn modelId="{C34945DB-FFD5-49AE-B8C5-77A68BD13646}" type="presParOf" srcId="{84CB55C8-2409-48B0-9514-5D73ABA9C007}" destId="{289E9243-2711-4EB4-90D2-127CA4DFEF21}" srcOrd="1" destOrd="0" presId="urn:microsoft.com/office/officeart/2008/layout/VerticalAccentList"/>
    <dgm:cxn modelId="{DCFEEB5B-1C23-48ED-8AA6-D4CEFDD92CD9}" type="presParOf" srcId="{289E9243-2711-4EB4-90D2-127CA4DFEF21}" destId="{205BAA1B-DE82-4A79-B69D-76CA564D5EF4}" srcOrd="0" destOrd="0" presId="urn:microsoft.com/office/officeart/2008/layout/VerticalAccentList"/>
    <dgm:cxn modelId="{FE033B5D-DBF1-43A5-927D-808D356E158C}" type="presParOf" srcId="{289E9243-2711-4EB4-90D2-127CA4DFEF21}" destId="{CD325437-773B-4385-B124-FD458655E772}" srcOrd="1" destOrd="0" presId="urn:microsoft.com/office/officeart/2008/layout/VerticalAccentList"/>
    <dgm:cxn modelId="{6A494C87-6D3D-4836-8686-50F09520F393}" type="presParOf" srcId="{289E9243-2711-4EB4-90D2-127CA4DFEF21}" destId="{4B80B4E9-64A5-4812-BD18-BFB80BFD732A}" srcOrd="2" destOrd="0" presId="urn:microsoft.com/office/officeart/2008/layout/VerticalAccentList"/>
    <dgm:cxn modelId="{C1A94E7F-276A-4A9E-949B-F7799DCCD2CB}" type="presParOf" srcId="{289E9243-2711-4EB4-90D2-127CA4DFEF21}" destId="{A976C52E-695D-4A4B-AFE5-1EA582657927}" srcOrd="3" destOrd="0" presId="urn:microsoft.com/office/officeart/2008/layout/VerticalAccentList"/>
    <dgm:cxn modelId="{50AC7891-8A24-4C94-99B3-2AFF67382610}" type="presParOf" srcId="{289E9243-2711-4EB4-90D2-127CA4DFEF21}" destId="{CFAB4F9C-1848-4A03-BE68-1FD9852893F5}" srcOrd="4" destOrd="0" presId="urn:microsoft.com/office/officeart/2008/layout/VerticalAccentList"/>
    <dgm:cxn modelId="{3255189E-08C0-4066-AAF1-FC4E09FAD0A6}" type="presParOf" srcId="{289E9243-2711-4EB4-90D2-127CA4DFEF21}" destId="{27A237F8-9F49-49A4-80D9-FC50CB9DC9E4}" srcOrd="5" destOrd="0" presId="urn:microsoft.com/office/officeart/2008/layout/VerticalAccentList"/>
    <dgm:cxn modelId="{1BFCF4CA-4B79-453C-AA03-D50646D40129}" type="presParOf" srcId="{289E9243-2711-4EB4-90D2-127CA4DFEF21}" destId="{32CD30D2-4E9B-4526-9771-8188EDFA6796}" srcOrd="6" destOrd="0" presId="urn:microsoft.com/office/officeart/2008/layout/VerticalAccentList"/>
    <dgm:cxn modelId="{6D14BDC4-1694-4C40-AFA4-E3B701546A02}" type="presParOf" srcId="{84CB55C8-2409-48B0-9514-5D73ABA9C007}" destId="{CEC100ED-BA44-45DE-90FB-E93E78CD128C}" srcOrd="2" destOrd="0" presId="urn:microsoft.com/office/officeart/2008/layout/VerticalAccentList"/>
    <dgm:cxn modelId="{83A21BA3-EB78-414A-B7CE-A40D8A1C3A4A}" type="presParOf" srcId="{84CB55C8-2409-48B0-9514-5D73ABA9C007}" destId="{1CA359F1-D179-4290-B5C8-E4FDC89364AC}" srcOrd="3" destOrd="0" presId="urn:microsoft.com/office/officeart/2008/layout/VerticalAccentList"/>
    <dgm:cxn modelId="{B030058B-7001-4FD3-B931-10CC2ABDEA8B}" type="presParOf" srcId="{1CA359F1-D179-4290-B5C8-E4FDC89364AC}" destId="{430D1327-94BF-4334-9437-B5CEEB8B2A7D}" srcOrd="0" destOrd="0" presId="urn:microsoft.com/office/officeart/2008/layout/VerticalAccentList"/>
    <dgm:cxn modelId="{747CF71F-F103-4ADB-9673-18A8544362CF}" type="presParOf" srcId="{84CB55C8-2409-48B0-9514-5D73ABA9C007}" destId="{0266F2CC-A7D7-4308-97F7-58625F022234}" srcOrd="4" destOrd="0" presId="urn:microsoft.com/office/officeart/2008/layout/VerticalAccentList"/>
    <dgm:cxn modelId="{B3BF7D3F-D2E2-4DC0-B2AD-F8A4B988C5D5}" type="presParOf" srcId="{0266F2CC-A7D7-4308-97F7-58625F022234}" destId="{7A4181BA-820D-4FF3-B39B-63E4FDB39D6E}" srcOrd="0" destOrd="0" presId="urn:microsoft.com/office/officeart/2008/layout/VerticalAccentList"/>
    <dgm:cxn modelId="{EF2A2E4F-8AC0-4007-800C-10142841EDCD}" type="presParOf" srcId="{0266F2CC-A7D7-4308-97F7-58625F022234}" destId="{1FD39B7B-4411-4124-8FF1-323CE1920045}" srcOrd="1" destOrd="0" presId="urn:microsoft.com/office/officeart/2008/layout/VerticalAccentList"/>
    <dgm:cxn modelId="{5ACB3491-14C8-4AF3-990C-2F667D1FCDC9}" type="presParOf" srcId="{0266F2CC-A7D7-4308-97F7-58625F022234}" destId="{AEE0C53D-E5F8-4255-B522-FD3115E509DA}" srcOrd="2" destOrd="0" presId="urn:microsoft.com/office/officeart/2008/layout/VerticalAccentList"/>
    <dgm:cxn modelId="{5A2CD8EB-AE1B-46A8-9B86-1DF839D50738}" type="presParOf" srcId="{0266F2CC-A7D7-4308-97F7-58625F022234}" destId="{7B28916C-4EA2-43E8-9F54-14A365EA2C37}" srcOrd="3" destOrd="0" presId="urn:microsoft.com/office/officeart/2008/layout/VerticalAccentList"/>
    <dgm:cxn modelId="{5DF79F87-8A5B-4A38-A2C9-CC69ED6D46D6}" type="presParOf" srcId="{0266F2CC-A7D7-4308-97F7-58625F022234}" destId="{672F065B-ED0D-4611-A6A2-02F84C2471E8}" srcOrd="4" destOrd="0" presId="urn:microsoft.com/office/officeart/2008/layout/VerticalAccentList"/>
    <dgm:cxn modelId="{4FECE79A-8C0A-4F06-A2D3-B16706CE6DB4}" type="presParOf" srcId="{0266F2CC-A7D7-4308-97F7-58625F022234}" destId="{0ED0191C-2D5B-4269-BFE3-C33F8C8F1E87}" srcOrd="5" destOrd="0" presId="urn:microsoft.com/office/officeart/2008/layout/VerticalAccentList"/>
    <dgm:cxn modelId="{56B6C965-CAA6-48C7-8FB7-A1782C833F2D}" type="presParOf" srcId="{0266F2CC-A7D7-4308-97F7-58625F022234}" destId="{8417AAC7-5332-414A-8335-37088E37EAED}"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44DFF-F232-44C9-AC15-5B98992CF533}" type="doc">
      <dgm:prSet loTypeId="urn:microsoft.com/office/officeart/2005/8/layout/vList2" loCatId="list" qsTypeId="urn:microsoft.com/office/officeart/2005/8/quickstyle/simple3" qsCatId="simple" csTypeId="urn:microsoft.com/office/officeart/2005/8/colors/accent5_4" csCatId="accent5" phldr="1"/>
      <dgm:spPr/>
      <dgm:t>
        <a:bodyPr/>
        <a:lstStyle/>
        <a:p>
          <a:endParaRPr lang="en-US"/>
        </a:p>
      </dgm:t>
    </dgm:pt>
    <dgm:pt modelId="{A1D1E0B4-630C-44A7-B977-A16C03017655}">
      <dgm:prSet custT="1"/>
      <dgm:spPr/>
      <dgm:t>
        <a:bodyPr/>
        <a:lstStyle/>
        <a:p>
          <a:r>
            <a:rPr lang="en-US" sz="2400" b="1">
              <a:latin typeface="Century Gothic" panose="020B0502020202020204" pitchFamily="34" charset="0"/>
            </a:rPr>
            <a:t>I didn’t hurt anybody but myself</a:t>
          </a:r>
          <a:endParaRPr lang="en-US" sz="2400">
            <a:latin typeface="Century Gothic" panose="020B0502020202020204" pitchFamily="34" charset="0"/>
          </a:endParaRPr>
        </a:p>
      </dgm:t>
    </dgm:pt>
    <dgm:pt modelId="{50C720E7-819E-4AFE-BE62-9D74E7753CFB}" type="parTrans" cxnId="{171AB390-083F-4546-AF41-BECFFBE0FA39}">
      <dgm:prSet/>
      <dgm:spPr/>
      <dgm:t>
        <a:bodyPr/>
        <a:lstStyle/>
        <a:p>
          <a:endParaRPr lang="en-US" sz="2400"/>
        </a:p>
      </dgm:t>
    </dgm:pt>
    <dgm:pt modelId="{8BC47773-E384-4E8C-96BD-227F6F67F0C3}" type="sibTrans" cxnId="{171AB390-083F-4546-AF41-BECFFBE0FA39}">
      <dgm:prSet/>
      <dgm:spPr/>
      <dgm:t>
        <a:bodyPr/>
        <a:lstStyle/>
        <a:p>
          <a:endParaRPr lang="en-US" sz="2400"/>
        </a:p>
      </dgm:t>
    </dgm:pt>
    <dgm:pt modelId="{E2746ABB-E862-4EDC-9A02-CF6C850FDB55}">
      <dgm:prSet custT="1"/>
      <dgm:spPr/>
      <dgm:t>
        <a:bodyPr/>
        <a:lstStyle/>
        <a:p>
          <a:r>
            <a:rPr lang="en-US" sz="2400" b="1">
              <a:latin typeface="Century Gothic" panose="020B0502020202020204" pitchFamily="34" charset="0"/>
            </a:rPr>
            <a:t>People who go to work are suckers</a:t>
          </a:r>
          <a:endParaRPr lang="en-US" sz="2400">
            <a:latin typeface="Century Gothic" panose="020B0502020202020204" pitchFamily="34" charset="0"/>
          </a:endParaRPr>
        </a:p>
      </dgm:t>
    </dgm:pt>
    <dgm:pt modelId="{43511466-34FF-4B63-AF06-DCC6B6BFA0A7}" type="parTrans" cxnId="{C502CC2A-6DBC-4E54-9EE0-6DC28B71E28F}">
      <dgm:prSet/>
      <dgm:spPr/>
      <dgm:t>
        <a:bodyPr/>
        <a:lstStyle/>
        <a:p>
          <a:endParaRPr lang="en-US" sz="2400"/>
        </a:p>
      </dgm:t>
    </dgm:pt>
    <dgm:pt modelId="{FF013BF2-1973-43BA-9651-77DABFA6EA8E}" type="sibTrans" cxnId="{C502CC2A-6DBC-4E54-9EE0-6DC28B71E28F}">
      <dgm:prSet/>
      <dgm:spPr/>
      <dgm:t>
        <a:bodyPr/>
        <a:lstStyle/>
        <a:p>
          <a:endParaRPr lang="en-US" sz="2400"/>
        </a:p>
      </dgm:t>
    </dgm:pt>
    <dgm:pt modelId="{61E9EE09-1EBE-491C-BD1B-A0B8C4A5392D}">
      <dgm:prSet custT="1"/>
      <dgm:spPr/>
      <dgm:t>
        <a:bodyPr/>
        <a:lstStyle/>
        <a:p>
          <a:r>
            <a:rPr lang="en-US" sz="2400" b="1">
              <a:latin typeface="Century Gothic" panose="020B0502020202020204" pitchFamily="34" charset="0"/>
            </a:rPr>
            <a:t>I was never good as a father</a:t>
          </a:r>
          <a:endParaRPr lang="en-US" sz="2400">
            <a:latin typeface="Century Gothic" panose="020B0502020202020204" pitchFamily="34" charset="0"/>
          </a:endParaRPr>
        </a:p>
      </dgm:t>
    </dgm:pt>
    <dgm:pt modelId="{AC2CF01A-B8D6-4822-A83E-0872D2922334}" type="parTrans" cxnId="{22FBD75E-594E-456A-8FF8-A00959DBECCC}">
      <dgm:prSet/>
      <dgm:spPr/>
      <dgm:t>
        <a:bodyPr/>
        <a:lstStyle/>
        <a:p>
          <a:endParaRPr lang="en-US" sz="2400"/>
        </a:p>
      </dgm:t>
    </dgm:pt>
    <dgm:pt modelId="{7C2EB1B0-A5EF-4E80-8215-F50AD5A54F4E}" type="sibTrans" cxnId="{22FBD75E-594E-456A-8FF8-A00959DBECCC}">
      <dgm:prSet/>
      <dgm:spPr/>
      <dgm:t>
        <a:bodyPr/>
        <a:lstStyle/>
        <a:p>
          <a:endParaRPr lang="en-US" sz="2400"/>
        </a:p>
      </dgm:t>
    </dgm:pt>
    <dgm:pt modelId="{35687D2F-699B-49EC-9285-8F0FD09435C0}">
      <dgm:prSet custT="1"/>
      <dgm:spPr/>
      <dgm:t>
        <a:bodyPr/>
        <a:lstStyle/>
        <a:p>
          <a:r>
            <a:rPr lang="en-US" sz="2400" b="1">
              <a:latin typeface="Century Gothic" panose="020B0502020202020204" pitchFamily="34" charset="0"/>
            </a:rPr>
            <a:t>I was just in the wrong place at the wrong time</a:t>
          </a:r>
          <a:endParaRPr lang="en-US" sz="2400">
            <a:latin typeface="Century Gothic" panose="020B0502020202020204" pitchFamily="34" charset="0"/>
          </a:endParaRPr>
        </a:p>
      </dgm:t>
    </dgm:pt>
    <dgm:pt modelId="{1FD5E98A-E29B-46C2-9654-F06D4B9B88C7}" type="parTrans" cxnId="{F66A47BC-C920-4C99-AC08-52804F823A0E}">
      <dgm:prSet/>
      <dgm:spPr/>
      <dgm:t>
        <a:bodyPr/>
        <a:lstStyle/>
        <a:p>
          <a:endParaRPr lang="en-US" sz="2400"/>
        </a:p>
      </dgm:t>
    </dgm:pt>
    <dgm:pt modelId="{7BC00EC7-68CA-4AF8-B5EA-10ABC1BD4367}" type="sibTrans" cxnId="{F66A47BC-C920-4C99-AC08-52804F823A0E}">
      <dgm:prSet/>
      <dgm:spPr/>
      <dgm:t>
        <a:bodyPr/>
        <a:lstStyle/>
        <a:p>
          <a:endParaRPr lang="en-US" sz="2400"/>
        </a:p>
      </dgm:t>
    </dgm:pt>
    <dgm:pt modelId="{9BA20C63-D6D2-46F0-8B1D-05CB6F8F0434}">
      <dgm:prSet custT="1"/>
      <dgm:spPr/>
      <dgm:t>
        <a:bodyPr/>
        <a:lstStyle/>
        <a:p>
          <a:r>
            <a:rPr lang="en-US" sz="2400" b="1">
              <a:latin typeface="Century Gothic" panose="020B0502020202020204" pitchFamily="34" charset="0"/>
            </a:rPr>
            <a:t>Everyone steals</a:t>
          </a:r>
          <a:endParaRPr lang="en-US" sz="2400">
            <a:latin typeface="Century Gothic" panose="020B0502020202020204" pitchFamily="34" charset="0"/>
          </a:endParaRPr>
        </a:p>
      </dgm:t>
    </dgm:pt>
    <dgm:pt modelId="{DA878FB1-E77A-441E-8D64-07407588DA0F}" type="parTrans" cxnId="{91FA37CB-3CC2-4BFD-AA12-D7EE9E34B2E7}">
      <dgm:prSet/>
      <dgm:spPr/>
      <dgm:t>
        <a:bodyPr/>
        <a:lstStyle/>
        <a:p>
          <a:endParaRPr lang="en-US" sz="2400"/>
        </a:p>
      </dgm:t>
    </dgm:pt>
    <dgm:pt modelId="{99418504-6C54-44CD-81D6-8E1683B816B6}" type="sibTrans" cxnId="{91FA37CB-3CC2-4BFD-AA12-D7EE9E34B2E7}">
      <dgm:prSet/>
      <dgm:spPr/>
      <dgm:t>
        <a:bodyPr/>
        <a:lstStyle/>
        <a:p>
          <a:endParaRPr lang="en-US" sz="2400"/>
        </a:p>
      </dgm:t>
    </dgm:pt>
    <dgm:pt modelId="{C4F6E3DC-80FF-4753-919A-38D01C1E8936}">
      <dgm:prSet custT="1"/>
      <dgm:spPr/>
      <dgm:t>
        <a:bodyPr/>
        <a:lstStyle/>
        <a:p>
          <a:r>
            <a:rPr lang="en-US" sz="2400" b="1" dirty="0">
              <a:latin typeface="Century Gothic" panose="020B0502020202020204" pitchFamily="34" charset="0"/>
            </a:rPr>
            <a:t>Judges are the real criminals</a:t>
          </a:r>
          <a:endParaRPr lang="en-US" sz="2400" dirty="0">
            <a:latin typeface="Century Gothic" panose="020B0502020202020204" pitchFamily="34" charset="0"/>
          </a:endParaRPr>
        </a:p>
      </dgm:t>
    </dgm:pt>
    <dgm:pt modelId="{93E9FA01-F066-4F20-A532-BD308D2EC972}" type="parTrans" cxnId="{9A1197EE-D3CD-4116-B5CF-6A828B147E3E}">
      <dgm:prSet/>
      <dgm:spPr/>
      <dgm:t>
        <a:bodyPr/>
        <a:lstStyle/>
        <a:p>
          <a:endParaRPr lang="en-US" sz="2400"/>
        </a:p>
      </dgm:t>
    </dgm:pt>
    <dgm:pt modelId="{066C5A3A-1C57-4AE1-99AF-70EFF33EE0E5}" type="sibTrans" cxnId="{9A1197EE-D3CD-4116-B5CF-6A828B147E3E}">
      <dgm:prSet/>
      <dgm:spPr/>
      <dgm:t>
        <a:bodyPr/>
        <a:lstStyle/>
        <a:p>
          <a:endParaRPr lang="en-US" sz="2400"/>
        </a:p>
      </dgm:t>
    </dgm:pt>
    <dgm:pt modelId="{8FBD74C2-0085-49A4-8612-9C0F0FE6830C}">
      <dgm:prSet custT="1"/>
      <dgm:spPr/>
      <dgm:t>
        <a:bodyPr/>
        <a:lstStyle/>
        <a:p>
          <a:r>
            <a:rPr lang="en-US" sz="2400" b="1">
              <a:latin typeface="Century Gothic" panose="020B0502020202020204" pitchFamily="34" charset="0"/>
            </a:rPr>
            <a:t>I need to (be) show (n) respect on the streets</a:t>
          </a:r>
          <a:endParaRPr lang="en-US" sz="2400">
            <a:latin typeface="Century Gothic" panose="020B0502020202020204" pitchFamily="34" charset="0"/>
          </a:endParaRPr>
        </a:p>
      </dgm:t>
    </dgm:pt>
    <dgm:pt modelId="{C7E85193-2776-4A2A-A8BB-14CCAD750B7B}" type="parTrans" cxnId="{33BD2659-6697-4ACD-B479-9F90BE491797}">
      <dgm:prSet/>
      <dgm:spPr/>
      <dgm:t>
        <a:bodyPr/>
        <a:lstStyle/>
        <a:p>
          <a:endParaRPr lang="en-US" sz="2400"/>
        </a:p>
      </dgm:t>
    </dgm:pt>
    <dgm:pt modelId="{B53781E9-484E-49D1-A8FC-4EB9845CF88C}" type="sibTrans" cxnId="{33BD2659-6697-4ACD-B479-9F90BE491797}">
      <dgm:prSet/>
      <dgm:spPr/>
      <dgm:t>
        <a:bodyPr/>
        <a:lstStyle/>
        <a:p>
          <a:endParaRPr lang="en-US" sz="2400"/>
        </a:p>
      </dgm:t>
    </dgm:pt>
    <dgm:pt modelId="{B6F2078D-0ED7-42D0-8361-C600AEDBC09E}">
      <dgm:prSet custT="1"/>
      <dgm:spPr/>
      <dgm:t>
        <a:bodyPr/>
        <a:lstStyle/>
        <a:p>
          <a:r>
            <a:rPr lang="en-US" sz="2400" b="1">
              <a:latin typeface="Century Gothic" panose="020B0502020202020204" pitchFamily="34" charset="0"/>
            </a:rPr>
            <a:t>That Law is unfair</a:t>
          </a:r>
        </a:p>
      </dgm:t>
    </dgm:pt>
    <dgm:pt modelId="{867AC663-DEA2-4D8F-B438-B2CC666D9DA0}" type="parTrans" cxnId="{C698BC2E-8375-4F9F-8E41-EEE8FA16E9EE}">
      <dgm:prSet/>
      <dgm:spPr/>
      <dgm:t>
        <a:bodyPr/>
        <a:lstStyle/>
        <a:p>
          <a:endParaRPr lang="en-US" sz="2400"/>
        </a:p>
      </dgm:t>
    </dgm:pt>
    <dgm:pt modelId="{CEFD266D-EF87-483F-BFE6-08DD9D724491}" type="sibTrans" cxnId="{C698BC2E-8375-4F9F-8E41-EEE8FA16E9EE}">
      <dgm:prSet/>
      <dgm:spPr/>
      <dgm:t>
        <a:bodyPr/>
        <a:lstStyle/>
        <a:p>
          <a:endParaRPr lang="en-US" sz="2400"/>
        </a:p>
      </dgm:t>
    </dgm:pt>
    <dgm:pt modelId="{337F87B4-2822-459C-B882-174C3B77C3A5}">
      <dgm:prSet phldr="0" custT="1"/>
      <dgm:spPr/>
      <dgm:t>
        <a:bodyPr/>
        <a:lstStyle/>
        <a:p>
          <a:r>
            <a:rPr lang="en-US" sz="2400" b="1">
              <a:latin typeface="Century Gothic"/>
            </a:rPr>
            <a:t>Yeah, I did it (the crime) but...</a:t>
          </a:r>
        </a:p>
      </dgm:t>
    </dgm:pt>
    <dgm:pt modelId="{386EF9BB-8821-4FB2-A1A9-75B1C0E5A98E}" type="parTrans" cxnId="{D1D82AD5-53DB-41B7-AE90-5FDB5C009DCD}">
      <dgm:prSet/>
      <dgm:spPr/>
      <dgm:t>
        <a:bodyPr/>
        <a:lstStyle/>
        <a:p>
          <a:endParaRPr lang="en-US" sz="2400"/>
        </a:p>
      </dgm:t>
    </dgm:pt>
    <dgm:pt modelId="{951A4F18-6B3D-470F-97A9-749F7004DEB8}" type="sibTrans" cxnId="{D1D82AD5-53DB-41B7-AE90-5FDB5C009DCD}">
      <dgm:prSet/>
      <dgm:spPr/>
      <dgm:t>
        <a:bodyPr/>
        <a:lstStyle/>
        <a:p>
          <a:endParaRPr lang="en-US" sz="2400"/>
        </a:p>
      </dgm:t>
    </dgm:pt>
    <dgm:pt modelId="{74B34819-CDEB-4ABD-B35A-D960C0CFCAD3}" type="pres">
      <dgm:prSet presAssocID="{67144DFF-F232-44C9-AC15-5B98992CF533}" presName="linear" presStyleCnt="0">
        <dgm:presLayoutVars>
          <dgm:animLvl val="lvl"/>
          <dgm:resizeHandles val="exact"/>
        </dgm:presLayoutVars>
      </dgm:prSet>
      <dgm:spPr/>
    </dgm:pt>
    <dgm:pt modelId="{0AAE4520-093B-43BD-85A5-890BBAB8F7D3}" type="pres">
      <dgm:prSet presAssocID="{A1D1E0B4-630C-44A7-B977-A16C03017655}" presName="parentText" presStyleLbl="node1" presStyleIdx="0" presStyleCnt="9" custLinFactNeighborX="-4606">
        <dgm:presLayoutVars>
          <dgm:chMax val="0"/>
          <dgm:bulletEnabled val="1"/>
        </dgm:presLayoutVars>
      </dgm:prSet>
      <dgm:spPr/>
    </dgm:pt>
    <dgm:pt modelId="{A7DC73B5-4CBE-4891-923D-B83676C9ED2E}" type="pres">
      <dgm:prSet presAssocID="{8BC47773-E384-4E8C-96BD-227F6F67F0C3}" presName="spacer" presStyleCnt="0"/>
      <dgm:spPr/>
    </dgm:pt>
    <dgm:pt modelId="{D9106F53-413A-4475-91F2-4CA6A0D1BAD6}" type="pres">
      <dgm:prSet presAssocID="{E2746ABB-E862-4EDC-9A02-CF6C850FDB55}" presName="parentText" presStyleLbl="node1" presStyleIdx="1" presStyleCnt="9">
        <dgm:presLayoutVars>
          <dgm:chMax val="0"/>
          <dgm:bulletEnabled val="1"/>
        </dgm:presLayoutVars>
      </dgm:prSet>
      <dgm:spPr/>
    </dgm:pt>
    <dgm:pt modelId="{CF329D6F-33B5-4B57-B94C-2F1AFDAA7D5B}" type="pres">
      <dgm:prSet presAssocID="{FF013BF2-1973-43BA-9651-77DABFA6EA8E}" presName="spacer" presStyleCnt="0"/>
      <dgm:spPr/>
    </dgm:pt>
    <dgm:pt modelId="{C2D7055D-FD57-432E-B02F-F28AD6FBBCE3}" type="pres">
      <dgm:prSet presAssocID="{61E9EE09-1EBE-491C-BD1B-A0B8C4A5392D}" presName="parentText" presStyleLbl="node1" presStyleIdx="2" presStyleCnt="9">
        <dgm:presLayoutVars>
          <dgm:chMax val="0"/>
          <dgm:bulletEnabled val="1"/>
        </dgm:presLayoutVars>
      </dgm:prSet>
      <dgm:spPr/>
    </dgm:pt>
    <dgm:pt modelId="{D9825E6F-6661-4AE2-A4F7-9857A9A01C08}" type="pres">
      <dgm:prSet presAssocID="{7C2EB1B0-A5EF-4E80-8215-F50AD5A54F4E}" presName="spacer" presStyleCnt="0"/>
      <dgm:spPr/>
    </dgm:pt>
    <dgm:pt modelId="{C7C3ABB1-D8B4-45E6-A77F-6726F1EA637E}" type="pres">
      <dgm:prSet presAssocID="{35687D2F-699B-49EC-9285-8F0FD09435C0}" presName="parentText" presStyleLbl="node1" presStyleIdx="3" presStyleCnt="9">
        <dgm:presLayoutVars>
          <dgm:chMax val="0"/>
          <dgm:bulletEnabled val="1"/>
        </dgm:presLayoutVars>
      </dgm:prSet>
      <dgm:spPr/>
    </dgm:pt>
    <dgm:pt modelId="{0DCE8C79-7E30-487D-8D4E-41CB03F1A714}" type="pres">
      <dgm:prSet presAssocID="{7BC00EC7-68CA-4AF8-B5EA-10ABC1BD4367}" presName="spacer" presStyleCnt="0"/>
      <dgm:spPr/>
    </dgm:pt>
    <dgm:pt modelId="{46D64F38-15A5-4E33-A050-8050716AAD85}" type="pres">
      <dgm:prSet presAssocID="{9BA20C63-D6D2-46F0-8B1D-05CB6F8F0434}" presName="parentText" presStyleLbl="node1" presStyleIdx="4" presStyleCnt="9" custLinFactY="4532" custLinFactNeighborX="-5372" custLinFactNeighborY="100000">
        <dgm:presLayoutVars>
          <dgm:chMax val="0"/>
          <dgm:bulletEnabled val="1"/>
        </dgm:presLayoutVars>
      </dgm:prSet>
      <dgm:spPr/>
    </dgm:pt>
    <dgm:pt modelId="{5E73D9B5-EBA5-4293-B15D-A94188A07D15}" type="pres">
      <dgm:prSet presAssocID="{99418504-6C54-44CD-81D6-8E1683B816B6}" presName="spacer" presStyleCnt="0"/>
      <dgm:spPr/>
    </dgm:pt>
    <dgm:pt modelId="{76379DCA-4A3C-4C8D-B3F6-5929BB421780}" type="pres">
      <dgm:prSet presAssocID="{C4F6E3DC-80FF-4753-919A-38D01C1E8936}" presName="parentText" presStyleLbl="node1" presStyleIdx="5" presStyleCnt="9">
        <dgm:presLayoutVars>
          <dgm:chMax val="0"/>
          <dgm:bulletEnabled val="1"/>
        </dgm:presLayoutVars>
      </dgm:prSet>
      <dgm:spPr/>
    </dgm:pt>
    <dgm:pt modelId="{90AB2640-B8B2-4529-8263-7C4792EA1934}" type="pres">
      <dgm:prSet presAssocID="{066C5A3A-1C57-4AE1-99AF-70EFF33EE0E5}" presName="spacer" presStyleCnt="0"/>
      <dgm:spPr/>
    </dgm:pt>
    <dgm:pt modelId="{9EFE4813-7065-46B2-897C-022DD0FABB46}" type="pres">
      <dgm:prSet presAssocID="{8FBD74C2-0085-49A4-8612-9C0F0FE6830C}" presName="parentText" presStyleLbl="node1" presStyleIdx="6" presStyleCnt="9">
        <dgm:presLayoutVars>
          <dgm:chMax val="0"/>
          <dgm:bulletEnabled val="1"/>
        </dgm:presLayoutVars>
      </dgm:prSet>
      <dgm:spPr/>
    </dgm:pt>
    <dgm:pt modelId="{7487BEA3-ED5F-4532-963E-EDCB7F6B455D}" type="pres">
      <dgm:prSet presAssocID="{B53781E9-484E-49D1-A8FC-4EB9845CF88C}" presName="spacer" presStyleCnt="0"/>
      <dgm:spPr/>
    </dgm:pt>
    <dgm:pt modelId="{80E31F7F-977D-4A8B-BD07-833FB1924420}" type="pres">
      <dgm:prSet presAssocID="{337F87B4-2822-459C-B882-174C3B77C3A5}" presName="parentText" presStyleLbl="node1" presStyleIdx="7" presStyleCnt="9">
        <dgm:presLayoutVars>
          <dgm:chMax val="0"/>
          <dgm:bulletEnabled val="1"/>
        </dgm:presLayoutVars>
      </dgm:prSet>
      <dgm:spPr/>
    </dgm:pt>
    <dgm:pt modelId="{B15A1079-1823-4ACE-AE25-26E5EA792B52}" type="pres">
      <dgm:prSet presAssocID="{951A4F18-6B3D-470F-97A9-749F7004DEB8}" presName="spacer" presStyleCnt="0"/>
      <dgm:spPr/>
    </dgm:pt>
    <dgm:pt modelId="{4E477C6A-E18C-42A4-A8CD-BF86F8E64E6F}" type="pres">
      <dgm:prSet presAssocID="{B6F2078D-0ED7-42D0-8361-C600AEDBC09E}" presName="parentText" presStyleLbl="node1" presStyleIdx="8" presStyleCnt="9" custLinFactNeighborX="-1906">
        <dgm:presLayoutVars>
          <dgm:chMax val="0"/>
          <dgm:bulletEnabled val="1"/>
        </dgm:presLayoutVars>
      </dgm:prSet>
      <dgm:spPr/>
    </dgm:pt>
  </dgm:ptLst>
  <dgm:cxnLst>
    <dgm:cxn modelId="{B689AB09-9EDE-44A7-9AC1-F7877A04812C}" type="presOf" srcId="{337F87B4-2822-459C-B882-174C3B77C3A5}" destId="{80E31F7F-977D-4A8B-BD07-833FB1924420}" srcOrd="0" destOrd="0" presId="urn:microsoft.com/office/officeart/2005/8/layout/vList2"/>
    <dgm:cxn modelId="{10E87E1C-DEDD-4E20-A1DE-C238A66D43A0}" type="presOf" srcId="{61E9EE09-1EBE-491C-BD1B-A0B8C4A5392D}" destId="{C2D7055D-FD57-432E-B02F-F28AD6FBBCE3}" srcOrd="0" destOrd="0" presId="urn:microsoft.com/office/officeart/2005/8/layout/vList2"/>
    <dgm:cxn modelId="{CA794926-9CE0-4A6B-B293-D9CB085A1C41}" type="presOf" srcId="{67144DFF-F232-44C9-AC15-5B98992CF533}" destId="{74B34819-CDEB-4ABD-B35A-D960C0CFCAD3}" srcOrd="0" destOrd="0" presId="urn:microsoft.com/office/officeart/2005/8/layout/vList2"/>
    <dgm:cxn modelId="{F419BB27-D0E5-4EAC-8EB1-A6EA86D5FEE4}" type="presOf" srcId="{C4F6E3DC-80FF-4753-919A-38D01C1E8936}" destId="{76379DCA-4A3C-4C8D-B3F6-5929BB421780}" srcOrd="0" destOrd="0" presId="urn:microsoft.com/office/officeart/2005/8/layout/vList2"/>
    <dgm:cxn modelId="{C502CC2A-6DBC-4E54-9EE0-6DC28B71E28F}" srcId="{67144DFF-F232-44C9-AC15-5B98992CF533}" destId="{E2746ABB-E862-4EDC-9A02-CF6C850FDB55}" srcOrd="1" destOrd="0" parTransId="{43511466-34FF-4B63-AF06-DCC6B6BFA0A7}" sibTransId="{FF013BF2-1973-43BA-9651-77DABFA6EA8E}"/>
    <dgm:cxn modelId="{C698BC2E-8375-4F9F-8E41-EEE8FA16E9EE}" srcId="{67144DFF-F232-44C9-AC15-5B98992CF533}" destId="{B6F2078D-0ED7-42D0-8361-C600AEDBC09E}" srcOrd="8" destOrd="0" parTransId="{867AC663-DEA2-4D8F-B438-B2CC666D9DA0}" sibTransId="{CEFD266D-EF87-483F-BFE6-08DD9D724491}"/>
    <dgm:cxn modelId="{4BBFC436-8C3D-4E2D-ADA9-4FF61FA670D7}" type="presOf" srcId="{8FBD74C2-0085-49A4-8612-9C0F0FE6830C}" destId="{9EFE4813-7065-46B2-897C-022DD0FABB46}" srcOrd="0" destOrd="0" presId="urn:microsoft.com/office/officeart/2005/8/layout/vList2"/>
    <dgm:cxn modelId="{22FBD75E-594E-456A-8FF8-A00959DBECCC}" srcId="{67144DFF-F232-44C9-AC15-5B98992CF533}" destId="{61E9EE09-1EBE-491C-BD1B-A0B8C4A5392D}" srcOrd="2" destOrd="0" parTransId="{AC2CF01A-B8D6-4822-A83E-0872D2922334}" sibTransId="{7C2EB1B0-A5EF-4E80-8215-F50AD5A54F4E}"/>
    <dgm:cxn modelId="{E0913768-93FA-46F9-B8E4-45F9310F200A}" type="presOf" srcId="{E2746ABB-E862-4EDC-9A02-CF6C850FDB55}" destId="{D9106F53-413A-4475-91F2-4CA6A0D1BAD6}" srcOrd="0" destOrd="0" presId="urn:microsoft.com/office/officeart/2005/8/layout/vList2"/>
    <dgm:cxn modelId="{33BD2659-6697-4ACD-B479-9F90BE491797}" srcId="{67144DFF-F232-44C9-AC15-5B98992CF533}" destId="{8FBD74C2-0085-49A4-8612-9C0F0FE6830C}" srcOrd="6" destOrd="0" parTransId="{C7E85193-2776-4A2A-A8BB-14CCAD750B7B}" sibTransId="{B53781E9-484E-49D1-A8FC-4EB9845CF88C}"/>
    <dgm:cxn modelId="{171AB390-083F-4546-AF41-BECFFBE0FA39}" srcId="{67144DFF-F232-44C9-AC15-5B98992CF533}" destId="{A1D1E0B4-630C-44A7-B977-A16C03017655}" srcOrd="0" destOrd="0" parTransId="{50C720E7-819E-4AFE-BE62-9D74E7753CFB}" sibTransId="{8BC47773-E384-4E8C-96BD-227F6F67F0C3}"/>
    <dgm:cxn modelId="{BADC7691-D87B-450C-A0DC-88CEA373EEFC}" type="presOf" srcId="{35687D2F-699B-49EC-9285-8F0FD09435C0}" destId="{C7C3ABB1-D8B4-45E6-A77F-6726F1EA637E}" srcOrd="0" destOrd="0" presId="urn:microsoft.com/office/officeart/2005/8/layout/vList2"/>
    <dgm:cxn modelId="{7ADF06B3-E413-438F-852C-02068BC473FF}" type="presOf" srcId="{A1D1E0B4-630C-44A7-B977-A16C03017655}" destId="{0AAE4520-093B-43BD-85A5-890BBAB8F7D3}" srcOrd="0" destOrd="0" presId="urn:microsoft.com/office/officeart/2005/8/layout/vList2"/>
    <dgm:cxn modelId="{F66A47BC-C920-4C99-AC08-52804F823A0E}" srcId="{67144DFF-F232-44C9-AC15-5B98992CF533}" destId="{35687D2F-699B-49EC-9285-8F0FD09435C0}" srcOrd="3" destOrd="0" parTransId="{1FD5E98A-E29B-46C2-9654-F06D4B9B88C7}" sibTransId="{7BC00EC7-68CA-4AF8-B5EA-10ABC1BD4367}"/>
    <dgm:cxn modelId="{91FA37CB-3CC2-4BFD-AA12-D7EE9E34B2E7}" srcId="{67144DFF-F232-44C9-AC15-5B98992CF533}" destId="{9BA20C63-D6D2-46F0-8B1D-05CB6F8F0434}" srcOrd="4" destOrd="0" parTransId="{DA878FB1-E77A-441E-8D64-07407588DA0F}" sibTransId="{99418504-6C54-44CD-81D6-8E1683B816B6}"/>
    <dgm:cxn modelId="{F62287CB-1022-4529-92AE-131F7F9C4EA8}" type="presOf" srcId="{B6F2078D-0ED7-42D0-8361-C600AEDBC09E}" destId="{4E477C6A-E18C-42A4-A8CD-BF86F8E64E6F}" srcOrd="0" destOrd="0" presId="urn:microsoft.com/office/officeart/2005/8/layout/vList2"/>
    <dgm:cxn modelId="{236F6FD1-3C44-4EA1-B31D-63632EB745C7}" type="presOf" srcId="{9BA20C63-D6D2-46F0-8B1D-05CB6F8F0434}" destId="{46D64F38-15A5-4E33-A050-8050716AAD85}" srcOrd="0" destOrd="0" presId="urn:microsoft.com/office/officeart/2005/8/layout/vList2"/>
    <dgm:cxn modelId="{D1D82AD5-53DB-41B7-AE90-5FDB5C009DCD}" srcId="{67144DFF-F232-44C9-AC15-5B98992CF533}" destId="{337F87B4-2822-459C-B882-174C3B77C3A5}" srcOrd="7" destOrd="0" parTransId="{386EF9BB-8821-4FB2-A1A9-75B1C0E5A98E}" sibTransId="{951A4F18-6B3D-470F-97A9-749F7004DEB8}"/>
    <dgm:cxn modelId="{9A1197EE-D3CD-4116-B5CF-6A828B147E3E}" srcId="{67144DFF-F232-44C9-AC15-5B98992CF533}" destId="{C4F6E3DC-80FF-4753-919A-38D01C1E8936}" srcOrd="5" destOrd="0" parTransId="{93E9FA01-F066-4F20-A532-BD308D2EC972}" sibTransId="{066C5A3A-1C57-4AE1-99AF-70EFF33EE0E5}"/>
    <dgm:cxn modelId="{6325683B-AF00-48D1-A11A-33ECC9F153B6}" type="presParOf" srcId="{74B34819-CDEB-4ABD-B35A-D960C0CFCAD3}" destId="{0AAE4520-093B-43BD-85A5-890BBAB8F7D3}" srcOrd="0" destOrd="0" presId="urn:microsoft.com/office/officeart/2005/8/layout/vList2"/>
    <dgm:cxn modelId="{F045CF0E-1417-46BE-833E-4415A4315F96}" type="presParOf" srcId="{74B34819-CDEB-4ABD-B35A-D960C0CFCAD3}" destId="{A7DC73B5-4CBE-4891-923D-B83676C9ED2E}" srcOrd="1" destOrd="0" presId="urn:microsoft.com/office/officeart/2005/8/layout/vList2"/>
    <dgm:cxn modelId="{A8967D30-6800-44F5-93B0-47109F06E9FF}" type="presParOf" srcId="{74B34819-CDEB-4ABD-B35A-D960C0CFCAD3}" destId="{D9106F53-413A-4475-91F2-4CA6A0D1BAD6}" srcOrd="2" destOrd="0" presId="urn:microsoft.com/office/officeart/2005/8/layout/vList2"/>
    <dgm:cxn modelId="{FB732EE5-6073-4EA8-B75C-C9134CFE8A84}" type="presParOf" srcId="{74B34819-CDEB-4ABD-B35A-D960C0CFCAD3}" destId="{CF329D6F-33B5-4B57-B94C-2F1AFDAA7D5B}" srcOrd="3" destOrd="0" presId="urn:microsoft.com/office/officeart/2005/8/layout/vList2"/>
    <dgm:cxn modelId="{25A00AC0-6E5E-4B93-BC52-0B5F6B573D37}" type="presParOf" srcId="{74B34819-CDEB-4ABD-B35A-D960C0CFCAD3}" destId="{C2D7055D-FD57-432E-B02F-F28AD6FBBCE3}" srcOrd="4" destOrd="0" presId="urn:microsoft.com/office/officeart/2005/8/layout/vList2"/>
    <dgm:cxn modelId="{900C5986-2A27-4543-965E-CAC95CA74CD6}" type="presParOf" srcId="{74B34819-CDEB-4ABD-B35A-D960C0CFCAD3}" destId="{D9825E6F-6661-4AE2-A4F7-9857A9A01C08}" srcOrd="5" destOrd="0" presId="urn:microsoft.com/office/officeart/2005/8/layout/vList2"/>
    <dgm:cxn modelId="{9B001492-8E42-487C-B1FA-F1CB2B0A7970}" type="presParOf" srcId="{74B34819-CDEB-4ABD-B35A-D960C0CFCAD3}" destId="{C7C3ABB1-D8B4-45E6-A77F-6726F1EA637E}" srcOrd="6" destOrd="0" presId="urn:microsoft.com/office/officeart/2005/8/layout/vList2"/>
    <dgm:cxn modelId="{6711EDAC-AE53-410D-9DC6-4C12E2AA690D}" type="presParOf" srcId="{74B34819-CDEB-4ABD-B35A-D960C0CFCAD3}" destId="{0DCE8C79-7E30-487D-8D4E-41CB03F1A714}" srcOrd="7" destOrd="0" presId="urn:microsoft.com/office/officeart/2005/8/layout/vList2"/>
    <dgm:cxn modelId="{85680BE2-C2E1-42C5-8DE3-99CE3E0AA5A9}" type="presParOf" srcId="{74B34819-CDEB-4ABD-B35A-D960C0CFCAD3}" destId="{46D64F38-15A5-4E33-A050-8050716AAD85}" srcOrd="8" destOrd="0" presId="urn:microsoft.com/office/officeart/2005/8/layout/vList2"/>
    <dgm:cxn modelId="{311E5891-2720-4E65-B557-FB08562B0EEF}" type="presParOf" srcId="{74B34819-CDEB-4ABD-B35A-D960C0CFCAD3}" destId="{5E73D9B5-EBA5-4293-B15D-A94188A07D15}" srcOrd="9" destOrd="0" presId="urn:microsoft.com/office/officeart/2005/8/layout/vList2"/>
    <dgm:cxn modelId="{6A6F7734-64D6-4ED7-BBF2-67D954354AD5}" type="presParOf" srcId="{74B34819-CDEB-4ABD-B35A-D960C0CFCAD3}" destId="{76379DCA-4A3C-4C8D-B3F6-5929BB421780}" srcOrd="10" destOrd="0" presId="urn:microsoft.com/office/officeart/2005/8/layout/vList2"/>
    <dgm:cxn modelId="{1B710A01-1955-41E4-9F6F-CAA6436BFF64}" type="presParOf" srcId="{74B34819-CDEB-4ABD-B35A-D960C0CFCAD3}" destId="{90AB2640-B8B2-4529-8263-7C4792EA1934}" srcOrd="11" destOrd="0" presId="urn:microsoft.com/office/officeart/2005/8/layout/vList2"/>
    <dgm:cxn modelId="{585DB4DB-D939-4E73-9498-F2838A28C14F}" type="presParOf" srcId="{74B34819-CDEB-4ABD-B35A-D960C0CFCAD3}" destId="{9EFE4813-7065-46B2-897C-022DD0FABB46}" srcOrd="12" destOrd="0" presId="urn:microsoft.com/office/officeart/2005/8/layout/vList2"/>
    <dgm:cxn modelId="{57D6A130-9EB6-45CA-94E6-3646BE1A0B22}" type="presParOf" srcId="{74B34819-CDEB-4ABD-B35A-D960C0CFCAD3}" destId="{7487BEA3-ED5F-4532-963E-EDCB7F6B455D}" srcOrd="13" destOrd="0" presId="urn:microsoft.com/office/officeart/2005/8/layout/vList2"/>
    <dgm:cxn modelId="{685957DC-BA58-44CA-939A-404D15664593}" type="presParOf" srcId="{74B34819-CDEB-4ABD-B35A-D960C0CFCAD3}" destId="{80E31F7F-977D-4A8B-BD07-833FB1924420}" srcOrd="14" destOrd="0" presId="urn:microsoft.com/office/officeart/2005/8/layout/vList2"/>
    <dgm:cxn modelId="{D34AAF15-2664-4E53-9760-3243797B5BE6}" type="presParOf" srcId="{74B34819-CDEB-4ABD-B35A-D960C0CFCAD3}" destId="{B15A1079-1823-4ACE-AE25-26E5EA792B52}" srcOrd="15" destOrd="0" presId="urn:microsoft.com/office/officeart/2005/8/layout/vList2"/>
    <dgm:cxn modelId="{439D9ABA-86BD-4439-B8D6-F8F91ABE78C6}" type="presParOf" srcId="{74B34819-CDEB-4ABD-B35A-D960C0CFCAD3}" destId="{4E477C6A-E18C-42A4-A8CD-BF86F8E64E6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44DFF-F232-44C9-AC15-5B98992CF533}" type="doc">
      <dgm:prSet loTypeId="urn:microsoft.com/office/officeart/2005/8/layout/vList2" loCatId="list" qsTypeId="urn:microsoft.com/office/officeart/2005/8/quickstyle/simple3" qsCatId="simple" csTypeId="urn:microsoft.com/office/officeart/2005/8/colors/accent5_4" csCatId="accent5" phldr="1"/>
      <dgm:spPr/>
      <dgm:t>
        <a:bodyPr/>
        <a:lstStyle/>
        <a:p>
          <a:endParaRPr lang="en-US"/>
        </a:p>
      </dgm:t>
    </dgm:pt>
    <dgm:pt modelId="{A1D1E0B4-630C-44A7-B977-A16C03017655}">
      <dgm:prSet custT="1"/>
      <dgm:spPr/>
      <dgm:t>
        <a:bodyPr/>
        <a:lstStyle/>
        <a:p>
          <a:r>
            <a:rPr lang="en-US" sz="2400" b="1">
              <a:latin typeface="Century Gothic" panose="020B0502020202020204" pitchFamily="34" charset="0"/>
            </a:rPr>
            <a:t>I didn’t hurt anybody but myself</a:t>
          </a:r>
          <a:endParaRPr lang="en-US" sz="2400">
            <a:latin typeface="Century Gothic" panose="020B0502020202020204" pitchFamily="34" charset="0"/>
          </a:endParaRPr>
        </a:p>
      </dgm:t>
    </dgm:pt>
    <dgm:pt modelId="{50C720E7-819E-4AFE-BE62-9D74E7753CFB}" type="parTrans" cxnId="{171AB390-083F-4546-AF41-BECFFBE0FA39}">
      <dgm:prSet/>
      <dgm:spPr/>
      <dgm:t>
        <a:bodyPr/>
        <a:lstStyle/>
        <a:p>
          <a:endParaRPr lang="en-US" sz="2400"/>
        </a:p>
      </dgm:t>
    </dgm:pt>
    <dgm:pt modelId="{8BC47773-E384-4E8C-96BD-227F6F67F0C3}" type="sibTrans" cxnId="{171AB390-083F-4546-AF41-BECFFBE0FA39}">
      <dgm:prSet/>
      <dgm:spPr/>
      <dgm:t>
        <a:bodyPr/>
        <a:lstStyle/>
        <a:p>
          <a:endParaRPr lang="en-US" sz="2400"/>
        </a:p>
      </dgm:t>
    </dgm:pt>
    <dgm:pt modelId="{E2746ABB-E862-4EDC-9A02-CF6C850FDB55}">
      <dgm:prSet custT="1"/>
      <dgm:spPr/>
      <dgm:t>
        <a:bodyPr/>
        <a:lstStyle/>
        <a:p>
          <a:r>
            <a:rPr lang="en-US" sz="2400" b="1">
              <a:latin typeface="Century Gothic" panose="020B0502020202020204" pitchFamily="34" charset="0"/>
            </a:rPr>
            <a:t>People who go to work are suckers</a:t>
          </a:r>
          <a:endParaRPr lang="en-US" sz="2400">
            <a:latin typeface="Century Gothic" panose="020B0502020202020204" pitchFamily="34" charset="0"/>
          </a:endParaRPr>
        </a:p>
      </dgm:t>
    </dgm:pt>
    <dgm:pt modelId="{43511466-34FF-4B63-AF06-DCC6B6BFA0A7}" type="parTrans" cxnId="{C502CC2A-6DBC-4E54-9EE0-6DC28B71E28F}">
      <dgm:prSet/>
      <dgm:spPr/>
      <dgm:t>
        <a:bodyPr/>
        <a:lstStyle/>
        <a:p>
          <a:endParaRPr lang="en-US" sz="2400"/>
        </a:p>
      </dgm:t>
    </dgm:pt>
    <dgm:pt modelId="{FF013BF2-1973-43BA-9651-77DABFA6EA8E}" type="sibTrans" cxnId="{C502CC2A-6DBC-4E54-9EE0-6DC28B71E28F}">
      <dgm:prSet/>
      <dgm:spPr/>
      <dgm:t>
        <a:bodyPr/>
        <a:lstStyle/>
        <a:p>
          <a:endParaRPr lang="en-US" sz="2400"/>
        </a:p>
      </dgm:t>
    </dgm:pt>
    <dgm:pt modelId="{61E9EE09-1EBE-491C-BD1B-A0B8C4A5392D}">
      <dgm:prSet custT="1"/>
      <dgm:spPr/>
      <dgm:t>
        <a:bodyPr/>
        <a:lstStyle/>
        <a:p>
          <a:r>
            <a:rPr lang="en-US" sz="2400" b="1">
              <a:latin typeface="Century Gothic" panose="020B0502020202020204" pitchFamily="34" charset="0"/>
            </a:rPr>
            <a:t>I was never good as a father</a:t>
          </a:r>
          <a:endParaRPr lang="en-US" sz="2400">
            <a:latin typeface="Century Gothic" panose="020B0502020202020204" pitchFamily="34" charset="0"/>
          </a:endParaRPr>
        </a:p>
      </dgm:t>
    </dgm:pt>
    <dgm:pt modelId="{AC2CF01A-B8D6-4822-A83E-0872D2922334}" type="parTrans" cxnId="{22FBD75E-594E-456A-8FF8-A00959DBECCC}">
      <dgm:prSet/>
      <dgm:spPr/>
      <dgm:t>
        <a:bodyPr/>
        <a:lstStyle/>
        <a:p>
          <a:endParaRPr lang="en-US" sz="2400"/>
        </a:p>
      </dgm:t>
    </dgm:pt>
    <dgm:pt modelId="{7C2EB1B0-A5EF-4E80-8215-F50AD5A54F4E}" type="sibTrans" cxnId="{22FBD75E-594E-456A-8FF8-A00959DBECCC}">
      <dgm:prSet/>
      <dgm:spPr/>
      <dgm:t>
        <a:bodyPr/>
        <a:lstStyle/>
        <a:p>
          <a:endParaRPr lang="en-US" sz="2400"/>
        </a:p>
      </dgm:t>
    </dgm:pt>
    <dgm:pt modelId="{35687D2F-699B-49EC-9285-8F0FD09435C0}">
      <dgm:prSet custT="1"/>
      <dgm:spPr/>
      <dgm:t>
        <a:bodyPr/>
        <a:lstStyle/>
        <a:p>
          <a:r>
            <a:rPr lang="en-US" sz="2400" b="1" dirty="0">
              <a:latin typeface="Century Gothic" panose="020B0502020202020204" pitchFamily="34" charset="0"/>
            </a:rPr>
            <a:t>I was just in the wrong place at the wrong time</a:t>
          </a:r>
          <a:endParaRPr lang="en-US" sz="2400" dirty="0">
            <a:latin typeface="Century Gothic" panose="020B0502020202020204" pitchFamily="34" charset="0"/>
          </a:endParaRPr>
        </a:p>
      </dgm:t>
    </dgm:pt>
    <dgm:pt modelId="{1FD5E98A-E29B-46C2-9654-F06D4B9B88C7}" type="parTrans" cxnId="{F66A47BC-C920-4C99-AC08-52804F823A0E}">
      <dgm:prSet/>
      <dgm:spPr/>
      <dgm:t>
        <a:bodyPr/>
        <a:lstStyle/>
        <a:p>
          <a:endParaRPr lang="en-US" sz="2400"/>
        </a:p>
      </dgm:t>
    </dgm:pt>
    <dgm:pt modelId="{7BC00EC7-68CA-4AF8-B5EA-10ABC1BD4367}" type="sibTrans" cxnId="{F66A47BC-C920-4C99-AC08-52804F823A0E}">
      <dgm:prSet/>
      <dgm:spPr/>
      <dgm:t>
        <a:bodyPr/>
        <a:lstStyle/>
        <a:p>
          <a:endParaRPr lang="en-US" sz="2400"/>
        </a:p>
      </dgm:t>
    </dgm:pt>
    <dgm:pt modelId="{9BA20C63-D6D2-46F0-8B1D-05CB6F8F0434}">
      <dgm:prSet custT="1"/>
      <dgm:spPr/>
      <dgm:t>
        <a:bodyPr/>
        <a:lstStyle/>
        <a:p>
          <a:r>
            <a:rPr lang="en-US" sz="2400" b="1">
              <a:latin typeface="Century Gothic" panose="020B0502020202020204" pitchFamily="34" charset="0"/>
            </a:rPr>
            <a:t>Everyone steals</a:t>
          </a:r>
          <a:endParaRPr lang="en-US" sz="2400">
            <a:latin typeface="Century Gothic" panose="020B0502020202020204" pitchFamily="34" charset="0"/>
          </a:endParaRPr>
        </a:p>
      </dgm:t>
    </dgm:pt>
    <dgm:pt modelId="{DA878FB1-E77A-441E-8D64-07407588DA0F}" type="parTrans" cxnId="{91FA37CB-3CC2-4BFD-AA12-D7EE9E34B2E7}">
      <dgm:prSet/>
      <dgm:spPr/>
      <dgm:t>
        <a:bodyPr/>
        <a:lstStyle/>
        <a:p>
          <a:endParaRPr lang="en-US" sz="2400"/>
        </a:p>
      </dgm:t>
    </dgm:pt>
    <dgm:pt modelId="{99418504-6C54-44CD-81D6-8E1683B816B6}" type="sibTrans" cxnId="{91FA37CB-3CC2-4BFD-AA12-D7EE9E34B2E7}">
      <dgm:prSet/>
      <dgm:spPr/>
      <dgm:t>
        <a:bodyPr/>
        <a:lstStyle/>
        <a:p>
          <a:endParaRPr lang="en-US" sz="2400"/>
        </a:p>
      </dgm:t>
    </dgm:pt>
    <dgm:pt modelId="{C4F6E3DC-80FF-4753-919A-38D01C1E8936}">
      <dgm:prSet custT="1"/>
      <dgm:spPr/>
      <dgm:t>
        <a:bodyPr/>
        <a:lstStyle/>
        <a:p>
          <a:r>
            <a:rPr lang="en-US" sz="2400" b="1">
              <a:latin typeface="Century Gothic" panose="020B0502020202020204" pitchFamily="34" charset="0"/>
            </a:rPr>
            <a:t>Judges are the real criminals</a:t>
          </a:r>
          <a:endParaRPr lang="en-US" sz="2400">
            <a:latin typeface="Century Gothic" panose="020B0502020202020204" pitchFamily="34" charset="0"/>
          </a:endParaRPr>
        </a:p>
      </dgm:t>
    </dgm:pt>
    <dgm:pt modelId="{93E9FA01-F066-4F20-A532-BD308D2EC972}" type="parTrans" cxnId="{9A1197EE-D3CD-4116-B5CF-6A828B147E3E}">
      <dgm:prSet/>
      <dgm:spPr/>
      <dgm:t>
        <a:bodyPr/>
        <a:lstStyle/>
        <a:p>
          <a:endParaRPr lang="en-US" sz="2400"/>
        </a:p>
      </dgm:t>
    </dgm:pt>
    <dgm:pt modelId="{066C5A3A-1C57-4AE1-99AF-70EFF33EE0E5}" type="sibTrans" cxnId="{9A1197EE-D3CD-4116-B5CF-6A828B147E3E}">
      <dgm:prSet/>
      <dgm:spPr/>
      <dgm:t>
        <a:bodyPr/>
        <a:lstStyle/>
        <a:p>
          <a:endParaRPr lang="en-US" sz="2400"/>
        </a:p>
      </dgm:t>
    </dgm:pt>
    <dgm:pt modelId="{8FBD74C2-0085-49A4-8612-9C0F0FE6830C}">
      <dgm:prSet custT="1"/>
      <dgm:spPr/>
      <dgm:t>
        <a:bodyPr/>
        <a:lstStyle/>
        <a:p>
          <a:r>
            <a:rPr lang="en-US" sz="2400" b="1">
              <a:latin typeface="Century Gothic" panose="020B0502020202020204" pitchFamily="34" charset="0"/>
            </a:rPr>
            <a:t>I need to (be) show (n) respect on the streets</a:t>
          </a:r>
          <a:endParaRPr lang="en-US" sz="2400">
            <a:latin typeface="Century Gothic" panose="020B0502020202020204" pitchFamily="34" charset="0"/>
          </a:endParaRPr>
        </a:p>
      </dgm:t>
    </dgm:pt>
    <dgm:pt modelId="{C7E85193-2776-4A2A-A8BB-14CCAD750B7B}" type="parTrans" cxnId="{33BD2659-6697-4ACD-B479-9F90BE491797}">
      <dgm:prSet/>
      <dgm:spPr/>
      <dgm:t>
        <a:bodyPr/>
        <a:lstStyle/>
        <a:p>
          <a:endParaRPr lang="en-US" sz="2400"/>
        </a:p>
      </dgm:t>
    </dgm:pt>
    <dgm:pt modelId="{B53781E9-484E-49D1-A8FC-4EB9845CF88C}" type="sibTrans" cxnId="{33BD2659-6697-4ACD-B479-9F90BE491797}">
      <dgm:prSet/>
      <dgm:spPr/>
      <dgm:t>
        <a:bodyPr/>
        <a:lstStyle/>
        <a:p>
          <a:endParaRPr lang="en-US" sz="2400"/>
        </a:p>
      </dgm:t>
    </dgm:pt>
    <dgm:pt modelId="{B6F2078D-0ED7-42D0-8361-C600AEDBC09E}">
      <dgm:prSet custT="1"/>
      <dgm:spPr/>
      <dgm:t>
        <a:bodyPr/>
        <a:lstStyle/>
        <a:p>
          <a:r>
            <a:rPr lang="en-US" sz="2400" b="1">
              <a:latin typeface="Century Gothic" panose="020B0502020202020204" pitchFamily="34" charset="0"/>
            </a:rPr>
            <a:t>That Law is unfair</a:t>
          </a:r>
        </a:p>
      </dgm:t>
    </dgm:pt>
    <dgm:pt modelId="{867AC663-DEA2-4D8F-B438-B2CC666D9DA0}" type="parTrans" cxnId="{C698BC2E-8375-4F9F-8E41-EEE8FA16E9EE}">
      <dgm:prSet/>
      <dgm:spPr/>
      <dgm:t>
        <a:bodyPr/>
        <a:lstStyle/>
        <a:p>
          <a:endParaRPr lang="en-US" sz="2400"/>
        </a:p>
      </dgm:t>
    </dgm:pt>
    <dgm:pt modelId="{CEFD266D-EF87-483F-BFE6-08DD9D724491}" type="sibTrans" cxnId="{C698BC2E-8375-4F9F-8E41-EEE8FA16E9EE}">
      <dgm:prSet/>
      <dgm:spPr/>
      <dgm:t>
        <a:bodyPr/>
        <a:lstStyle/>
        <a:p>
          <a:endParaRPr lang="en-US" sz="2400"/>
        </a:p>
      </dgm:t>
    </dgm:pt>
    <dgm:pt modelId="{337F87B4-2822-459C-B882-174C3B77C3A5}">
      <dgm:prSet phldr="0" custT="1"/>
      <dgm:spPr/>
      <dgm:t>
        <a:bodyPr/>
        <a:lstStyle/>
        <a:p>
          <a:r>
            <a:rPr lang="en-US" sz="2400" b="1">
              <a:latin typeface="Century Gothic"/>
            </a:rPr>
            <a:t>Yeah, I did it (the crime) but...</a:t>
          </a:r>
        </a:p>
      </dgm:t>
    </dgm:pt>
    <dgm:pt modelId="{386EF9BB-8821-4FB2-A1A9-75B1C0E5A98E}" type="parTrans" cxnId="{D1D82AD5-53DB-41B7-AE90-5FDB5C009DCD}">
      <dgm:prSet/>
      <dgm:spPr/>
      <dgm:t>
        <a:bodyPr/>
        <a:lstStyle/>
        <a:p>
          <a:endParaRPr lang="en-US" sz="2400"/>
        </a:p>
      </dgm:t>
    </dgm:pt>
    <dgm:pt modelId="{951A4F18-6B3D-470F-97A9-749F7004DEB8}" type="sibTrans" cxnId="{D1D82AD5-53DB-41B7-AE90-5FDB5C009DCD}">
      <dgm:prSet/>
      <dgm:spPr/>
      <dgm:t>
        <a:bodyPr/>
        <a:lstStyle/>
        <a:p>
          <a:endParaRPr lang="en-US" sz="2400"/>
        </a:p>
      </dgm:t>
    </dgm:pt>
    <dgm:pt modelId="{74B34819-CDEB-4ABD-B35A-D960C0CFCAD3}" type="pres">
      <dgm:prSet presAssocID="{67144DFF-F232-44C9-AC15-5B98992CF533}" presName="linear" presStyleCnt="0">
        <dgm:presLayoutVars>
          <dgm:animLvl val="lvl"/>
          <dgm:resizeHandles val="exact"/>
        </dgm:presLayoutVars>
      </dgm:prSet>
      <dgm:spPr/>
    </dgm:pt>
    <dgm:pt modelId="{0AAE4520-093B-43BD-85A5-890BBAB8F7D3}" type="pres">
      <dgm:prSet presAssocID="{A1D1E0B4-630C-44A7-B977-A16C03017655}" presName="parentText" presStyleLbl="node1" presStyleIdx="0" presStyleCnt="9" custLinFactNeighborX="-4606">
        <dgm:presLayoutVars>
          <dgm:chMax val="0"/>
          <dgm:bulletEnabled val="1"/>
        </dgm:presLayoutVars>
      </dgm:prSet>
      <dgm:spPr/>
    </dgm:pt>
    <dgm:pt modelId="{A7DC73B5-4CBE-4891-923D-B83676C9ED2E}" type="pres">
      <dgm:prSet presAssocID="{8BC47773-E384-4E8C-96BD-227F6F67F0C3}" presName="spacer" presStyleCnt="0"/>
      <dgm:spPr/>
    </dgm:pt>
    <dgm:pt modelId="{D9106F53-413A-4475-91F2-4CA6A0D1BAD6}" type="pres">
      <dgm:prSet presAssocID="{E2746ABB-E862-4EDC-9A02-CF6C850FDB55}" presName="parentText" presStyleLbl="node1" presStyleIdx="1" presStyleCnt="9">
        <dgm:presLayoutVars>
          <dgm:chMax val="0"/>
          <dgm:bulletEnabled val="1"/>
        </dgm:presLayoutVars>
      </dgm:prSet>
      <dgm:spPr/>
    </dgm:pt>
    <dgm:pt modelId="{CF329D6F-33B5-4B57-B94C-2F1AFDAA7D5B}" type="pres">
      <dgm:prSet presAssocID="{FF013BF2-1973-43BA-9651-77DABFA6EA8E}" presName="spacer" presStyleCnt="0"/>
      <dgm:spPr/>
    </dgm:pt>
    <dgm:pt modelId="{C2D7055D-FD57-432E-B02F-F28AD6FBBCE3}" type="pres">
      <dgm:prSet presAssocID="{61E9EE09-1EBE-491C-BD1B-A0B8C4A5392D}" presName="parentText" presStyleLbl="node1" presStyleIdx="2" presStyleCnt="9">
        <dgm:presLayoutVars>
          <dgm:chMax val="0"/>
          <dgm:bulletEnabled val="1"/>
        </dgm:presLayoutVars>
      </dgm:prSet>
      <dgm:spPr/>
    </dgm:pt>
    <dgm:pt modelId="{D9825E6F-6661-4AE2-A4F7-9857A9A01C08}" type="pres">
      <dgm:prSet presAssocID="{7C2EB1B0-A5EF-4E80-8215-F50AD5A54F4E}" presName="spacer" presStyleCnt="0"/>
      <dgm:spPr/>
    </dgm:pt>
    <dgm:pt modelId="{C7C3ABB1-D8B4-45E6-A77F-6726F1EA637E}" type="pres">
      <dgm:prSet presAssocID="{35687D2F-699B-49EC-9285-8F0FD09435C0}" presName="parentText" presStyleLbl="node1" presStyleIdx="3" presStyleCnt="9">
        <dgm:presLayoutVars>
          <dgm:chMax val="0"/>
          <dgm:bulletEnabled val="1"/>
        </dgm:presLayoutVars>
      </dgm:prSet>
      <dgm:spPr/>
    </dgm:pt>
    <dgm:pt modelId="{0DCE8C79-7E30-487D-8D4E-41CB03F1A714}" type="pres">
      <dgm:prSet presAssocID="{7BC00EC7-68CA-4AF8-B5EA-10ABC1BD4367}" presName="spacer" presStyleCnt="0"/>
      <dgm:spPr/>
    </dgm:pt>
    <dgm:pt modelId="{46D64F38-15A5-4E33-A050-8050716AAD85}" type="pres">
      <dgm:prSet presAssocID="{9BA20C63-D6D2-46F0-8B1D-05CB6F8F0434}" presName="parentText" presStyleLbl="node1" presStyleIdx="4" presStyleCnt="9">
        <dgm:presLayoutVars>
          <dgm:chMax val="0"/>
          <dgm:bulletEnabled val="1"/>
        </dgm:presLayoutVars>
      </dgm:prSet>
      <dgm:spPr/>
    </dgm:pt>
    <dgm:pt modelId="{5E73D9B5-EBA5-4293-B15D-A94188A07D15}" type="pres">
      <dgm:prSet presAssocID="{99418504-6C54-44CD-81D6-8E1683B816B6}" presName="spacer" presStyleCnt="0"/>
      <dgm:spPr/>
    </dgm:pt>
    <dgm:pt modelId="{76379DCA-4A3C-4C8D-B3F6-5929BB421780}" type="pres">
      <dgm:prSet presAssocID="{C4F6E3DC-80FF-4753-919A-38D01C1E8936}" presName="parentText" presStyleLbl="node1" presStyleIdx="5" presStyleCnt="9">
        <dgm:presLayoutVars>
          <dgm:chMax val="0"/>
          <dgm:bulletEnabled val="1"/>
        </dgm:presLayoutVars>
      </dgm:prSet>
      <dgm:spPr/>
    </dgm:pt>
    <dgm:pt modelId="{90AB2640-B8B2-4529-8263-7C4792EA1934}" type="pres">
      <dgm:prSet presAssocID="{066C5A3A-1C57-4AE1-99AF-70EFF33EE0E5}" presName="spacer" presStyleCnt="0"/>
      <dgm:spPr/>
    </dgm:pt>
    <dgm:pt modelId="{9EFE4813-7065-46B2-897C-022DD0FABB46}" type="pres">
      <dgm:prSet presAssocID="{8FBD74C2-0085-49A4-8612-9C0F0FE6830C}" presName="parentText" presStyleLbl="node1" presStyleIdx="6" presStyleCnt="9">
        <dgm:presLayoutVars>
          <dgm:chMax val="0"/>
          <dgm:bulletEnabled val="1"/>
        </dgm:presLayoutVars>
      </dgm:prSet>
      <dgm:spPr/>
    </dgm:pt>
    <dgm:pt modelId="{7487BEA3-ED5F-4532-963E-EDCB7F6B455D}" type="pres">
      <dgm:prSet presAssocID="{B53781E9-484E-49D1-A8FC-4EB9845CF88C}" presName="spacer" presStyleCnt="0"/>
      <dgm:spPr/>
    </dgm:pt>
    <dgm:pt modelId="{80E31F7F-977D-4A8B-BD07-833FB1924420}" type="pres">
      <dgm:prSet presAssocID="{337F87B4-2822-459C-B882-174C3B77C3A5}" presName="parentText" presStyleLbl="node1" presStyleIdx="7" presStyleCnt="9">
        <dgm:presLayoutVars>
          <dgm:chMax val="0"/>
          <dgm:bulletEnabled val="1"/>
        </dgm:presLayoutVars>
      </dgm:prSet>
      <dgm:spPr/>
    </dgm:pt>
    <dgm:pt modelId="{B15A1079-1823-4ACE-AE25-26E5EA792B52}" type="pres">
      <dgm:prSet presAssocID="{951A4F18-6B3D-470F-97A9-749F7004DEB8}" presName="spacer" presStyleCnt="0"/>
      <dgm:spPr/>
    </dgm:pt>
    <dgm:pt modelId="{4E477C6A-E18C-42A4-A8CD-BF86F8E64E6F}" type="pres">
      <dgm:prSet presAssocID="{B6F2078D-0ED7-42D0-8361-C600AEDBC09E}" presName="parentText" presStyleLbl="node1" presStyleIdx="8" presStyleCnt="9" custLinFactNeighborX="-1906">
        <dgm:presLayoutVars>
          <dgm:chMax val="0"/>
          <dgm:bulletEnabled val="1"/>
        </dgm:presLayoutVars>
      </dgm:prSet>
      <dgm:spPr/>
    </dgm:pt>
  </dgm:ptLst>
  <dgm:cxnLst>
    <dgm:cxn modelId="{B689AB09-9EDE-44A7-9AC1-F7877A04812C}" type="presOf" srcId="{337F87B4-2822-459C-B882-174C3B77C3A5}" destId="{80E31F7F-977D-4A8B-BD07-833FB1924420}" srcOrd="0" destOrd="0" presId="urn:microsoft.com/office/officeart/2005/8/layout/vList2"/>
    <dgm:cxn modelId="{10E87E1C-DEDD-4E20-A1DE-C238A66D43A0}" type="presOf" srcId="{61E9EE09-1EBE-491C-BD1B-A0B8C4A5392D}" destId="{C2D7055D-FD57-432E-B02F-F28AD6FBBCE3}" srcOrd="0" destOrd="0" presId="urn:microsoft.com/office/officeart/2005/8/layout/vList2"/>
    <dgm:cxn modelId="{CA794926-9CE0-4A6B-B293-D9CB085A1C41}" type="presOf" srcId="{67144DFF-F232-44C9-AC15-5B98992CF533}" destId="{74B34819-CDEB-4ABD-B35A-D960C0CFCAD3}" srcOrd="0" destOrd="0" presId="urn:microsoft.com/office/officeart/2005/8/layout/vList2"/>
    <dgm:cxn modelId="{F419BB27-D0E5-4EAC-8EB1-A6EA86D5FEE4}" type="presOf" srcId="{C4F6E3DC-80FF-4753-919A-38D01C1E8936}" destId="{76379DCA-4A3C-4C8D-B3F6-5929BB421780}" srcOrd="0" destOrd="0" presId="urn:microsoft.com/office/officeart/2005/8/layout/vList2"/>
    <dgm:cxn modelId="{C502CC2A-6DBC-4E54-9EE0-6DC28B71E28F}" srcId="{67144DFF-F232-44C9-AC15-5B98992CF533}" destId="{E2746ABB-E862-4EDC-9A02-CF6C850FDB55}" srcOrd="1" destOrd="0" parTransId="{43511466-34FF-4B63-AF06-DCC6B6BFA0A7}" sibTransId="{FF013BF2-1973-43BA-9651-77DABFA6EA8E}"/>
    <dgm:cxn modelId="{C698BC2E-8375-4F9F-8E41-EEE8FA16E9EE}" srcId="{67144DFF-F232-44C9-AC15-5B98992CF533}" destId="{B6F2078D-0ED7-42D0-8361-C600AEDBC09E}" srcOrd="8" destOrd="0" parTransId="{867AC663-DEA2-4D8F-B438-B2CC666D9DA0}" sibTransId="{CEFD266D-EF87-483F-BFE6-08DD9D724491}"/>
    <dgm:cxn modelId="{4BBFC436-8C3D-4E2D-ADA9-4FF61FA670D7}" type="presOf" srcId="{8FBD74C2-0085-49A4-8612-9C0F0FE6830C}" destId="{9EFE4813-7065-46B2-897C-022DD0FABB46}" srcOrd="0" destOrd="0" presId="urn:microsoft.com/office/officeart/2005/8/layout/vList2"/>
    <dgm:cxn modelId="{22FBD75E-594E-456A-8FF8-A00959DBECCC}" srcId="{67144DFF-F232-44C9-AC15-5B98992CF533}" destId="{61E9EE09-1EBE-491C-BD1B-A0B8C4A5392D}" srcOrd="2" destOrd="0" parTransId="{AC2CF01A-B8D6-4822-A83E-0872D2922334}" sibTransId="{7C2EB1B0-A5EF-4E80-8215-F50AD5A54F4E}"/>
    <dgm:cxn modelId="{E0913768-93FA-46F9-B8E4-45F9310F200A}" type="presOf" srcId="{E2746ABB-E862-4EDC-9A02-CF6C850FDB55}" destId="{D9106F53-413A-4475-91F2-4CA6A0D1BAD6}" srcOrd="0" destOrd="0" presId="urn:microsoft.com/office/officeart/2005/8/layout/vList2"/>
    <dgm:cxn modelId="{33BD2659-6697-4ACD-B479-9F90BE491797}" srcId="{67144DFF-F232-44C9-AC15-5B98992CF533}" destId="{8FBD74C2-0085-49A4-8612-9C0F0FE6830C}" srcOrd="6" destOrd="0" parTransId="{C7E85193-2776-4A2A-A8BB-14CCAD750B7B}" sibTransId="{B53781E9-484E-49D1-A8FC-4EB9845CF88C}"/>
    <dgm:cxn modelId="{171AB390-083F-4546-AF41-BECFFBE0FA39}" srcId="{67144DFF-F232-44C9-AC15-5B98992CF533}" destId="{A1D1E0B4-630C-44A7-B977-A16C03017655}" srcOrd="0" destOrd="0" parTransId="{50C720E7-819E-4AFE-BE62-9D74E7753CFB}" sibTransId="{8BC47773-E384-4E8C-96BD-227F6F67F0C3}"/>
    <dgm:cxn modelId="{BADC7691-D87B-450C-A0DC-88CEA373EEFC}" type="presOf" srcId="{35687D2F-699B-49EC-9285-8F0FD09435C0}" destId="{C7C3ABB1-D8B4-45E6-A77F-6726F1EA637E}" srcOrd="0" destOrd="0" presId="urn:microsoft.com/office/officeart/2005/8/layout/vList2"/>
    <dgm:cxn modelId="{7ADF06B3-E413-438F-852C-02068BC473FF}" type="presOf" srcId="{A1D1E0B4-630C-44A7-B977-A16C03017655}" destId="{0AAE4520-093B-43BD-85A5-890BBAB8F7D3}" srcOrd="0" destOrd="0" presId="urn:microsoft.com/office/officeart/2005/8/layout/vList2"/>
    <dgm:cxn modelId="{F66A47BC-C920-4C99-AC08-52804F823A0E}" srcId="{67144DFF-F232-44C9-AC15-5B98992CF533}" destId="{35687D2F-699B-49EC-9285-8F0FD09435C0}" srcOrd="3" destOrd="0" parTransId="{1FD5E98A-E29B-46C2-9654-F06D4B9B88C7}" sibTransId="{7BC00EC7-68CA-4AF8-B5EA-10ABC1BD4367}"/>
    <dgm:cxn modelId="{91FA37CB-3CC2-4BFD-AA12-D7EE9E34B2E7}" srcId="{67144DFF-F232-44C9-AC15-5B98992CF533}" destId="{9BA20C63-D6D2-46F0-8B1D-05CB6F8F0434}" srcOrd="4" destOrd="0" parTransId="{DA878FB1-E77A-441E-8D64-07407588DA0F}" sibTransId="{99418504-6C54-44CD-81D6-8E1683B816B6}"/>
    <dgm:cxn modelId="{F62287CB-1022-4529-92AE-131F7F9C4EA8}" type="presOf" srcId="{B6F2078D-0ED7-42D0-8361-C600AEDBC09E}" destId="{4E477C6A-E18C-42A4-A8CD-BF86F8E64E6F}" srcOrd="0" destOrd="0" presId="urn:microsoft.com/office/officeart/2005/8/layout/vList2"/>
    <dgm:cxn modelId="{236F6FD1-3C44-4EA1-B31D-63632EB745C7}" type="presOf" srcId="{9BA20C63-D6D2-46F0-8B1D-05CB6F8F0434}" destId="{46D64F38-15A5-4E33-A050-8050716AAD85}" srcOrd="0" destOrd="0" presId="urn:microsoft.com/office/officeart/2005/8/layout/vList2"/>
    <dgm:cxn modelId="{D1D82AD5-53DB-41B7-AE90-5FDB5C009DCD}" srcId="{67144DFF-F232-44C9-AC15-5B98992CF533}" destId="{337F87B4-2822-459C-B882-174C3B77C3A5}" srcOrd="7" destOrd="0" parTransId="{386EF9BB-8821-4FB2-A1A9-75B1C0E5A98E}" sibTransId="{951A4F18-6B3D-470F-97A9-749F7004DEB8}"/>
    <dgm:cxn modelId="{9A1197EE-D3CD-4116-B5CF-6A828B147E3E}" srcId="{67144DFF-F232-44C9-AC15-5B98992CF533}" destId="{C4F6E3DC-80FF-4753-919A-38D01C1E8936}" srcOrd="5" destOrd="0" parTransId="{93E9FA01-F066-4F20-A532-BD308D2EC972}" sibTransId="{066C5A3A-1C57-4AE1-99AF-70EFF33EE0E5}"/>
    <dgm:cxn modelId="{6325683B-AF00-48D1-A11A-33ECC9F153B6}" type="presParOf" srcId="{74B34819-CDEB-4ABD-B35A-D960C0CFCAD3}" destId="{0AAE4520-093B-43BD-85A5-890BBAB8F7D3}" srcOrd="0" destOrd="0" presId="urn:microsoft.com/office/officeart/2005/8/layout/vList2"/>
    <dgm:cxn modelId="{F045CF0E-1417-46BE-833E-4415A4315F96}" type="presParOf" srcId="{74B34819-CDEB-4ABD-B35A-D960C0CFCAD3}" destId="{A7DC73B5-4CBE-4891-923D-B83676C9ED2E}" srcOrd="1" destOrd="0" presId="urn:microsoft.com/office/officeart/2005/8/layout/vList2"/>
    <dgm:cxn modelId="{A8967D30-6800-44F5-93B0-47109F06E9FF}" type="presParOf" srcId="{74B34819-CDEB-4ABD-B35A-D960C0CFCAD3}" destId="{D9106F53-413A-4475-91F2-4CA6A0D1BAD6}" srcOrd="2" destOrd="0" presId="urn:microsoft.com/office/officeart/2005/8/layout/vList2"/>
    <dgm:cxn modelId="{FB732EE5-6073-4EA8-B75C-C9134CFE8A84}" type="presParOf" srcId="{74B34819-CDEB-4ABD-B35A-D960C0CFCAD3}" destId="{CF329D6F-33B5-4B57-B94C-2F1AFDAA7D5B}" srcOrd="3" destOrd="0" presId="urn:microsoft.com/office/officeart/2005/8/layout/vList2"/>
    <dgm:cxn modelId="{25A00AC0-6E5E-4B93-BC52-0B5F6B573D37}" type="presParOf" srcId="{74B34819-CDEB-4ABD-B35A-D960C0CFCAD3}" destId="{C2D7055D-FD57-432E-B02F-F28AD6FBBCE3}" srcOrd="4" destOrd="0" presId="urn:microsoft.com/office/officeart/2005/8/layout/vList2"/>
    <dgm:cxn modelId="{900C5986-2A27-4543-965E-CAC95CA74CD6}" type="presParOf" srcId="{74B34819-CDEB-4ABD-B35A-D960C0CFCAD3}" destId="{D9825E6F-6661-4AE2-A4F7-9857A9A01C08}" srcOrd="5" destOrd="0" presId="urn:microsoft.com/office/officeart/2005/8/layout/vList2"/>
    <dgm:cxn modelId="{9B001492-8E42-487C-B1FA-F1CB2B0A7970}" type="presParOf" srcId="{74B34819-CDEB-4ABD-B35A-D960C0CFCAD3}" destId="{C7C3ABB1-D8B4-45E6-A77F-6726F1EA637E}" srcOrd="6" destOrd="0" presId="urn:microsoft.com/office/officeart/2005/8/layout/vList2"/>
    <dgm:cxn modelId="{6711EDAC-AE53-410D-9DC6-4C12E2AA690D}" type="presParOf" srcId="{74B34819-CDEB-4ABD-B35A-D960C0CFCAD3}" destId="{0DCE8C79-7E30-487D-8D4E-41CB03F1A714}" srcOrd="7" destOrd="0" presId="urn:microsoft.com/office/officeart/2005/8/layout/vList2"/>
    <dgm:cxn modelId="{85680BE2-C2E1-42C5-8DE3-99CE3E0AA5A9}" type="presParOf" srcId="{74B34819-CDEB-4ABD-B35A-D960C0CFCAD3}" destId="{46D64F38-15A5-4E33-A050-8050716AAD85}" srcOrd="8" destOrd="0" presId="urn:microsoft.com/office/officeart/2005/8/layout/vList2"/>
    <dgm:cxn modelId="{311E5891-2720-4E65-B557-FB08562B0EEF}" type="presParOf" srcId="{74B34819-CDEB-4ABD-B35A-D960C0CFCAD3}" destId="{5E73D9B5-EBA5-4293-B15D-A94188A07D15}" srcOrd="9" destOrd="0" presId="urn:microsoft.com/office/officeart/2005/8/layout/vList2"/>
    <dgm:cxn modelId="{6A6F7734-64D6-4ED7-BBF2-67D954354AD5}" type="presParOf" srcId="{74B34819-CDEB-4ABD-B35A-D960C0CFCAD3}" destId="{76379DCA-4A3C-4C8D-B3F6-5929BB421780}" srcOrd="10" destOrd="0" presId="urn:microsoft.com/office/officeart/2005/8/layout/vList2"/>
    <dgm:cxn modelId="{1B710A01-1955-41E4-9F6F-CAA6436BFF64}" type="presParOf" srcId="{74B34819-CDEB-4ABD-B35A-D960C0CFCAD3}" destId="{90AB2640-B8B2-4529-8263-7C4792EA1934}" srcOrd="11" destOrd="0" presId="urn:microsoft.com/office/officeart/2005/8/layout/vList2"/>
    <dgm:cxn modelId="{585DB4DB-D939-4E73-9498-F2838A28C14F}" type="presParOf" srcId="{74B34819-CDEB-4ABD-B35A-D960C0CFCAD3}" destId="{9EFE4813-7065-46B2-897C-022DD0FABB46}" srcOrd="12" destOrd="0" presId="urn:microsoft.com/office/officeart/2005/8/layout/vList2"/>
    <dgm:cxn modelId="{57D6A130-9EB6-45CA-94E6-3646BE1A0B22}" type="presParOf" srcId="{74B34819-CDEB-4ABD-B35A-D960C0CFCAD3}" destId="{7487BEA3-ED5F-4532-963E-EDCB7F6B455D}" srcOrd="13" destOrd="0" presId="urn:microsoft.com/office/officeart/2005/8/layout/vList2"/>
    <dgm:cxn modelId="{685957DC-BA58-44CA-939A-404D15664593}" type="presParOf" srcId="{74B34819-CDEB-4ABD-B35A-D960C0CFCAD3}" destId="{80E31F7F-977D-4A8B-BD07-833FB1924420}" srcOrd="14" destOrd="0" presId="urn:microsoft.com/office/officeart/2005/8/layout/vList2"/>
    <dgm:cxn modelId="{D34AAF15-2664-4E53-9760-3243797B5BE6}" type="presParOf" srcId="{74B34819-CDEB-4ABD-B35A-D960C0CFCAD3}" destId="{B15A1079-1823-4ACE-AE25-26E5EA792B52}" srcOrd="15" destOrd="0" presId="urn:microsoft.com/office/officeart/2005/8/layout/vList2"/>
    <dgm:cxn modelId="{439D9ABA-86BD-4439-B8D6-F8F91ABE78C6}" type="presParOf" srcId="{74B34819-CDEB-4ABD-B35A-D960C0CFCAD3}" destId="{4E477C6A-E18C-42A4-A8CD-BF86F8E64E6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12A1A6-C05F-43F0-9E27-F7715A8872E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2867417-F01B-4ADE-84FA-4715096C0DC1}">
      <dgm:prSet phldrT="[Text]" custT="1"/>
      <dgm:spPr/>
      <dgm:t>
        <a:bodyPr anchor="t" anchorCtr="0"/>
        <a:lstStyle/>
        <a:p>
          <a:endParaRPr lang="en-US" sz="2800"/>
        </a:p>
      </dgm:t>
    </dgm:pt>
    <dgm:pt modelId="{1320380B-9BC3-4B32-841F-EA8DC2BCB13B}" type="parTrans" cxnId="{9ED6D0C9-2AD6-4C26-84F3-BD14DE803EF5}">
      <dgm:prSet/>
      <dgm:spPr/>
      <dgm:t>
        <a:bodyPr/>
        <a:lstStyle/>
        <a:p>
          <a:endParaRPr lang="en-US"/>
        </a:p>
      </dgm:t>
    </dgm:pt>
    <dgm:pt modelId="{9B7C4380-89FF-4E8C-9D6A-08D2476DAA73}" type="sibTrans" cxnId="{9ED6D0C9-2AD6-4C26-84F3-BD14DE803EF5}">
      <dgm:prSet/>
      <dgm:spPr/>
      <dgm:t>
        <a:bodyPr/>
        <a:lstStyle/>
        <a:p>
          <a:endParaRPr lang="en-US"/>
        </a:p>
      </dgm:t>
    </dgm:pt>
    <dgm:pt modelId="{362237E4-5189-47E7-83DA-D8C930C9D025}">
      <dgm:prSet phldrT="[Text]" custT="1"/>
      <dgm:spPr>
        <a:solidFill>
          <a:schemeClr val="accent4">
            <a:lumMod val="75000"/>
            <a:alpha val="50000"/>
          </a:schemeClr>
        </a:solidFill>
      </dgm:spPr>
      <dgm:t>
        <a:bodyPr anchor="ctr" anchorCtr="0"/>
        <a:lstStyle/>
        <a:p>
          <a:endParaRPr lang="en-US" sz="2400"/>
        </a:p>
      </dgm:t>
    </dgm:pt>
    <dgm:pt modelId="{AEB67435-1382-42DB-82CD-D842344C4E0E}" type="parTrans" cxnId="{D48D5600-A9F5-4A40-83D0-5C50F1256179}">
      <dgm:prSet/>
      <dgm:spPr/>
      <dgm:t>
        <a:bodyPr/>
        <a:lstStyle/>
        <a:p>
          <a:endParaRPr lang="en-US"/>
        </a:p>
      </dgm:t>
    </dgm:pt>
    <dgm:pt modelId="{D635D703-996C-4916-A5C3-55D3954FBDCB}" type="sibTrans" cxnId="{D48D5600-A9F5-4A40-83D0-5C50F1256179}">
      <dgm:prSet/>
      <dgm:spPr/>
      <dgm:t>
        <a:bodyPr/>
        <a:lstStyle/>
        <a:p>
          <a:endParaRPr lang="en-US"/>
        </a:p>
      </dgm:t>
    </dgm:pt>
    <dgm:pt modelId="{579297EC-E2A7-4A7F-841E-DE956B68C683}">
      <dgm:prSet phldrT="[Text]" custT="1"/>
      <dgm:spPr>
        <a:solidFill>
          <a:srgbClr val="E15111">
            <a:alpha val="50000"/>
          </a:srgbClr>
        </a:solidFill>
      </dgm:spPr>
      <dgm:t>
        <a:bodyPr anchor="b" anchorCtr="0"/>
        <a:lstStyle/>
        <a:p>
          <a:endParaRPr lang="en-US" sz="2400"/>
        </a:p>
      </dgm:t>
    </dgm:pt>
    <dgm:pt modelId="{276B7A15-AF87-4271-9DD7-8A1D758A6AFF}" type="parTrans" cxnId="{4EAA737A-F919-46A2-8F10-830C7747CE86}">
      <dgm:prSet/>
      <dgm:spPr/>
      <dgm:t>
        <a:bodyPr/>
        <a:lstStyle/>
        <a:p>
          <a:endParaRPr lang="en-US"/>
        </a:p>
      </dgm:t>
    </dgm:pt>
    <dgm:pt modelId="{1284E300-92EF-4D07-8012-ABE9BA4946E1}" type="sibTrans" cxnId="{4EAA737A-F919-46A2-8F10-830C7747CE86}">
      <dgm:prSet/>
      <dgm:spPr/>
      <dgm:t>
        <a:bodyPr/>
        <a:lstStyle/>
        <a:p>
          <a:endParaRPr lang="en-US"/>
        </a:p>
      </dgm:t>
    </dgm:pt>
    <dgm:pt modelId="{40E8FC34-F860-4F63-973A-A62B82CAB6FE}">
      <dgm:prSet phldrT="[Text]" custT="1"/>
      <dgm:spPr>
        <a:solidFill>
          <a:srgbClr val="045C28">
            <a:alpha val="50000"/>
          </a:srgbClr>
        </a:solidFill>
      </dgm:spPr>
      <dgm:t>
        <a:bodyPr anchor="ctr" anchorCtr="0"/>
        <a:lstStyle/>
        <a:p>
          <a:endParaRPr lang="en-US" sz="2000"/>
        </a:p>
      </dgm:t>
    </dgm:pt>
    <dgm:pt modelId="{ED7E1696-6DD6-49A9-929E-AA11D56D159E}" type="parTrans" cxnId="{2914CBB6-923A-4351-A79E-D0F5D64770A1}">
      <dgm:prSet/>
      <dgm:spPr/>
      <dgm:t>
        <a:bodyPr/>
        <a:lstStyle/>
        <a:p>
          <a:endParaRPr lang="en-US"/>
        </a:p>
      </dgm:t>
    </dgm:pt>
    <dgm:pt modelId="{3B7E786C-AEC9-4A60-838D-E7132AD398B3}" type="sibTrans" cxnId="{2914CBB6-923A-4351-A79E-D0F5D64770A1}">
      <dgm:prSet/>
      <dgm:spPr/>
      <dgm:t>
        <a:bodyPr/>
        <a:lstStyle/>
        <a:p>
          <a:endParaRPr lang="en-US"/>
        </a:p>
      </dgm:t>
    </dgm:pt>
    <dgm:pt modelId="{785D2461-4B54-4005-AE68-531460C59633}" type="pres">
      <dgm:prSet presAssocID="{B412A1A6-C05F-43F0-9E27-F7715A8872ED}" presName="compositeShape" presStyleCnt="0">
        <dgm:presLayoutVars>
          <dgm:chMax val="7"/>
          <dgm:dir/>
          <dgm:resizeHandles val="exact"/>
        </dgm:presLayoutVars>
      </dgm:prSet>
      <dgm:spPr/>
    </dgm:pt>
    <dgm:pt modelId="{8B5FC51B-0AA3-4C36-A26A-1243121F9A62}" type="pres">
      <dgm:prSet presAssocID="{B2867417-F01B-4ADE-84FA-4715096C0DC1}" presName="circ1" presStyleLbl="vennNode1" presStyleIdx="0" presStyleCnt="4" custScaleX="137974" custScaleY="125131" custLinFactNeighborX="-706" custLinFactNeighborY="-14281"/>
      <dgm:spPr/>
    </dgm:pt>
    <dgm:pt modelId="{EAA7BAB7-5459-4549-8865-F747C7B2E956}" type="pres">
      <dgm:prSet presAssocID="{B2867417-F01B-4ADE-84FA-4715096C0DC1}" presName="circ1Tx" presStyleLbl="revTx" presStyleIdx="0" presStyleCnt="0">
        <dgm:presLayoutVars>
          <dgm:chMax val="0"/>
          <dgm:chPref val="0"/>
          <dgm:bulletEnabled val="1"/>
        </dgm:presLayoutVars>
      </dgm:prSet>
      <dgm:spPr/>
    </dgm:pt>
    <dgm:pt modelId="{4D00BF9F-B0DD-44F8-9EE8-17907FD5B74B}" type="pres">
      <dgm:prSet presAssocID="{362237E4-5189-47E7-83DA-D8C930C9D025}" presName="circ2" presStyleLbl="vennNode1" presStyleIdx="1" presStyleCnt="4" custScaleX="138165" custScaleY="130380" custLinFactNeighborX="12261" custLinFactNeighborY="-7939"/>
      <dgm:spPr/>
    </dgm:pt>
    <dgm:pt modelId="{0EFF64AA-E9D4-4CC2-AEAD-34B3D5D626B2}" type="pres">
      <dgm:prSet presAssocID="{362237E4-5189-47E7-83DA-D8C930C9D025}" presName="circ2Tx" presStyleLbl="revTx" presStyleIdx="0" presStyleCnt="0" custLinFactNeighborX="3161" custLinFactNeighborY="-24056">
        <dgm:presLayoutVars>
          <dgm:chMax val="0"/>
          <dgm:chPref val="0"/>
          <dgm:bulletEnabled val="1"/>
        </dgm:presLayoutVars>
      </dgm:prSet>
      <dgm:spPr/>
    </dgm:pt>
    <dgm:pt modelId="{9A00D5C4-18F4-4B1E-8691-9A6645C40F58}" type="pres">
      <dgm:prSet presAssocID="{579297EC-E2A7-4A7F-841E-DE956B68C683}" presName="circ3" presStyleLbl="vennNode1" presStyleIdx="2" presStyleCnt="4" custScaleX="139146" custScaleY="134661" custLinFactNeighborX="-276" custLinFactNeighborY="-11660"/>
      <dgm:spPr/>
    </dgm:pt>
    <dgm:pt modelId="{D9C8F075-3833-49E0-A021-BE80582640EE}" type="pres">
      <dgm:prSet presAssocID="{579297EC-E2A7-4A7F-841E-DE956B68C683}" presName="circ3Tx" presStyleLbl="revTx" presStyleIdx="0" presStyleCnt="0" custLinFactNeighborX="-45070" custLinFactNeighborY="5797">
        <dgm:presLayoutVars>
          <dgm:chMax val="0"/>
          <dgm:chPref val="0"/>
          <dgm:bulletEnabled val="1"/>
        </dgm:presLayoutVars>
      </dgm:prSet>
      <dgm:spPr/>
    </dgm:pt>
    <dgm:pt modelId="{084A40FC-E19B-4420-84B3-2952F77CF98D}" type="pres">
      <dgm:prSet presAssocID="{40E8FC34-F860-4F63-973A-A62B82CAB6FE}" presName="circ4" presStyleLbl="vennNode1" presStyleIdx="3" presStyleCnt="4" custScaleX="140988" custScaleY="128229" custLinFactNeighborX="-15060" custLinFactNeighborY="-8156"/>
      <dgm:spPr/>
    </dgm:pt>
    <dgm:pt modelId="{60543EFE-DD13-4456-B629-4911ECFF8630}" type="pres">
      <dgm:prSet presAssocID="{40E8FC34-F860-4F63-973A-A62B82CAB6FE}" presName="circ4Tx" presStyleLbl="revTx" presStyleIdx="0" presStyleCnt="0">
        <dgm:presLayoutVars>
          <dgm:chMax val="0"/>
          <dgm:chPref val="0"/>
          <dgm:bulletEnabled val="1"/>
        </dgm:presLayoutVars>
      </dgm:prSet>
      <dgm:spPr/>
    </dgm:pt>
  </dgm:ptLst>
  <dgm:cxnLst>
    <dgm:cxn modelId="{D48D5600-A9F5-4A40-83D0-5C50F1256179}" srcId="{B412A1A6-C05F-43F0-9E27-F7715A8872ED}" destId="{362237E4-5189-47E7-83DA-D8C930C9D025}" srcOrd="1" destOrd="0" parTransId="{AEB67435-1382-42DB-82CD-D842344C4E0E}" sibTransId="{D635D703-996C-4916-A5C3-55D3954FBDCB}"/>
    <dgm:cxn modelId="{970B354A-ECEF-450C-8A35-DF80B9616A02}" type="presOf" srcId="{579297EC-E2A7-4A7F-841E-DE956B68C683}" destId="{D9C8F075-3833-49E0-A021-BE80582640EE}" srcOrd="1" destOrd="0" presId="urn:microsoft.com/office/officeart/2005/8/layout/venn1"/>
    <dgm:cxn modelId="{4C2DA873-7531-488C-ABEC-EF0C6A9D96DF}" type="presOf" srcId="{B2867417-F01B-4ADE-84FA-4715096C0DC1}" destId="{EAA7BAB7-5459-4549-8865-F747C7B2E956}" srcOrd="1" destOrd="0" presId="urn:microsoft.com/office/officeart/2005/8/layout/venn1"/>
    <dgm:cxn modelId="{4EAA737A-F919-46A2-8F10-830C7747CE86}" srcId="{B412A1A6-C05F-43F0-9E27-F7715A8872ED}" destId="{579297EC-E2A7-4A7F-841E-DE956B68C683}" srcOrd="2" destOrd="0" parTransId="{276B7A15-AF87-4271-9DD7-8A1D758A6AFF}" sibTransId="{1284E300-92EF-4D07-8012-ABE9BA4946E1}"/>
    <dgm:cxn modelId="{1346227D-0C8A-46D6-920E-04B8667D053D}" type="presOf" srcId="{579297EC-E2A7-4A7F-841E-DE956B68C683}" destId="{9A00D5C4-18F4-4B1E-8691-9A6645C40F58}" srcOrd="0" destOrd="0" presId="urn:microsoft.com/office/officeart/2005/8/layout/venn1"/>
    <dgm:cxn modelId="{30CDE188-46C6-4E29-82E1-73657ACFCD22}" type="presOf" srcId="{40E8FC34-F860-4F63-973A-A62B82CAB6FE}" destId="{084A40FC-E19B-4420-84B3-2952F77CF98D}" srcOrd="0" destOrd="0" presId="urn:microsoft.com/office/officeart/2005/8/layout/venn1"/>
    <dgm:cxn modelId="{28D8119C-907A-403A-BA28-1658B62CCB6A}" type="presOf" srcId="{362237E4-5189-47E7-83DA-D8C930C9D025}" destId="{4D00BF9F-B0DD-44F8-9EE8-17907FD5B74B}" srcOrd="0" destOrd="0" presId="urn:microsoft.com/office/officeart/2005/8/layout/venn1"/>
    <dgm:cxn modelId="{2914CBB6-923A-4351-A79E-D0F5D64770A1}" srcId="{B412A1A6-C05F-43F0-9E27-F7715A8872ED}" destId="{40E8FC34-F860-4F63-973A-A62B82CAB6FE}" srcOrd="3" destOrd="0" parTransId="{ED7E1696-6DD6-49A9-929E-AA11D56D159E}" sibTransId="{3B7E786C-AEC9-4A60-838D-E7132AD398B3}"/>
    <dgm:cxn modelId="{D256AFC2-68CF-4AC5-94E1-D118493F68E3}" type="presOf" srcId="{362237E4-5189-47E7-83DA-D8C930C9D025}" destId="{0EFF64AA-E9D4-4CC2-AEAD-34B3D5D626B2}" srcOrd="1" destOrd="0" presId="urn:microsoft.com/office/officeart/2005/8/layout/venn1"/>
    <dgm:cxn modelId="{9ED6D0C9-2AD6-4C26-84F3-BD14DE803EF5}" srcId="{B412A1A6-C05F-43F0-9E27-F7715A8872ED}" destId="{B2867417-F01B-4ADE-84FA-4715096C0DC1}" srcOrd="0" destOrd="0" parTransId="{1320380B-9BC3-4B32-841F-EA8DC2BCB13B}" sibTransId="{9B7C4380-89FF-4E8C-9D6A-08D2476DAA73}"/>
    <dgm:cxn modelId="{4CBF7CEB-A304-4331-9C75-6F2AA5278E74}" type="presOf" srcId="{B412A1A6-C05F-43F0-9E27-F7715A8872ED}" destId="{785D2461-4B54-4005-AE68-531460C59633}" srcOrd="0" destOrd="0" presId="urn:microsoft.com/office/officeart/2005/8/layout/venn1"/>
    <dgm:cxn modelId="{160199EF-44B8-4E1C-A00F-7D7A7FDFE006}" type="presOf" srcId="{40E8FC34-F860-4F63-973A-A62B82CAB6FE}" destId="{60543EFE-DD13-4456-B629-4911ECFF8630}" srcOrd="1" destOrd="0" presId="urn:microsoft.com/office/officeart/2005/8/layout/venn1"/>
    <dgm:cxn modelId="{01E02DFD-2C09-4D23-90B4-E4740DF569B1}" type="presOf" srcId="{B2867417-F01B-4ADE-84FA-4715096C0DC1}" destId="{8B5FC51B-0AA3-4C36-A26A-1243121F9A62}" srcOrd="0" destOrd="0" presId="urn:microsoft.com/office/officeart/2005/8/layout/venn1"/>
    <dgm:cxn modelId="{C3CF0294-7C12-4C30-A2BD-9C6A5A7B291F}" type="presParOf" srcId="{785D2461-4B54-4005-AE68-531460C59633}" destId="{8B5FC51B-0AA3-4C36-A26A-1243121F9A62}" srcOrd="0" destOrd="0" presId="urn:microsoft.com/office/officeart/2005/8/layout/venn1"/>
    <dgm:cxn modelId="{FFAB5708-3F65-4BB6-AE56-8EA51FFA93FA}" type="presParOf" srcId="{785D2461-4B54-4005-AE68-531460C59633}" destId="{EAA7BAB7-5459-4549-8865-F747C7B2E956}" srcOrd="1" destOrd="0" presId="urn:microsoft.com/office/officeart/2005/8/layout/venn1"/>
    <dgm:cxn modelId="{76834905-4159-4242-9D5E-74D4B310C67B}" type="presParOf" srcId="{785D2461-4B54-4005-AE68-531460C59633}" destId="{4D00BF9F-B0DD-44F8-9EE8-17907FD5B74B}" srcOrd="2" destOrd="0" presId="urn:microsoft.com/office/officeart/2005/8/layout/venn1"/>
    <dgm:cxn modelId="{A7F03A4A-8F1F-43EA-907A-6D153E96421A}" type="presParOf" srcId="{785D2461-4B54-4005-AE68-531460C59633}" destId="{0EFF64AA-E9D4-4CC2-AEAD-34B3D5D626B2}" srcOrd="3" destOrd="0" presId="urn:microsoft.com/office/officeart/2005/8/layout/venn1"/>
    <dgm:cxn modelId="{8A4D88C0-A6CF-4813-9235-76D9981933E4}" type="presParOf" srcId="{785D2461-4B54-4005-AE68-531460C59633}" destId="{9A00D5C4-18F4-4B1E-8691-9A6645C40F58}" srcOrd="4" destOrd="0" presId="urn:microsoft.com/office/officeart/2005/8/layout/venn1"/>
    <dgm:cxn modelId="{91BAECFC-06CA-4457-B35F-F68CA0F84166}" type="presParOf" srcId="{785D2461-4B54-4005-AE68-531460C59633}" destId="{D9C8F075-3833-49E0-A021-BE80582640EE}" srcOrd="5" destOrd="0" presId="urn:microsoft.com/office/officeart/2005/8/layout/venn1"/>
    <dgm:cxn modelId="{037C7F1A-1F4B-41BA-BBB8-EE65EA8C5C15}" type="presParOf" srcId="{785D2461-4B54-4005-AE68-531460C59633}" destId="{084A40FC-E19B-4420-84B3-2952F77CF98D}" srcOrd="6" destOrd="0" presId="urn:microsoft.com/office/officeart/2005/8/layout/venn1"/>
    <dgm:cxn modelId="{C24679FD-FD4A-446E-BD5F-A727C60AA11A}" type="presParOf" srcId="{785D2461-4B54-4005-AE68-531460C59633}" destId="{60543EFE-DD13-4456-B629-4911ECFF8630}" srcOrd="7" destOrd="0" presId="urn:microsoft.com/office/officeart/2005/8/layout/venn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07BB5-6382-44E5-8EC2-F7442762D4CE}">
      <dsp:nvSpPr>
        <dsp:cNvPr id="0" name=""/>
        <dsp:cNvSpPr/>
      </dsp:nvSpPr>
      <dsp:spPr>
        <a:xfrm rot="16200000">
          <a:off x="-85889" y="85889"/>
          <a:ext cx="3867495" cy="3695715"/>
        </a:xfrm>
        <a:prstGeom prst="flowChartManualOperation">
          <a:avLst/>
        </a:prstGeom>
        <a:gradFill rotWithShape="0">
          <a:gsLst>
            <a:gs pos="0">
              <a:schemeClr val="accent5">
                <a:shade val="50000"/>
                <a:hueOff val="0"/>
                <a:satOff val="0"/>
                <a:lumOff val="0"/>
                <a:alphaOff val="0"/>
                <a:lumMod val="110000"/>
                <a:satMod val="105000"/>
                <a:tint val="67000"/>
              </a:schemeClr>
            </a:gs>
            <a:gs pos="50000">
              <a:schemeClr val="accent5">
                <a:shade val="50000"/>
                <a:hueOff val="0"/>
                <a:satOff val="0"/>
                <a:lumOff val="0"/>
                <a:alphaOff val="0"/>
                <a:lumMod val="105000"/>
                <a:satMod val="103000"/>
                <a:tint val="73000"/>
              </a:schemeClr>
            </a:gs>
            <a:gs pos="100000">
              <a:schemeClr val="accent5">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0" tIns="0" rIns="353219" bIns="0" numCol="1" spcCol="1270" anchor="ctr" anchorCtr="0">
          <a:noAutofit/>
        </a:bodyPr>
        <a:lstStyle/>
        <a:p>
          <a:pPr marL="0" lvl="0" indent="0" algn="ctr" defTabSz="2489200">
            <a:lnSpc>
              <a:spcPct val="90000"/>
            </a:lnSpc>
            <a:spcBef>
              <a:spcPct val="0"/>
            </a:spcBef>
            <a:spcAft>
              <a:spcPct val="35000"/>
            </a:spcAft>
            <a:buNone/>
          </a:pPr>
          <a:r>
            <a:rPr lang="en-US" sz="5600" kern="1200" dirty="0"/>
            <a:t>Ben</a:t>
          </a:r>
        </a:p>
        <a:p>
          <a:pPr marL="0" lvl="0" indent="0" algn="ctr" defTabSz="2489200">
            <a:lnSpc>
              <a:spcPct val="90000"/>
            </a:lnSpc>
            <a:spcBef>
              <a:spcPct val="0"/>
            </a:spcBef>
            <a:spcAft>
              <a:spcPct val="35000"/>
            </a:spcAft>
            <a:buNone/>
          </a:pPr>
          <a:r>
            <a:rPr lang="en-US" sz="5600" kern="1200" dirty="0"/>
            <a:t>Dulle</a:t>
          </a:r>
        </a:p>
      </dsp:txBody>
      <dsp:txXfrm rot="5400000">
        <a:off x="1" y="773498"/>
        <a:ext cx="3695715" cy="2320497"/>
      </dsp:txXfrm>
    </dsp:sp>
    <dsp:sp modelId="{796F15D6-7600-4CDA-9CF6-B6E265DB7D66}">
      <dsp:nvSpPr>
        <dsp:cNvPr id="0" name=""/>
        <dsp:cNvSpPr/>
      </dsp:nvSpPr>
      <dsp:spPr>
        <a:xfrm rot="16200000">
          <a:off x="3888426" y="85889"/>
          <a:ext cx="3867495" cy="3695715"/>
        </a:xfrm>
        <a:prstGeom prst="flowChartManualOperation">
          <a:avLst/>
        </a:prstGeom>
        <a:gradFill rotWithShape="0">
          <a:gsLst>
            <a:gs pos="0">
              <a:schemeClr val="accent5">
                <a:shade val="50000"/>
                <a:hueOff val="165163"/>
                <a:satOff val="14673"/>
                <a:lumOff val="24875"/>
                <a:alphaOff val="0"/>
                <a:lumMod val="110000"/>
                <a:satMod val="105000"/>
                <a:tint val="67000"/>
              </a:schemeClr>
            </a:gs>
            <a:gs pos="50000">
              <a:schemeClr val="accent5">
                <a:shade val="50000"/>
                <a:hueOff val="165163"/>
                <a:satOff val="14673"/>
                <a:lumOff val="24875"/>
                <a:alphaOff val="0"/>
                <a:lumMod val="105000"/>
                <a:satMod val="103000"/>
                <a:tint val="73000"/>
              </a:schemeClr>
            </a:gs>
            <a:gs pos="100000">
              <a:schemeClr val="accent5">
                <a:shade val="50000"/>
                <a:hueOff val="165163"/>
                <a:satOff val="14673"/>
                <a:lumOff val="24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0" tIns="0" rIns="353219" bIns="0" numCol="1" spcCol="1270" anchor="ctr" anchorCtr="0">
          <a:noAutofit/>
        </a:bodyPr>
        <a:lstStyle/>
        <a:p>
          <a:pPr marL="0" lvl="0" indent="0" algn="ctr" defTabSz="2489200">
            <a:lnSpc>
              <a:spcPct val="90000"/>
            </a:lnSpc>
            <a:spcBef>
              <a:spcPct val="0"/>
            </a:spcBef>
            <a:spcAft>
              <a:spcPct val="35000"/>
            </a:spcAft>
            <a:buNone/>
          </a:pPr>
          <a:r>
            <a:rPr lang="en-US" sz="5600" kern="1200" dirty="0"/>
            <a:t>Jessica</a:t>
          </a:r>
        </a:p>
        <a:p>
          <a:pPr marL="0" lvl="0" indent="0" algn="ctr" defTabSz="2489200">
            <a:lnSpc>
              <a:spcPct val="90000"/>
            </a:lnSpc>
            <a:spcBef>
              <a:spcPct val="0"/>
            </a:spcBef>
            <a:spcAft>
              <a:spcPct val="35000"/>
            </a:spcAft>
            <a:buNone/>
          </a:pPr>
          <a:r>
            <a:rPr lang="en-US" sz="5600" kern="1200" dirty="0"/>
            <a:t>Bradshaw</a:t>
          </a:r>
        </a:p>
      </dsp:txBody>
      <dsp:txXfrm rot="5400000">
        <a:off x="3974316" y="773498"/>
        <a:ext cx="3695715" cy="2320497"/>
      </dsp:txXfrm>
    </dsp:sp>
    <dsp:sp modelId="{4C5E0EC3-D2A7-4184-A781-2A090BEE72D7}">
      <dsp:nvSpPr>
        <dsp:cNvPr id="0" name=""/>
        <dsp:cNvSpPr/>
      </dsp:nvSpPr>
      <dsp:spPr>
        <a:xfrm rot="16200000">
          <a:off x="7861320" y="85889"/>
          <a:ext cx="3867495" cy="3695715"/>
        </a:xfrm>
        <a:prstGeom prst="flowChartManualOperation">
          <a:avLst/>
        </a:prstGeom>
        <a:gradFill rotWithShape="0">
          <a:gsLst>
            <a:gs pos="0">
              <a:schemeClr val="accent5">
                <a:shade val="50000"/>
                <a:hueOff val="165163"/>
                <a:satOff val="14673"/>
                <a:lumOff val="24875"/>
                <a:alphaOff val="0"/>
                <a:lumMod val="110000"/>
                <a:satMod val="105000"/>
                <a:tint val="67000"/>
              </a:schemeClr>
            </a:gs>
            <a:gs pos="50000">
              <a:schemeClr val="accent5">
                <a:shade val="50000"/>
                <a:hueOff val="165163"/>
                <a:satOff val="14673"/>
                <a:lumOff val="24875"/>
                <a:alphaOff val="0"/>
                <a:lumMod val="105000"/>
                <a:satMod val="103000"/>
                <a:tint val="73000"/>
              </a:schemeClr>
            </a:gs>
            <a:gs pos="100000">
              <a:schemeClr val="accent5">
                <a:shade val="50000"/>
                <a:hueOff val="165163"/>
                <a:satOff val="14673"/>
                <a:lumOff val="24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0" tIns="0" rIns="353219" bIns="0" numCol="1" spcCol="1270" anchor="ctr" anchorCtr="0">
          <a:noAutofit/>
        </a:bodyPr>
        <a:lstStyle/>
        <a:p>
          <a:pPr marL="0" lvl="0" indent="0" algn="ctr" defTabSz="2489200">
            <a:lnSpc>
              <a:spcPct val="90000"/>
            </a:lnSpc>
            <a:spcBef>
              <a:spcPct val="0"/>
            </a:spcBef>
            <a:spcAft>
              <a:spcPct val="35000"/>
            </a:spcAft>
            <a:buNone/>
          </a:pPr>
          <a:r>
            <a:rPr lang="en-US" sz="5600" kern="1200" dirty="0"/>
            <a:t>Andrew </a:t>
          </a:r>
          <a:r>
            <a:rPr lang="en-US" sz="5600" kern="1200" dirty="0" err="1"/>
            <a:t>Pietras</a:t>
          </a:r>
          <a:endParaRPr lang="en-US" sz="5600" kern="1200" dirty="0"/>
        </a:p>
      </dsp:txBody>
      <dsp:txXfrm rot="5400000">
        <a:off x="7947210" y="773498"/>
        <a:ext cx="3695715" cy="2320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1CE30-9EB0-42DD-A0C7-CAEEDFB24DEF}">
      <dsp:nvSpPr>
        <dsp:cNvPr id="0" name=""/>
        <dsp:cNvSpPr/>
      </dsp:nvSpPr>
      <dsp:spPr>
        <a:xfrm>
          <a:off x="685127" y="1220688"/>
          <a:ext cx="12332297" cy="112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Clr>
              <a:srgbClr val="002060"/>
            </a:buClr>
            <a:buFont typeface="+mj-lt"/>
            <a:buNone/>
          </a:pPr>
          <a:r>
            <a:rPr lang="en-US" sz="2800" b="1" kern="1200" dirty="0">
              <a:latin typeface="+mn-lt"/>
              <a:ea typeface="Times New Roman" panose="02020603050405020304" pitchFamily="18" charset="0"/>
            </a:rPr>
            <a:t>Deeper dive into the underlying characteristics that make a person high-risk.</a:t>
          </a:r>
          <a:endParaRPr lang="en-US" sz="2800" kern="1200" dirty="0"/>
        </a:p>
      </dsp:txBody>
      <dsp:txXfrm>
        <a:off x="685127" y="1220688"/>
        <a:ext cx="12332297" cy="1121117"/>
      </dsp:txXfrm>
    </dsp:sp>
    <dsp:sp modelId="{205BAA1B-DE82-4A79-B69D-76CA564D5EF4}">
      <dsp:nvSpPr>
        <dsp:cNvPr id="0" name=""/>
        <dsp:cNvSpPr/>
      </dsp:nvSpPr>
      <dsp:spPr>
        <a:xfrm>
          <a:off x="685127" y="2341806"/>
          <a:ext cx="1644306" cy="274051"/>
        </a:xfrm>
        <a:prstGeom prst="parallelogram">
          <a:avLst>
            <a:gd name="adj" fmla="val 140840"/>
          </a:avLst>
        </a:prstGeom>
        <a:solidFill>
          <a:schemeClr val="accent5">
            <a:shade val="5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25437-773B-4385-B124-FD458655E772}">
      <dsp:nvSpPr>
        <dsp:cNvPr id="0" name=""/>
        <dsp:cNvSpPr/>
      </dsp:nvSpPr>
      <dsp:spPr>
        <a:xfrm>
          <a:off x="2425351" y="2341806"/>
          <a:ext cx="1644306" cy="274051"/>
        </a:xfrm>
        <a:prstGeom prst="parallelogram">
          <a:avLst>
            <a:gd name="adj" fmla="val 140840"/>
          </a:avLst>
        </a:prstGeom>
        <a:solidFill>
          <a:schemeClr val="accent5">
            <a:shade val="50000"/>
            <a:hueOff val="35392"/>
            <a:satOff val="3144"/>
            <a:lumOff val="5330"/>
            <a:alphaOff val="0"/>
          </a:schemeClr>
        </a:solidFill>
        <a:ln w="12700" cap="flat" cmpd="sng" algn="ctr">
          <a:solidFill>
            <a:schemeClr val="accent5">
              <a:shade val="50000"/>
              <a:hueOff val="35392"/>
              <a:satOff val="3144"/>
              <a:lumOff val="53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0B4E9-64A5-4812-BD18-BFB80BFD732A}">
      <dsp:nvSpPr>
        <dsp:cNvPr id="0" name=""/>
        <dsp:cNvSpPr/>
      </dsp:nvSpPr>
      <dsp:spPr>
        <a:xfrm>
          <a:off x="4165576" y="2341806"/>
          <a:ext cx="1644306" cy="274051"/>
        </a:xfrm>
        <a:prstGeom prst="parallelogram">
          <a:avLst>
            <a:gd name="adj" fmla="val 140840"/>
          </a:avLst>
        </a:prstGeom>
        <a:solidFill>
          <a:schemeClr val="accent5">
            <a:shade val="50000"/>
            <a:hueOff val="70784"/>
            <a:satOff val="6289"/>
            <a:lumOff val="10661"/>
            <a:alphaOff val="0"/>
          </a:schemeClr>
        </a:solidFill>
        <a:ln w="12700" cap="flat" cmpd="sng" algn="ctr">
          <a:solidFill>
            <a:schemeClr val="accent5">
              <a:shade val="50000"/>
              <a:hueOff val="70784"/>
              <a:satOff val="6289"/>
              <a:lumOff val="10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6C52E-695D-4A4B-AFE5-1EA582657927}">
      <dsp:nvSpPr>
        <dsp:cNvPr id="0" name=""/>
        <dsp:cNvSpPr/>
      </dsp:nvSpPr>
      <dsp:spPr>
        <a:xfrm>
          <a:off x="5905800" y="2341806"/>
          <a:ext cx="1644306" cy="274051"/>
        </a:xfrm>
        <a:prstGeom prst="parallelogram">
          <a:avLst>
            <a:gd name="adj" fmla="val 140840"/>
          </a:avLst>
        </a:prstGeom>
        <a:solidFill>
          <a:schemeClr val="accent5">
            <a:shade val="50000"/>
            <a:hueOff val="106176"/>
            <a:satOff val="9433"/>
            <a:lumOff val="15991"/>
            <a:alphaOff val="0"/>
          </a:schemeClr>
        </a:solidFill>
        <a:ln w="12700" cap="flat" cmpd="sng" algn="ctr">
          <a:solidFill>
            <a:schemeClr val="accent5">
              <a:shade val="50000"/>
              <a:hueOff val="106176"/>
              <a:satOff val="9433"/>
              <a:lumOff val="15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B4F9C-1848-4A03-BE68-1FD9852893F5}">
      <dsp:nvSpPr>
        <dsp:cNvPr id="0" name=""/>
        <dsp:cNvSpPr/>
      </dsp:nvSpPr>
      <dsp:spPr>
        <a:xfrm>
          <a:off x="7646024" y="2341806"/>
          <a:ext cx="1644306" cy="274051"/>
        </a:xfrm>
        <a:prstGeom prst="parallelogram">
          <a:avLst>
            <a:gd name="adj" fmla="val 140840"/>
          </a:avLst>
        </a:prstGeom>
        <a:solidFill>
          <a:schemeClr val="accent5">
            <a:shade val="50000"/>
            <a:hueOff val="141568"/>
            <a:satOff val="12577"/>
            <a:lumOff val="21321"/>
            <a:alphaOff val="0"/>
          </a:schemeClr>
        </a:solidFill>
        <a:ln w="12700" cap="flat" cmpd="sng" algn="ctr">
          <a:solidFill>
            <a:schemeClr val="accent5">
              <a:shade val="50000"/>
              <a:hueOff val="141568"/>
              <a:satOff val="12577"/>
              <a:lumOff val="213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237F8-9F49-49A4-80D9-FC50CB9DC9E4}">
      <dsp:nvSpPr>
        <dsp:cNvPr id="0" name=""/>
        <dsp:cNvSpPr/>
      </dsp:nvSpPr>
      <dsp:spPr>
        <a:xfrm>
          <a:off x="9386248" y="2341806"/>
          <a:ext cx="1644306" cy="274051"/>
        </a:xfrm>
        <a:prstGeom prst="parallelogram">
          <a:avLst>
            <a:gd name="adj" fmla="val 140840"/>
          </a:avLst>
        </a:prstGeom>
        <a:solidFill>
          <a:schemeClr val="accent5">
            <a:shade val="50000"/>
            <a:hueOff val="176960"/>
            <a:satOff val="15721"/>
            <a:lumOff val="26651"/>
            <a:alphaOff val="0"/>
          </a:schemeClr>
        </a:solidFill>
        <a:ln w="12700" cap="flat" cmpd="sng" algn="ctr">
          <a:solidFill>
            <a:schemeClr val="accent5">
              <a:shade val="50000"/>
              <a:hueOff val="176960"/>
              <a:satOff val="15721"/>
              <a:lumOff val="266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D30D2-4E9B-4526-9771-8188EDFA6796}">
      <dsp:nvSpPr>
        <dsp:cNvPr id="0" name=""/>
        <dsp:cNvSpPr/>
      </dsp:nvSpPr>
      <dsp:spPr>
        <a:xfrm>
          <a:off x="11126473" y="2341806"/>
          <a:ext cx="1644306" cy="274051"/>
        </a:xfrm>
        <a:prstGeom prst="parallelogram">
          <a:avLst>
            <a:gd name="adj" fmla="val 140840"/>
          </a:avLst>
        </a:prstGeom>
        <a:solidFill>
          <a:schemeClr val="accent5">
            <a:shade val="50000"/>
            <a:hueOff val="212352"/>
            <a:satOff val="18866"/>
            <a:lumOff val="31982"/>
            <a:alphaOff val="0"/>
          </a:schemeClr>
        </a:solidFill>
        <a:ln w="12700" cap="flat" cmpd="sng" algn="ctr">
          <a:solidFill>
            <a:schemeClr val="accent5">
              <a:shade val="50000"/>
              <a:hueOff val="212352"/>
              <a:satOff val="18866"/>
              <a:lumOff val="319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D1327-94BF-4334-9437-B5CEEB8B2A7D}">
      <dsp:nvSpPr>
        <dsp:cNvPr id="0" name=""/>
        <dsp:cNvSpPr/>
      </dsp:nvSpPr>
      <dsp:spPr>
        <a:xfrm>
          <a:off x="685127" y="2722626"/>
          <a:ext cx="12332297" cy="112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ct val="35000"/>
            </a:spcAft>
            <a:buClr>
              <a:srgbClr val="002060"/>
            </a:buClr>
            <a:buFont typeface="+mj-lt"/>
            <a:buNone/>
          </a:pPr>
          <a:r>
            <a:rPr lang="en-US" sz="2800" b="1" kern="1200" dirty="0">
              <a:latin typeface="+mn-lt"/>
              <a:ea typeface="Times New Roman" panose="02020603050405020304" pitchFamily="18" charset="0"/>
            </a:rPr>
            <a:t>Practice responding to high risk factors on a simulated case. </a:t>
          </a:r>
          <a:endParaRPr lang="en-US" sz="2800" kern="1200" dirty="0"/>
        </a:p>
      </dsp:txBody>
      <dsp:txXfrm>
        <a:off x="685127" y="2722626"/>
        <a:ext cx="12332297" cy="1121117"/>
      </dsp:txXfrm>
    </dsp:sp>
    <dsp:sp modelId="{7A4181BA-820D-4FF3-B39B-63E4FDB39D6E}">
      <dsp:nvSpPr>
        <dsp:cNvPr id="0" name=""/>
        <dsp:cNvSpPr/>
      </dsp:nvSpPr>
      <dsp:spPr>
        <a:xfrm>
          <a:off x="685127" y="3843744"/>
          <a:ext cx="1644306" cy="274051"/>
        </a:xfrm>
        <a:prstGeom prst="parallelogram">
          <a:avLst>
            <a:gd name="adj" fmla="val 140840"/>
          </a:avLst>
        </a:prstGeom>
        <a:solidFill>
          <a:schemeClr val="accent5">
            <a:shade val="50000"/>
            <a:hueOff val="247744"/>
            <a:satOff val="22010"/>
            <a:lumOff val="37312"/>
            <a:alphaOff val="0"/>
          </a:schemeClr>
        </a:solidFill>
        <a:ln w="12700" cap="flat" cmpd="sng" algn="ctr">
          <a:solidFill>
            <a:schemeClr val="accent5">
              <a:shade val="50000"/>
              <a:hueOff val="247744"/>
              <a:satOff val="22010"/>
              <a:lumOff val="373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39B7B-4411-4124-8FF1-323CE1920045}">
      <dsp:nvSpPr>
        <dsp:cNvPr id="0" name=""/>
        <dsp:cNvSpPr/>
      </dsp:nvSpPr>
      <dsp:spPr>
        <a:xfrm>
          <a:off x="2425351" y="3843744"/>
          <a:ext cx="1644306" cy="274051"/>
        </a:xfrm>
        <a:prstGeom prst="parallelogram">
          <a:avLst>
            <a:gd name="adj" fmla="val 140840"/>
          </a:avLst>
        </a:prstGeom>
        <a:solidFill>
          <a:schemeClr val="accent5">
            <a:shade val="50000"/>
            <a:hueOff val="212352"/>
            <a:satOff val="18866"/>
            <a:lumOff val="31982"/>
            <a:alphaOff val="0"/>
          </a:schemeClr>
        </a:solidFill>
        <a:ln w="12700" cap="flat" cmpd="sng" algn="ctr">
          <a:solidFill>
            <a:schemeClr val="accent5">
              <a:shade val="50000"/>
              <a:hueOff val="212352"/>
              <a:satOff val="18866"/>
              <a:lumOff val="319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E0C53D-E5F8-4255-B522-FD3115E509DA}">
      <dsp:nvSpPr>
        <dsp:cNvPr id="0" name=""/>
        <dsp:cNvSpPr/>
      </dsp:nvSpPr>
      <dsp:spPr>
        <a:xfrm>
          <a:off x="4165576" y="3843744"/>
          <a:ext cx="1644306" cy="274051"/>
        </a:xfrm>
        <a:prstGeom prst="parallelogram">
          <a:avLst>
            <a:gd name="adj" fmla="val 140840"/>
          </a:avLst>
        </a:prstGeom>
        <a:solidFill>
          <a:schemeClr val="accent5">
            <a:shade val="50000"/>
            <a:hueOff val="176960"/>
            <a:satOff val="15721"/>
            <a:lumOff val="26651"/>
            <a:alphaOff val="0"/>
          </a:schemeClr>
        </a:solidFill>
        <a:ln w="12700" cap="flat" cmpd="sng" algn="ctr">
          <a:solidFill>
            <a:schemeClr val="accent5">
              <a:shade val="50000"/>
              <a:hueOff val="176960"/>
              <a:satOff val="15721"/>
              <a:lumOff val="266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8916C-4EA2-43E8-9F54-14A365EA2C37}">
      <dsp:nvSpPr>
        <dsp:cNvPr id="0" name=""/>
        <dsp:cNvSpPr/>
      </dsp:nvSpPr>
      <dsp:spPr>
        <a:xfrm>
          <a:off x="5905800" y="3843744"/>
          <a:ext cx="1644306" cy="274051"/>
        </a:xfrm>
        <a:prstGeom prst="parallelogram">
          <a:avLst>
            <a:gd name="adj" fmla="val 140840"/>
          </a:avLst>
        </a:prstGeom>
        <a:solidFill>
          <a:schemeClr val="accent5">
            <a:shade val="50000"/>
            <a:hueOff val="141568"/>
            <a:satOff val="12577"/>
            <a:lumOff val="21321"/>
            <a:alphaOff val="0"/>
          </a:schemeClr>
        </a:solidFill>
        <a:ln w="12700" cap="flat" cmpd="sng" algn="ctr">
          <a:solidFill>
            <a:schemeClr val="accent5">
              <a:shade val="50000"/>
              <a:hueOff val="141568"/>
              <a:satOff val="12577"/>
              <a:lumOff val="213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F065B-ED0D-4611-A6A2-02F84C2471E8}">
      <dsp:nvSpPr>
        <dsp:cNvPr id="0" name=""/>
        <dsp:cNvSpPr/>
      </dsp:nvSpPr>
      <dsp:spPr>
        <a:xfrm>
          <a:off x="7646024" y="3843744"/>
          <a:ext cx="1644306" cy="274051"/>
        </a:xfrm>
        <a:prstGeom prst="parallelogram">
          <a:avLst>
            <a:gd name="adj" fmla="val 140840"/>
          </a:avLst>
        </a:prstGeom>
        <a:solidFill>
          <a:schemeClr val="accent5">
            <a:shade val="50000"/>
            <a:hueOff val="106176"/>
            <a:satOff val="9433"/>
            <a:lumOff val="15991"/>
            <a:alphaOff val="0"/>
          </a:schemeClr>
        </a:solidFill>
        <a:ln w="12700" cap="flat" cmpd="sng" algn="ctr">
          <a:solidFill>
            <a:schemeClr val="accent5">
              <a:shade val="50000"/>
              <a:hueOff val="106176"/>
              <a:satOff val="9433"/>
              <a:lumOff val="15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0191C-2D5B-4269-BFE3-C33F8C8F1E87}">
      <dsp:nvSpPr>
        <dsp:cNvPr id="0" name=""/>
        <dsp:cNvSpPr/>
      </dsp:nvSpPr>
      <dsp:spPr>
        <a:xfrm>
          <a:off x="9386248" y="3843744"/>
          <a:ext cx="1644306" cy="274051"/>
        </a:xfrm>
        <a:prstGeom prst="parallelogram">
          <a:avLst>
            <a:gd name="adj" fmla="val 140840"/>
          </a:avLst>
        </a:prstGeom>
        <a:solidFill>
          <a:schemeClr val="accent5">
            <a:shade val="50000"/>
            <a:hueOff val="70784"/>
            <a:satOff val="6289"/>
            <a:lumOff val="10661"/>
            <a:alphaOff val="0"/>
          </a:schemeClr>
        </a:solidFill>
        <a:ln w="12700" cap="flat" cmpd="sng" algn="ctr">
          <a:solidFill>
            <a:schemeClr val="accent5">
              <a:shade val="50000"/>
              <a:hueOff val="70784"/>
              <a:satOff val="6289"/>
              <a:lumOff val="10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7AAC7-5332-414A-8335-37088E37EAED}">
      <dsp:nvSpPr>
        <dsp:cNvPr id="0" name=""/>
        <dsp:cNvSpPr/>
      </dsp:nvSpPr>
      <dsp:spPr>
        <a:xfrm>
          <a:off x="11126473" y="3843744"/>
          <a:ext cx="1644306" cy="274051"/>
        </a:xfrm>
        <a:prstGeom prst="parallelogram">
          <a:avLst>
            <a:gd name="adj" fmla="val 140840"/>
          </a:avLst>
        </a:prstGeom>
        <a:solidFill>
          <a:schemeClr val="accent5">
            <a:shade val="50000"/>
            <a:hueOff val="35392"/>
            <a:satOff val="3144"/>
            <a:lumOff val="5330"/>
            <a:alphaOff val="0"/>
          </a:schemeClr>
        </a:solidFill>
        <a:ln w="12700" cap="flat" cmpd="sng" algn="ctr">
          <a:solidFill>
            <a:schemeClr val="accent5">
              <a:shade val="50000"/>
              <a:hueOff val="35392"/>
              <a:satOff val="3144"/>
              <a:lumOff val="53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E4520-093B-43BD-85A5-890BBAB8F7D3}">
      <dsp:nvSpPr>
        <dsp:cNvPr id="0" name=""/>
        <dsp:cNvSpPr/>
      </dsp:nvSpPr>
      <dsp:spPr>
        <a:xfrm>
          <a:off x="0" y="1477"/>
          <a:ext cx="9776010" cy="485024"/>
        </a:xfrm>
        <a:prstGeom prst="roundRect">
          <a:avLst/>
        </a:prstGeom>
        <a:gradFill rotWithShape="0">
          <a:gsLst>
            <a:gs pos="0">
              <a:schemeClr val="accent5">
                <a:shade val="50000"/>
                <a:hueOff val="0"/>
                <a:satOff val="0"/>
                <a:lumOff val="0"/>
                <a:alphaOff val="0"/>
                <a:lumMod val="110000"/>
                <a:satMod val="105000"/>
                <a:tint val="67000"/>
              </a:schemeClr>
            </a:gs>
            <a:gs pos="50000">
              <a:schemeClr val="accent5">
                <a:shade val="50000"/>
                <a:hueOff val="0"/>
                <a:satOff val="0"/>
                <a:lumOff val="0"/>
                <a:alphaOff val="0"/>
                <a:lumMod val="105000"/>
                <a:satMod val="103000"/>
                <a:tint val="73000"/>
              </a:schemeClr>
            </a:gs>
            <a:gs pos="100000">
              <a:schemeClr val="accent5">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didn’t hurt anybody but myself</a:t>
          </a:r>
          <a:endParaRPr lang="en-US" sz="2400" kern="1200">
            <a:latin typeface="Century Gothic" panose="020B0502020202020204" pitchFamily="34" charset="0"/>
          </a:endParaRPr>
        </a:p>
      </dsp:txBody>
      <dsp:txXfrm>
        <a:off x="23677" y="25154"/>
        <a:ext cx="9728656" cy="437670"/>
      </dsp:txXfrm>
    </dsp:sp>
    <dsp:sp modelId="{D9106F53-413A-4475-91F2-4CA6A0D1BAD6}">
      <dsp:nvSpPr>
        <dsp:cNvPr id="0" name=""/>
        <dsp:cNvSpPr/>
      </dsp:nvSpPr>
      <dsp:spPr>
        <a:xfrm>
          <a:off x="0" y="498440"/>
          <a:ext cx="9776010" cy="485024"/>
        </a:xfrm>
        <a:prstGeom prst="roundRect">
          <a:avLst/>
        </a:prstGeom>
        <a:gradFill rotWithShape="0">
          <a:gsLst>
            <a:gs pos="0">
              <a:schemeClr val="accent5">
                <a:shade val="50000"/>
                <a:hueOff val="55054"/>
                <a:satOff val="4891"/>
                <a:lumOff val="8292"/>
                <a:alphaOff val="0"/>
                <a:lumMod val="110000"/>
                <a:satMod val="105000"/>
                <a:tint val="67000"/>
              </a:schemeClr>
            </a:gs>
            <a:gs pos="50000">
              <a:schemeClr val="accent5">
                <a:shade val="50000"/>
                <a:hueOff val="55054"/>
                <a:satOff val="4891"/>
                <a:lumOff val="8292"/>
                <a:alphaOff val="0"/>
                <a:lumMod val="105000"/>
                <a:satMod val="103000"/>
                <a:tint val="73000"/>
              </a:schemeClr>
            </a:gs>
            <a:gs pos="100000">
              <a:schemeClr val="accent5">
                <a:shade val="50000"/>
                <a:hueOff val="55054"/>
                <a:satOff val="4891"/>
                <a:lumOff val="82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People who go to work are suckers</a:t>
          </a:r>
          <a:endParaRPr lang="en-US" sz="2400" kern="1200">
            <a:latin typeface="Century Gothic" panose="020B0502020202020204" pitchFamily="34" charset="0"/>
          </a:endParaRPr>
        </a:p>
      </dsp:txBody>
      <dsp:txXfrm>
        <a:off x="23677" y="522117"/>
        <a:ext cx="9728656" cy="437670"/>
      </dsp:txXfrm>
    </dsp:sp>
    <dsp:sp modelId="{C2D7055D-FD57-432E-B02F-F28AD6FBBCE3}">
      <dsp:nvSpPr>
        <dsp:cNvPr id="0" name=""/>
        <dsp:cNvSpPr/>
      </dsp:nvSpPr>
      <dsp:spPr>
        <a:xfrm>
          <a:off x="0" y="995404"/>
          <a:ext cx="9776010" cy="485024"/>
        </a:xfrm>
        <a:prstGeom prst="roundRect">
          <a:avLst/>
        </a:prstGeom>
        <a:gradFill rotWithShape="0">
          <a:gsLst>
            <a:gs pos="0">
              <a:schemeClr val="accent5">
                <a:shade val="50000"/>
                <a:hueOff val="110109"/>
                <a:satOff val="9782"/>
                <a:lumOff val="16583"/>
                <a:alphaOff val="0"/>
                <a:lumMod val="110000"/>
                <a:satMod val="105000"/>
                <a:tint val="67000"/>
              </a:schemeClr>
            </a:gs>
            <a:gs pos="50000">
              <a:schemeClr val="accent5">
                <a:shade val="50000"/>
                <a:hueOff val="110109"/>
                <a:satOff val="9782"/>
                <a:lumOff val="16583"/>
                <a:alphaOff val="0"/>
                <a:lumMod val="105000"/>
                <a:satMod val="103000"/>
                <a:tint val="73000"/>
              </a:schemeClr>
            </a:gs>
            <a:gs pos="100000">
              <a:schemeClr val="accent5">
                <a:shade val="50000"/>
                <a:hueOff val="110109"/>
                <a:satOff val="9782"/>
                <a:lumOff val="16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was never good as a father</a:t>
          </a:r>
          <a:endParaRPr lang="en-US" sz="2400" kern="1200">
            <a:latin typeface="Century Gothic" panose="020B0502020202020204" pitchFamily="34" charset="0"/>
          </a:endParaRPr>
        </a:p>
      </dsp:txBody>
      <dsp:txXfrm>
        <a:off x="23677" y="1019081"/>
        <a:ext cx="9728656" cy="437670"/>
      </dsp:txXfrm>
    </dsp:sp>
    <dsp:sp modelId="{C7C3ABB1-D8B4-45E6-A77F-6726F1EA637E}">
      <dsp:nvSpPr>
        <dsp:cNvPr id="0" name=""/>
        <dsp:cNvSpPr/>
      </dsp:nvSpPr>
      <dsp:spPr>
        <a:xfrm>
          <a:off x="0" y="1492367"/>
          <a:ext cx="9776010" cy="485024"/>
        </a:xfrm>
        <a:prstGeom prst="roundRect">
          <a:avLst/>
        </a:prstGeom>
        <a:gradFill rotWithShape="0">
          <a:gsLst>
            <a:gs pos="0">
              <a:schemeClr val="accent5">
                <a:shade val="50000"/>
                <a:hueOff val="165163"/>
                <a:satOff val="14673"/>
                <a:lumOff val="24875"/>
                <a:alphaOff val="0"/>
                <a:lumMod val="110000"/>
                <a:satMod val="105000"/>
                <a:tint val="67000"/>
              </a:schemeClr>
            </a:gs>
            <a:gs pos="50000">
              <a:schemeClr val="accent5">
                <a:shade val="50000"/>
                <a:hueOff val="165163"/>
                <a:satOff val="14673"/>
                <a:lumOff val="24875"/>
                <a:alphaOff val="0"/>
                <a:lumMod val="105000"/>
                <a:satMod val="103000"/>
                <a:tint val="73000"/>
              </a:schemeClr>
            </a:gs>
            <a:gs pos="100000">
              <a:schemeClr val="accent5">
                <a:shade val="50000"/>
                <a:hueOff val="165163"/>
                <a:satOff val="14673"/>
                <a:lumOff val="24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was just in the wrong place at the wrong time</a:t>
          </a:r>
          <a:endParaRPr lang="en-US" sz="2400" kern="1200">
            <a:latin typeface="Century Gothic" panose="020B0502020202020204" pitchFamily="34" charset="0"/>
          </a:endParaRPr>
        </a:p>
      </dsp:txBody>
      <dsp:txXfrm>
        <a:off x="23677" y="1516044"/>
        <a:ext cx="9728656" cy="437670"/>
      </dsp:txXfrm>
    </dsp:sp>
    <dsp:sp modelId="{46D64F38-15A5-4E33-A050-8050716AAD85}">
      <dsp:nvSpPr>
        <dsp:cNvPr id="0" name=""/>
        <dsp:cNvSpPr/>
      </dsp:nvSpPr>
      <dsp:spPr>
        <a:xfrm>
          <a:off x="0" y="2023251"/>
          <a:ext cx="9776010" cy="485024"/>
        </a:xfrm>
        <a:prstGeom prst="roundRect">
          <a:avLst/>
        </a:prstGeom>
        <a:gradFill rotWithShape="0">
          <a:gsLst>
            <a:gs pos="0">
              <a:schemeClr val="accent5">
                <a:shade val="50000"/>
                <a:hueOff val="220217"/>
                <a:satOff val="19564"/>
                <a:lumOff val="33166"/>
                <a:alphaOff val="0"/>
                <a:lumMod val="110000"/>
                <a:satMod val="105000"/>
                <a:tint val="67000"/>
              </a:schemeClr>
            </a:gs>
            <a:gs pos="50000">
              <a:schemeClr val="accent5">
                <a:shade val="50000"/>
                <a:hueOff val="220217"/>
                <a:satOff val="19564"/>
                <a:lumOff val="33166"/>
                <a:alphaOff val="0"/>
                <a:lumMod val="105000"/>
                <a:satMod val="103000"/>
                <a:tint val="73000"/>
              </a:schemeClr>
            </a:gs>
            <a:gs pos="100000">
              <a:schemeClr val="accent5">
                <a:shade val="50000"/>
                <a:hueOff val="220217"/>
                <a:satOff val="19564"/>
                <a:lumOff val="331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Everyone steals</a:t>
          </a:r>
          <a:endParaRPr lang="en-US" sz="2400" kern="1200">
            <a:latin typeface="Century Gothic" panose="020B0502020202020204" pitchFamily="34" charset="0"/>
          </a:endParaRPr>
        </a:p>
      </dsp:txBody>
      <dsp:txXfrm>
        <a:off x="23677" y="2046928"/>
        <a:ext cx="9728656" cy="437670"/>
      </dsp:txXfrm>
    </dsp:sp>
    <dsp:sp modelId="{76379DCA-4A3C-4C8D-B3F6-5929BB421780}">
      <dsp:nvSpPr>
        <dsp:cNvPr id="0" name=""/>
        <dsp:cNvSpPr/>
      </dsp:nvSpPr>
      <dsp:spPr>
        <a:xfrm>
          <a:off x="0" y="2486294"/>
          <a:ext cx="9776010" cy="485024"/>
        </a:xfrm>
        <a:prstGeom prst="roundRect">
          <a:avLst/>
        </a:prstGeom>
        <a:gradFill rotWithShape="0">
          <a:gsLst>
            <a:gs pos="0">
              <a:schemeClr val="accent5">
                <a:shade val="50000"/>
                <a:hueOff val="220217"/>
                <a:satOff val="19564"/>
                <a:lumOff val="33166"/>
                <a:alphaOff val="0"/>
                <a:lumMod val="110000"/>
                <a:satMod val="105000"/>
                <a:tint val="67000"/>
              </a:schemeClr>
            </a:gs>
            <a:gs pos="50000">
              <a:schemeClr val="accent5">
                <a:shade val="50000"/>
                <a:hueOff val="220217"/>
                <a:satOff val="19564"/>
                <a:lumOff val="33166"/>
                <a:alphaOff val="0"/>
                <a:lumMod val="105000"/>
                <a:satMod val="103000"/>
                <a:tint val="73000"/>
              </a:schemeClr>
            </a:gs>
            <a:gs pos="100000">
              <a:schemeClr val="accent5">
                <a:shade val="50000"/>
                <a:hueOff val="220217"/>
                <a:satOff val="19564"/>
                <a:lumOff val="331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entury Gothic" panose="020B0502020202020204" pitchFamily="34" charset="0"/>
            </a:rPr>
            <a:t>Judges are the real criminals</a:t>
          </a:r>
          <a:endParaRPr lang="en-US" sz="2400" kern="1200" dirty="0">
            <a:latin typeface="Century Gothic" panose="020B0502020202020204" pitchFamily="34" charset="0"/>
          </a:endParaRPr>
        </a:p>
      </dsp:txBody>
      <dsp:txXfrm>
        <a:off x="23677" y="2509971"/>
        <a:ext cx="9728656" cy="437670"/>
      </dsp:txXfrm>
    </dsp:sp>
    <dsp:sp modelId="{9EFE4813-7065-46B2-897C-022DD0FABB46}">
      <dsp:nvSpPr>
        <dsp:cNvPr id="0" name=""/>
        <dsp:cNvSpPr/>
      </dsp:nvSpPr>
      <dsp:spPr>
        <a:xfrm>
          <a:off x="0" y="2983258"/>
          <a:ext cx="9776010" cy="485024"/>
        </a:xfrm>
        <a:prstGeom prst="roundRect">
          <a:avLst/>
        </a:prstGeom>
        <a:gradFill rotWithShape="0">
          <a:gsLst>
            <a:gs pos="0">
              <a:schemeClr val="accent5">
                <a:shade val="50000"/>
                <a:hueOff val="165163"/>
                <a:satOff val="14673"/>
                <a:lumOff val="24875"/>
                <a:alphaOff val="0"/>
                <a:lumMod val="110000"/>
                <a:satMod val="105000"/>
                <a:tint val="67000"/>
              </a:schemeClr>
            </a:gs>
            <a:gs pos="50000">
              <a:schemeClr val="accent5">
                <a:shade val="50000"/>
                <a:hueOff val="165163"/>
                <a:satOff val="14673"/>
                <a:lumOff val="24875"/>
                <a:alphaOff val="0"/>
                <a:lumMod val="105000"/>
                <a:satMod val="103000"/>
                <a:tint val="73000"/>
              </a:schemeClr>
            </a:gs>
            <a:gs pos="100000">
              <a:schemeClr val="accent5">
                <a:shade val="50000"/>
                <a:hueOff val="165163"/>
                <a:satOff val="14673"/>
                <a:lumOff val="24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need to (be) show (n) respect on the streets</a:t>
          </a:r>
          <a:endParaRPr lang="en-US" sz="2400" kern="1200">
            <a:latin typeface="Century Gothic" panose="020B0502020202020204" pitchFamily="34" charset="0"/>
          </a:endParaRPr>
        </a:p>
      </dsp:txBody>
      <dsp:txXfrm>
        <a:off x="23677" y="3006935"/>
        <a:ext cx="9728656" cy="437670"/>
      </dsp:txXfrm>
    </dsp:sp>
    <dsp:sp modelId="{80E31F7F-977D-4A8B-BD07-833FB1924420}">
      <dsp:nvSpPr>
        <dsp:cNvPr id="0" name=""/>
        <dsp:cNvSpPr/>
      </dsp:nvSpPr>
      <dsp:spPr>
        <a:xfrm>
          <a:off x="0" y="3480221"/>
          <a:ext cx="9776010" cy="485024"/>
        </a:xfrm>
        <a:prstGeom prst="roundRect">
          <a:avLst/>
        </a:prstGeom>
        <a:gradFill rotWithShape="0">
          <a:gsLst>
            <a:gs pos="0">
              <a:schemeClr val="accent5">
                <a:shade val="50000"/>
                <a:hueOff val="110109"/>
                <a:satOff val="9782"/>
                <a:lumOff val="16583"/>
                <a:alphaOff val="0"/>
                <a:lumMod val="110000"/>
                <a:satMod val="105000"/>
                <a:tint val="67000"/>
              </a:schemeClr>
            </a:gs>
            <a:gs pos="50000">
              <a:schemeClr val="accent5">
                <a:shade val="50000"/>
                <a:hueOff val="110109"/>
                <a:satOff val="9782"/>
                <a:lumOff val="16583"/>
                <a:alphaOff val="0"/>
                <a:lumMod val="105000"/>
                <a:satMod val="103000"/>
                <a:tint val="73000"/>
              </a:schemeClr>
            </a:gs>
            <a:gs pos="100000">
              <a:schemeClr val="accent5">
                <a:shade val="50000"/>
                <a:hueOff val="110109"/>
                <a:satOff val="9782"/>
                <a:lumOff val="16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a:rPr>
            <a:t>Yeah, I did it (the crime) but...</a:t>
          </a:r>
        </a:p>
      </dsp:txBody>
      <dsp:txXfrm>
        <a:off x="23677" y="3503898"/>
        <a:ext cx="9728656" cy="437670"/>
      </dsp:txXfrm>
    </dsp:sp>
    <dsp:sp modelId="{4E477C6A-E18C-42A4-A8CD-BF86F8E64E6F}">
      <dsp:nvSpPr>
        <dsp:cNvPr id="0" name=""/>
        <dsp:cNvSpPr/>
      </dsp:nvSpPr>
      <dsp:spPr>
        <a:xfrm>
          <a:off x="0" y="3977185"/>
          <a:ext cx="9776010" cy="485024"/>
        </a:xfrm>
        <a:prstGeom prst="roundRect">
          <a:avLst/>
        </a:prstGeom>
        <a:gradFill rotWithShape="0">
          <a:gsLst>
            <a:gs pos="0">
              <a:schemeClr val="accent5">
                <a:shade val="50000"/>
                <a:hueOff val="55054"/>
                <a:satOff val="4891"/>
                <a:lumOff val="8292"/>
                <a:alphaOff val="0"/>
                <a:lumMod val="110000"/>
                <a:satMod val="105000"/>
                <a:tint val="67000"/>
              </a:schemeClr>
            </a:gs>
            <a:gs pos="50000">
              <a:schemeClr val="accent5">
                <a:shade val="50000"/>
                <a:hueOff val="55054"/>
                <a:satOff val="4891"/>
                <a:lumOff val="8292"/>
                <a:alphaOff val="0"/>
                <a:lumMod val="105000"/>
                <a:satMod val="103000"/>
                <a:tint val="73000"/>
              </a:schemeClr>
            </a:gs>
            <a:gs pos="100000">
              <a:schemeClr val="accent5">
                <a:shade val="50000"/>
                <a:hueOff val="55054"/>
                <a:satOff val="4891"/>
                <a:lumOff val="82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That Law is unfair</a:t>
          </a:r>
        </a:p>
      </dsp:txBody>
      <dsp:txXfrm>
        <a:off x="23677" y="4000862"/>
        <a:ext cx="9728656" cy="437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E4520-093B-43BD-85A5-890BBAB8F7D3}">
      <dsp:nvSpPr>
        <dsp:cNvPr id="0" name=""/>
        <dsp:cNvSpPr/>
      </dsp:nvSpPr>
      <dsp:spPr>
        <a:xfrm>
          <a:off x="0" y="1201"/>
          <a:ext cx="9412942" cy="485024"/>
        </a:xfrm>
        <a:prstGeom prst="roundRect">
          <a:avLst/>
        </a:prstGeom>
        <a:gradFill rotWithShape="0">
          <a:gsLst>
            <a:gs pos="0">
              <a:schemeClr val="accent5">
                <a:shade val="50000"/>
                <a:hueOff val="0"/>
                <a:satOff val="0"/>
                <a:lumOff val="0"/>
                <a:alphaOff val="0"/>
                <a:lumMod val="110000"/>
                <a:satMod val="105000"/>
                <a:tint val="67000"/>
              </a:schemeClr>
            </a:gs>
            <a:gs pos="50000">
              <a:schemeClr val="accent5">
                <a:shade val="50000"/>
                <a:hueOff val="0"/>
                <a:satOff val="0"/>
                <a:lumOff val="0"/>
                <a:alphaOff val="0"/>
                <a:lumMod val="105000"/>
                <a:satMod val="103000"/>
                <a:tint val="73000"/>
              </a:schemeClr>
            </a:gs>
            <a:gs pos="100000">
              <a:schemeClr val="accent5">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didn’t hurt anybody but myself</a:t>
          </a:r>
          <a:endParaRPr lang="en-US" sz="2400" kern="1200">
            <a:latin typeface="Century Gothic" panose="020B0502020202020204" pitchFamily="34" charset="0"/>
          </a:endParaRPr>
        </a:p>
      </dsp:txBody>
      <dsp:txXfrm>
        <a:off x="23677" y="24878"/>
        <a:ext cx="9365588" cy="437670"/>
      </dsp:txXfrm>
    </dsp:sp>
    <dsp:sp modelId="{D9106F53-413A-4475-91F2-4CA6A0D1BAD6}">
      <dsp:nvSpPr>
        <dsp:cNvPr id="0" name=""/>
        <dsp:cNvSpPr/>
      </dsp:nvSpPr>
      <dsp:spPr>
        <a:xfrm>
          <a:off x="0" y="498164"/>
          <a:ext cx="9412942" cy="485024"/>
        </a:xfrm>
        <a:prstGeom prst="roundRect">
          <a:avLst/>
        </a:prstGeom>
        <a:gradFill rotWithShape="0">
          <a:gsLst>
            <a:gs pos="0">
              <a:schemeClr val="accent5">
                <a:shade val="50000"/>
                <a:hueOff val="55054"/>
                <a:satOff val="4891"/>
                <a:lumOff val="8292"/>
                <a:alphaOff val="0"/>
                <a:lumMod val="110000"/>
                <a:satMod val="105000"/>
                <a:tint val="67000"/>
              </a:schemeClr>
            </a:gs>
            <a:gs pos="50000">
              <a:schemeClr val="accent5">
                <a:shade val="50000"/>
                <a:hueOff val="55054"/>
                <a:satOff val="4891"/>
                <a:lumOff val="8292"/>
                <a:alphaOff val="0"/>
                <a:lumMod val="105000"/>
                <a:satMod val="103000"/>
                <a:tint val="73000"/>
              </a:schemeClr>
            </a:gs>
            <a:gs pos="100000">
              <a:schemeClr val="accent5">
                <a:shade val="50000"/>
                <a:hueOff val="55054"/>
                <a:satOff val="4891"/>
                <a:lumOff val="82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People who go to work are suckers</a:t>
          </a:r>
          <a:endParaRPr lang="en-US" sz="2400" kern="1200">
            <a:latin typeface="Century Gothic" panose="020B0502020202020204" pitchFamily="34" charset="0"/>
          </a:endParaRPr>
        </a:p>
      </dsp:txBody>
      <dsp:txXfrm>
        <a:off x="23677" y="521841"/>
        <a:ext cx="9365588" cy="437670"/>
      </dsp:txXfrm>
    </dsp:sp>
    <dsp:sp modelId="{C2D7055D-FD57-432E-B02F-F28AD6FBBCE3}">
      <dsp:nvSpPr>
        <dsp:cNvPr id="0" name=""/>
        <dsp:cNvSpPr/>
      </dsp:nvSpPr>
      <dsp:spPr>
        <a:xfrm>
          <a:off x="0" y="995128"/>
          <a:ext cx="9412942" cy="485024"/>
        </a:xfrm>
        <a:prstGeom prst="roundRect">
          <a:avLst/>
        </a:prstGeom>
        <a:gradFill rotWithShape="0">
          <a:gsLst>
            <a:gs pos="0">
              <a:schemeClr val="accent5">
                <a:shade val="50000"/>
                <a:hueOff val="110109"/>
                <a:satOff val="9782"/>
                <a:lumOff val="16583"/>
                <a:alphaOff val="0"/>
                <a:lumMod val="110000"/>
                <a:satMod val="105000"/>
                <a:tint val="67000"/>
              </a:schemeClr>
            </a:gs>
            <a:gs pos="50000">
              <a:schemeClr val="accent5">
                <a:shade val="50000"/>
                <a:hueOff val="110109"/>
                <a:satOff val="9782"/>
                <a:lumOff val="16583"/>
                <a:alphaOff val="0"/>
                <a:lumMod val="105000"/>
                <a:satMod val="103000"/>
                <a:tint val="73000"/>
              </a:schemeClr>
            </a:gs>
            <a:gs pos="100000">
              <a:schemeClr val="accent5">
                <a:shade val="50000"/>
                <a:hueOff val="110109"/>
                <a:satOff val="9782"/>
                <a:lumOff val="16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was never good as a father</a:t>
          </a:r>
          <a:endParaRPr lang="en-US" sz="2400" kern="1200">
            <a:latin typeface="Century Gothic" panose="020B0502020202020204" pitchFamily="34" charset="0"/>
          </a:endParaRPr>
        </a:p>
      </dsp:txBody>
      <dsp:txXfrm>
        <a:off x="23677" y="1018805"/>
        <a:ext cx="9365588" cy="437670"/>
      </dsp:txXfrm>
    </dsp:sp>
    <dsp:sp modelId="{C7C3ABB1-D8B4-45E6-A77F-6726F1EA637E}">
      <dsp:nvSpPr>
        <dsp:cNvPr id="0" name=""/>
        <dsp:cNvSpPr/>
      </dsp:nvSpPr>
      <dsp:spPr>
        <a:xfrm>
          <a:off x="0" y="1492091"/>
          <a:ext cx="9412942" cy="485024"/>
        </a:xfrm>
        <a:prstGeom prst="roundRect">
          <a:avLst/>
        </a:prstGeom>
        <a:gradFill rotWithShape="0">
          <a:gsLst>
            <a:gs pos="0">
              <a:schemeClr val="accent5">
                <a:shade val="50000"/>
                <a:hueOff val="165163"/>
                <a:satOff val="14673"/>
                <a:lumOff val="24875"/>
                <a:alphaOff val="0"/>
                <a:lumMod val="110000"/>
                <a:satMod val="105000"/>
                <a:tint val="67000"/>
              </a:schemeClr>
            </a:gs>
            <a:gs pos="50000">
              <a:schemeClr val="accent5">
                <a:shade val="50000"/>
                <a:hueOff val="165163"/>
                <a:satOff val="14673"/>
                <a:lumOff val="24875"/>
                <a:alphaOff val="0"/>
                <a:lumMod val="105000"/>
                <a:satMod val="103000"/>
                <a:tint val="73000"/>
              </a:schemeClr>
            </a:gs>
            <a:gs pos="100000">
              <a:schemeClr val="accent5">
                <a:shade val="50000"/>
                <a:hueOff val="165163"/>
                <a:satOff val="14673"/>
                <a:lumOff val="24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entury Gothic" panose="020B0502020202020204" pitchFamily="34" charset="0"/>
            </a:rPr>
            <a:t>I was just in the wrong place at the wrong time</a:t>
          </a:r>
          <a:endParaRPr lang="en-US" sz="2400" kern="1200" dirty="0">
            <a:latin typeface="Century Gothic" panose="020B0502020202020204" pitchFamily="34" charset="0"/>
          </a:endParaRPr>
        </a:p>
      </dsp:txBody>
      <dsp:txXfrm>
        <a:off x="23677" y="1515768"/>
        <a:ext cx="9365588" cy="437670"/>
      </dsp:txXfrm>
    </dsp:sp>
    <dsp:sp modelId="{46D64F38-15A5-4E33-A050-8050716AAD85}">
      <dsp:nvSpPr>
        <dsp:cNvPr id="0" name=""/>
        <dsp:cNvSpPr/>
      </dsp:nvSpPr>
      <dsp:spPr>
        <a:xfrm>
          <a:off x="0" y="1989055"/>
          <a:ext cx="9412942" cy="485024"/>
        </a:xfrm>
        <a:prstGeom prst="roundRect">
          <a:avLst/>
        </a:prstGeom>
        <a:gradFill rotWithShape="0">
          <a:gsLst>
            <a:gs pos="0">
              <a:schemeClr val="accent5">
                <a:shade val="50000"/>
                <a:hueOff val="220217"/>
                <a:satOff val="19564"/>
                <a:lumOff val="33166"/>
                <a:alphaOff val="0"/>
                <a:lumMod val="110000"/>
                <a:satMod val="105000"/>
                <a:tint val="67000"/>
              </a:schemeClr>
            </a:gs>
            <a:gs pos="50000">
              <a:schemeClr val="accent5">
                <a:shade val="50000"/>
                <a:hueOff val="220217"/>
                <a:satOff val="19564"/>
                <a:lumOff val="33166"/>
                <a:alphaOff val="0"/>
                <a:lumMod val="105000"/>
                <a:satMod val="103000"/>
                <a:tint val="73000"/>
              </a:schemeClr>
            </a:gs>
            <a:gs pos="100000">
              <a:schemeClr val="accent5">
                <a:shade val="50000"/>
                <a:hueOff val="220217"/>
                <a:satOff val="19564"/>
                <a:lumOff val="331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Everyone steals</a:t>
          </a:r>
          <a:endParaRPr lang="en-US" sz="2400" kern="1200">
            <a:latin typeface="Century Gothic" panose="020B0502020202020204" pitchFamily="34" charset="0"/>
          </a:endParaRPr>
        </a:p>
      </dsp:txBody>
      <dsp:txXfrm>
        <a:off x="23677" y="2012732"/>
        <a:ext cx="9365588" cy="437670"/>
      </dsp:txXfrm>
    </dsp:sp>
    <dsp:sp modelId="{76379DCA-4A3C-4C8D-B3F6-5929BB421780}">
      <dsp:nvSpPr>
        <dsp:cNvPr id="0" name=""/>
        <dsp:cNvSpPr/>
      </dsp:nvSpPr>
      <dsp:spPr>
        <a:xfrm>
          <a:off x="0" y="2486018"/>
          <a:ext cx="9412942" cy="485024"/>
        </a:xfrm>
        <a:prstGeom prst="roundRect">
          <a:avLst/>
        </a:prstGeom>
        <a:gradFill rotWithShape="0">
          <a:gsLst>
            <a:gs pos="0">
              <a:schemeClr val="accent5">
                <a:shade val="50000"/>
                <a:hueOff val="220217"/>
                <a:satOff val="19564"/>
                <a:lumOff val="33166"/>
                <a:alphaOff val="0"/>
                <a:lumMod val="110000"/>
                <a:satMod val="105000"/>
                <a:tint val="67000"/>
              </a:schemeClr>
            </a:gs>
            <a:gs pos="50000">
              <a:schemeClr val="accent5">
                <a:shade val="50000"/>
                <a:hueOff val="220217"/>
                <a:satOff val="19564"/>
                <a:lumOff val="33166"/>
                <a:alphaOff val="0"/>
                <a:lumMod val="105000"/>
                <a:satMod val="103000"/>
                <a:tint val="73000"/>
              </a:schemeClr>
            </a:gs>
            <a:gs pos="100000">
              <a:schemeClr val="accent5">
                <a:shade val="50000"/>
                <a:hueOff val="220217"/>
                <a:satOff val="19564"/>
                <a:lumOff val="331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Judges are the real criminals</a:t>
          </a:r>
          <a:endParaRPr lang="en-US" sz="2400" kern="1200">
            <a:latin typeface="Century Gothic" panose="020B0502020202020204" pitchFamily="34" charset="0"/>
          </a:endParaRPr>
        </a:p>
      </dsp:txBody>
      <dsp:txXfrm>
        <a:off x="23677" y="2509695"/>
        <a:ext cx="9365588" cy="437670"/>
      </dsp:txXfrm>
    </dsp:sp>
    <dsp:sp modelId="{9EFE4813-7065-46B2-897C-022DD0FABB46}">
      <dsp:nvSpPr>
        <dsp:cNvPr id="0" name=""/>
        <dsp:cNvSpPr/>
      </dsp:nvSpPr>
      <dsp:spPr>
        <a:xfrm>
          <a:off x="0" y="2982982"/>
          <a:ext cx="9412942" cy="485024"/>
        </a:xfrm>
        <a:prstGeom prst="roundRect">
          <a:avLst/>
        </a:prstGeom>
        <a:gradFill rotWithShape="0">
          <a:gsLst>
            <a:gs pos="0">
              <a:schemeClr val="accent5">
                <a:shade val="50000"/>
                <a:hueOff val="165163"/>
                <a:satOff val="14673"/>
                <a:lumOff val="24875"/>
                <a:alphaOff val="0"/>
                <a:lumMod val="110000"/>
                <a:satMod val="105000"/>
                <a:tint val="67000"/>
              </a:schemeClr>
            </a:gs>
            <a:gs pos="50000">
              <a:schemeClr val="accent5">
                <a:shade val="50000"/>
                <a:hueOff val="165163"/>
                <a:satOff val="14673"/>
                <a:lumOff val="24875"/>
                <a:alphaOff val="0"/>
                <a:lumMod val="105000"/>
                <a:satMod val="103000"/>
                <a:tint val="73000"/>
              </a:schemeClr>
            </a:gs>
            <a:gs pos="100000">
              <a:schemeClr val="accent5">
                <a:shade val="50000"/>
                <a:hueOff val="165163"/>
                <a:satOff val="14673"/>
                <a:lumOff val="24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I need to (be) show (n) respect on the streets</a:t>
          </a:r>
          <a:endParaRPr lang="en-US" sz="2400" kern="1200">
            <a:latin typeface="Century Gothic" panose="020B0502020202020204" pitchFamily="34" charset="0"/>
          </a:endParaRPr>
        </a:p>
      </dsp:txBody>
      <dsp:txXfrm>
        <a:off x="23677" y="3006659"/>
        <a:ext cx="9365588" cy="437670"/>
      </dsp:txXfrm>
    </dsp:sp>
    <dsp:sp modelId="{80E31F7F-977D-4A8B-BD07-833FB1924420}">
      <dsp:nvSpPr>
        <dsp:cNvPr id="0" name=""/>
        <dsp:cNvSpPr/>
      </dsp:nvSpPr>
      <dsp:spPr>
        <a:xfrm>
          <a:off x="0" y="3479945"/>
          <a:ext cx="9412942" cy="485024"/>
        </a:xfrm>
        <a:prstGeom prst="roundRect">
          <a:avLst/>
        </a:prstGeom>
        <a:gradFill rotWithShape="0">
          <a:gsLst>
            <a:gs pos="0">
              <a:schemeClr val="accent5">
                <a:shade val="50000"/>
                <a:hueOff val="110109"/>
                <a:satOff val="9782"/>
                <a:lumOff val="16583"/>
                <a:alphaOff val="0"/>
                <a:lumMod val="110000"/>
                <a:satMod val="105000"/>
                <a:tint val="67000"/>
              </a:schemeClr>
            </a:gs>
            <a:gs pos="50000">
              <a:schemeClr val="accent5">
                <a:shade val="50000"/>
                <a:hueOff val="110109"/>
                <a:satOff val="9782"/>
                <a:lumOff val="16583"/>
                <a:alphaOff val="0"/>
                <a:lumMod val="105000"/>
                <a:satMod val="103000"/>
                <a:tint val="73000"/>
              </a:schemeClr>
            </a:gs>
            <a:gs pos="100000">
              <a:schemeClr val="accent5">
                <a:shade val="50000"/>
                <a:hueOff val="110109"/>
                <a:satOff val="9782"/>
                <a:lumOff val="16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a:rPr>
            <a:t>Yeah, I did it (the crime) but...</a:t>
          </a:r>
        </a:p>
      </dsp:txBody>
      <dsp:txXfrm>
        <a:off x="23677" y="3503622"/>
        <a:ext cx="9365588" cy="437670"/>
      </dsp:txXfrm>
    </dsp:sp>
    <dsp:sp modelId="{4E477C6A-E18C-42A4-A8CD-BF86F8E64E6F}">
      <dsp:nvSpPr>
        <dsp:cNvPr id="0" name=""/>
        <dsp:cNvSpPr/>
      </dsp:nvSpPr>
      <dsp:spPr>
        <a:xfrm>
          <a:off x="0" y="3976909"/>
          <a:ext cx="9412942" cy="485024"/>
        </a:xfrm>
        <a:prstGeom prst="roundRect">
          <a:avLst/>
        </a:prstGeom>
        <a:gradFill rotWithShape="0">
          <a:gsLst>
            <a:gs pos="0">
              <a:schemeClr val="accent5">
                <a:shade val="50000"/>
                <a:hueOff val="55054"/>
                <a:satOff val="4891"/>
                <a:lumOff val="8292"/>
                <a:alphaOff val="0"/>
                <a:lumMod val="110000"/>
                <a:satMod val="105000"/>
                <a:tint val="67000"/>
              </a:schemeClr>
            </a:gs>
            <a:gs pos="50000">
              <a:schemeClr val="accent5">
                <a:shade val="50000"/>
                <a:hueOff val="55054"/>
                <a:satOff val="4891"/>
                <a:lumOff val="8292"/>
                <a:alphaOff val="0"/>
                <a:lumMod val="105000"/>
                <a:satMod val="103000"/>
                <a:tint val="73000"/>
              </a:schemeClr>
            </a:gs>
            <a:gs pos="100000">
              <a:schemeClr val="accent5">
                <a:shade val="50000"/>
                <a:hueOff val="55054"/>
                <a:satOff val="4891"/>
                <a:lumOff val="82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entury Gothic" panose="020B0502020202020204" pitchFamily="34" charset="0"/>
            </a:rPr>
            <a:t>That Law is unfair</a:t>
          </a:r>
        </a:p>
      </dsp:txBody>
      <dsp:txXfrm>
        <a:off x="23677" y="4000586"/>
        <a:ext cx="9365588" cy="437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FC51B-0AA3-4C36-A26A-1243121F9A62}">
      <dsp:nvSpPr>
        <dsp:cNvPr id="0" name=""/>
        <dsp:cNvSpPr/>
      </dsp:nvSpPr>
      <dsp:spPr>
        <a:xfrm>
          <a:off x="2164904" y="-324983"/>
          <a:ext cx="3442579" cy="31221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endParaRPr lang="en-US" sz="2800" kern="1200"/>
        </a:p>
      </dsp:txBody>
      <dsp:txXfrm>
        <a:off x="2562124" y="95303"/>
        <a:ext cx="2648137" cy="990677"/>
      </dsp:txXfrm>
    </dsp:sp>
    <dsp:sp modelId="{4D00BF9F-B0DD-44F8-9EE8-17907FD5B74B}">
      <dsp:nvSpPr>
        <dsp:cNvPr id="0" name=""/>
        <dsp:cNvSpPr/>
      </dsp:nvSpPr>
      <dsp:spPr>
        <a:xfrm>
          <a:off x="3589658" y="515045"/>
          <a:ext cx="3447344" cy="3253101"/>
        </a:xfrm>
        <a:prstGeom prst="ellipse">
          <a:avLst/>
        </a:prstGeom>
        <a:solidFill>
          <a:schemeClr val="accent4">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45921" y="890403"/>
        <a:ext cx="1325901" cy="2502385"/>
      </dsp:txXfrm>
    </dsp:sp>
    <dsp:sp modelId="{9A00D5C4-18F4-4B1E-8691-9A6645C40F58}">
      <dsp:nvSpPr>
        <dsp:cNvPr id="0" name=""/>
        <dsp:cNvSpPr/>
      </dsp:nvSpPr>
      <dsp:spPr>
        <a:xfrm>
          <a:off x="2161011" y="1472394"/>
          <a:ext cx="3471821" cy="3359916"/>
        </a:xfrm>
        <a:prstGeom prst="ellipse">
          <a:avLst/>
        </a:prstGeom>
        <a:solidFill>
          <a:srgbClr val="E1511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endParaRPr lang="en-US" sz="2400" kern="1200"/>
        </a:p>
      </dsp:txBody>
      <dsp:txXfrm>
        <a:off x="2561606" y="3313887"/>
        <a:ext cx="2670631" cy="1066127"/>
      </dsp:txXfrm>
    </dsp:sp>
    <dsp:sp modelId="{084A40FC-E19B-4420-84B3-2952F77CF98D}">
      <dsp:nvSpPr>
        <dsp:cNvPr id="0" name=""/>
        <dsp:cNvSpPr/>
      </dsp:nvSpPr>
      <dsp:spPr>
        <a:xfrm>
          <a:off x="665558" y="536466"/>
          <a:ext cx="3517781" cy="3199432"/>
        </a:xfrm>
        <a:prstGeom prst="ellipse">
          <a:avLst/>
        </a:prstGeom>
        <a:solidFill>
          <a:srgbClr val="045C2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36157" y="905631"/>
        <a:ext cx="1352992" cy="24611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11/26/2024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1-3 Ben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4-6 Andrew</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7-10 Jessica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11-13 Ben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14-16 Andrew</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17-25 Jessica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26-27 Ben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28-34 and 35-39 Andrew</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40-46 Jessica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47-51 Ben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189974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Let’s talk about Colin’s risk.  What risk factors do you see?  </a:t>
            </a:r>
          </a:p>
          <a:p>
            <a:endParaRPr lang="en-US" dirty="0"/>
          </a:p>
          <a:p>
            <a:pPr>
              <a:lnSpc>
                <a:spcPct val="107000"/>
              </a:lnSpc>
            </a:pPr>
            <a:r>
              <a:rPr lang="en-US" sz="19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46"/>
              </a:spcAft>
            </a:pPr>
            <a:r>
              <a:rPr lang="en-US" sz="1900" b="1" u="sng" dirty="0">
                <a:latin typeface="Calibri" panose="020F0502020204030204" pitchFamily="34" charset="0"/>
                <a:ea typeface="Calibri" panose="020F0502020204030204" pitchFamily="34" charset="0"/>
                <a:cs typeface="Times New Roman" panose="02020603050405020304" pitchFamily="18" charset="0"/>
              </a:rPr>
              <a:t>Colin:</a:t>
            </a:r>
            <a:r>
              <a:rPr lang="en-US" sz="1900" u="sng" dirty="0">
                <a:latin typeface="Calibri" panose="020F0502020204030204" pitchFamily="34" charset="0"/>
                <a:ea typeface="Calibri" panose="020F0502020204030204" pitchFamily="34"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Times New Roman" panose="02020603050405020304" pitchFamily="18" charset="0"/>
              </a:rPr>
              <a:t>Antisocial Behaviors</a:t>
            </a: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i="1" dirty="0">
                <a:latin typeface="Calibri" panose="020F0502020204030204" pitchFamily="34" charset="0"/>
                <a:ea typeface="Calibri" panose="020F0502020204030204" pitchFamily="34" charset="0"/>
                <a:cs typeface="Times New Roman" panose="02020603050405020304" pitchFamily="18" charset="0"/>
              </a:rPr>
              <a:t>juvenile arrest, detention, regularly drinking before 17 </a:t>
            </a:r>
          </a:p>
          <a:p>
            <a:pPr>
              <a:lnSpc>
                <a:spcPct val="107000"/>
              </a:lnSpc>
            </a:pPr>
            <a:r>
              <a:rPr lang="en-US" sz="1900" b="1" dirty="0">
                <a:latin typeface="Calibri" panose="020F0502020204030204" pitchFamily="34" charset="0"/>
                <a:ea typeface="Calibri" panose="020F0502020204030204" pitchFamily="34" charset="0"/>
                <a:cs typeface="Times New Roman" panose="02020603050405020304" pitchFamily="18" charset="0"/>
              </a:rPr>
              <a:t>Antisocial</a:t>
            </a: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b="1" dirty="0">
                <a:latin typeface="Calibri" panose="020F0502020204030204" pitchFamily="34" charset="0"/>
                <a:ea typeface="Calibri" panose="020F0502020204030204" pitchFamily="34" charset="0"/>
                <a:cs typeface="Times New Roman" panose="02020603050405020304" pitchFamily="18" charset="0"/>
              </a:rPr>
              <a:t>Peers</a:t>
            </a: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i="1" dirty="0">
                <a:latin typeface="Calibri" panose="020F0502020204030204" pitchFamily="34" charset="0"/>
                <a:ea typeface="Calibri" panose="020F0502020204030204" pitchFamily="34" charset="0"/>
                <a:cs typeface="Times New Roman" panose="02020603050405020304" pitchFamily="18" charset="0"/>
              </a:rPr>
              <a:t>Gang affiliation, friends in criminal activities </a:t>
            </a:r>
          </a:p>
          <a:p>
            <a:pPr>
              <a:lnSpc>
                <a:spcPct val="107000"/>
              </a:lnSpc>
            </a:pPr>
            <a:r>
              <a:rPr lang="en-US" sz="1900" b="1" dirty="0">
                <a:latin typeface="Calibri" panose="020F0502020204030204" pitchFamily="34" charset="0"/>
                <a:ea typeface="Calibri" panose="020F0502020204030204" pitchFamily="34" charset="0"/>
                <a:cs typeface="Times New Roman" panose="02020603050405020304" pitchFamily="18" charset="0"/>
              </a:rPr>
              <a:t>Antisocial Personality Traits</a:t>
            </a: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i="1" dirty="0">
                <a:latin typeface="Calibri" panose="020F0502020204030204" pitchFamily="34" charset="0"/>
                <a:ea typeface="Calibri" panose="020F0502020204030204" pitchFamily="34" charset="0"/>
                <a:cs typeface="Times New Roman" panose="02020603050405020304" pitchFamily="18" charset="0"/>
              </a:rPr>
              <a:t>Risk Taking </a:t>
            </a:r>
          </a:p>
          <a:p>
            <a:pPr>
              <a:lnSpc>
                <a:spcPct val="107000"/>
              </a:lnSpc>
            </a:pPr>
            <a:r>
              <a:rPr lang="en-US" sz="1900" b="1" dirty="0">
                <a:latin typeface="Calibri" panose="020F0502020204030204" pitchFamily="34" charset="0"/>
                <a:ea typeface="Calibri" panose="020F0502020204030204" pitchFamily="34" charset="0"/>
                <a:cs typeface="Times New Roman" panose="02020603050405020304" pitchFamily="18" charset="0"/>
              </a:rPr>
              <a:t>Leisure/Recreation</a:t>
            </a: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i="1" dirty="0">
                <a:latin typeface="Calibri" panose="020F0502020204030204" pitchFamily="34" charset="0"/>
                <a:ea typeface="Calibri" panose="020F0502020204030204" pitchFamily="34" charset="0"/>
                <a:cs typeface="Times New Roman" panose="02020603050405020304" pitchFamily="18" charset="0"/>
              </a:rPr>
              <a:t>No structured activity, free time </a:t>
            </a:r>
          </a:p>
          <a:p>
            <a:pPr>
              <a:lnSpc>
                <a:spcPct val="107000"/>
              </a:lnSpc>
            </a:pPr>
            <a:r>
              <a:rPr lang="en-US" sz="1900" b="1" dirty="0">
                <a:latin typeface="Calibri" panose="020F0502020204030204" pitchFamily="34" charset="0"/>
                <a:ea typeface="Calibri" panose="020F0502020204030204" pitchFamily="34" charset="0"/>
                <a:cs typeface="Times New Roman" panose="02020603050405020304" pitchFamily="18" charset="0"/>
              </a:rPr>
              <a:t>Education/Employment: </a:t>
            </a:r>
            <a:r>
              <a:rPr lang="en-US" sz="1900" i="1" dirty="0">
                <a:latin typeface="Calibri" panose="020F0502020204030204" pitchFamily="34" charset="0"/>
                <a:ea typeface="Calibri" panose="020F0502020204030204" pitchFamily="34" charset="0"/>
                <a:cs typeface="Times New Roman" panose="02020603050405020304" pitchFamily="18" charset="0"/>
              </a:rPr>
              <a:t>Most of his time is free (may need more info) </a:t>
            </a:r>
          </a:p>
          <a:p>
            <a:pPr>
              <a:lnSpc>
                <a:spcPct val="107000"/>
              </a:lnSpc>
              <a:spcAft>
                <a:spcPts val="846"/>
              </a:spcAft>
            </a:pPr>
            <a:r>
              <a:rPr lang="en-US" sz="1900" b="1" dirty="0">
                <a:latin typeface="Calibri" panose="020F0502020204030204" pitchFamily="34" charset="0"/>
                <a:ea typeface="Calibri" panose="020F0502020204030204" pitchFamily="34"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10</a:t>
            </a:fld>
            <a:endParaRPr lang="en-US"/>
          </a:p>
        </p:txBody>
      </p:sp>
    </p:spTree>
    <p:extLst>
      <p:ext uri="{BB962C8B-B14F-4D97-AF65-F5344CB8AC3E}">
        <p14:creationId xmlns:p14="http://schemas.microsoft.com/office/powerpoint/2010/main" val="9417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a:xfrm>
            <a:off x="541338" y="84138"/>
            <a:ext cx="6719887" cy="3779837"/>
          </a:xfrm>
          <a:ln/>
        </p:spPr>
      </p:sp>
      <p:sp>
        <p:nvSpPr>
          <p:cNvPr id="90116" name="Rectangle 3"/>
          <p:cNvSpPr>
            <a:spLocks noGrp="1" noChangeArrowheads="1"/>
          </p:cNvSpPr>
          <p:nvPr>
            <p:ph type="body" idx="1"/>
          </p:nvPr>
        </p:nvSpPr>
        <p:spPr>
          <a:xfrm>
            <a:off x="254441" y="4049032"/>
            <a:ext cx="7463625" cy="6032228"/>
          </a:xfrm>
          <a:noFill/>
          <a:ln/>
        </p:spPr>
        <p:txBody>
          <a:bodyPr/>
          <a:lstStyle/>
          <a:p>
            <a:r>
              <a:rPr lang="en-US" i="1" dirty="0"/>
              <a:t>CAN SUBSTITUE REAL SITUATIONS FOR ROY AND MOSS</a:t>
            </a:r>
          </a:p>
          <a:p>
            <a:r>
              <a:rPr lang="en-US" dirty="0"/>
              <a:t>(Ben) By now, you have probably guessed that not all supervisees</a:t>
            </a:r>
            <a:r>
              <a:rPr lang="en-US" i="0" dirty="0"/>
              <a:t> are created equal. Some are at higher risk of failing in the community than others. Let's examine the first primary risk factor: A history of Antisocial behaviors. As you look back on a person’s </a:t>
            </a:r>
            <a:r>
              <a:rPr lang="en-US" dirty="0"/>
              <a:t>history, do</a:t>
            </a:r>
            <a:r>
              <a:rPr lang="en-US" i="0" dirty="0"/>
              <a:t> you see the prosocial shaping that occurs</a:t>
            </a:r>
            <a:r>
              <a:rPr lang="en-US" dirty="0"/>
              <a:t>?</a:t>
            </a:r>
            <a:r>
              <a:rPr lang="en-US" i="0" dirty="0"/>
              <a:t> </a:t>
            </a:r>
            <a:r>
              <a:rPr lang="en-US" dirty="0"/>
              <a:t>Or</a:t>
            </a:r>
            <a:r>
              <a:rPr lang="en-US" i="0" dirty="0"/>
              <a:t> do you see a history of antisocial behaviors? </a:t>
            </a:r>
          </a:p>
          <a:p>
            <a:endParaRPr lang="en-US" i="0" dirty="0"/>
          </a:p>
          <a:p>
            <a:r>
              <a:rPr lang="en-US" i="0" dirty="0"/>
              <a:t>Let me tell you about my neighbor, </a:t>
            </a:r>
            <a:r>
              <a:rPr lang="en-US" i="1" dirty="0"/>
              <a:t>Roy</a:t>
            </a:r>
            <a:r>
              <a:rPr lang="en-US" i="0" dirty="0"/>
              <a:t>.  He went to the same high school as me. He rarely missed a day and got a long well with his teachers.  When he was in ninth grade, a few kids tried to get him to experiment with drugs, but he was involved in sports so he said no. His math teacher gave him some extra mentoring, and he decided that when he graduated he wanted to study engineering. He had quite a few friends in high school that were making college plans.  While in college he was an average student.  Sometimes he drank too much on weekends.  He worked in restaurants part-time.  He is engaged to be married.  </a:t>
            </a:r>
          </a:p>
          <a:p>
            <a:endParaRPr lang="en-US" i="0" dirty="0"/>
          </a:p>
          <a:p>
            <a:r>
              <a:rPr lang="en-US" i="1" dirty="0"/>
              <a:t>Let’s consider Moss again.  He started getting into fights when he was in junior high school.  He experimented with drugs while in school.   He couldn’t sit through class and was often thrown out.  He drank regularly during his teenage years.  He has had a few jobs, which he quit without notice, usually because he didn’t like the boss.  Most people reacted badly to him.  He has been in correctional facilities since a young age.  He is on his third prison number, and still in his 20’s.  The last time I talked to him, he told me that he was coming down to the Parole Office to spit in someone’s face. </a:t>
            </a:r>
          </a:p>
          <a:p>
            <a:endParaRPr lang="en-US" i="0" dirty="0"/>
          </a:p>
          <a:p>
            <a:endParaRPr lang="en-US" i="0" dirty="0"/>
          </a:p>
          <a:p>
            <a:r>
              <a:rPr lang="en-US" i="0" dirty="0"/>
              <a:t>Think about how </a:t>
            </a:r>
            <a:r>
              <a:rPr lang="en-US" i="1" dirty="0"/>
              <a:t>Roy</a:t>
            </a:r>
            <a:r>
              <a:rPr lang="en-US" i="0" dirty="0"/>
              <a:t> formed supportive connections with family, completed education/employment goals, and found friends and hobbies that they liked. They look back on life accomplishments such as graduations, promotions</a:t>
            </a:r>
            <a:r>
              <a:rPr lang="en-US" dirty="0"/>
              <a:t>,</a:t>
            </a:r>
            <a:r>
              <a:rPr lang="en-US" i="0" dirty="0"/>
              <a:t> and anniversaries. </a:t>
            </a:r>
          </a:p>
          <a:p>
            <a:endParaRPr lang="en-US" i="0" dirty="0"/>
          </a:p>
          <a:p>
            <a:r>
              <a:rPr lang="en-US" dirty="0"/>
              <a:t>Now, consider</a:t>
            </a:r>
            <a:r>
              <a:rPr lang="en-US" i="0" dirty="0"/>
              <a:t> </a:t>
            </a:r>
            <a:r>
              <a:rPr lang="en-US" i="1" dirty="0"/>
              <a:t>Moss</a:t>
            </a:r>
            <a:r>
              <a:rPr lang="en-US" i="0" dirty="0"/>
              <a:t> (a high-risk person with antisocial behaviors). They may have been influenced by antisocial role models during their formative years and antisocial behaviors start to become evident at an early age. They did not have </a:t>
            </a:r>
            <a:r>
              <a:rPr lang="en-US" dirty="0"/>
              <a:t>educational</a:t>
            </a:r>
            <a:r>
              <a:rPr lang="en-US" i="0" dirty="0"/>
              <a:t> accomplishments, possibly getting suspended</a:t>
            </a:r>
            <a:r>
              <a:rPr lang="en-US" dirty="0"/>
              <a:t> from school or dropping out altogether</a:t>
            </a:r>
            <a:r>
              <a:rPr lang="en-US" i="0" dirty="0"/>
              <a:t>. When other kids were engaged in extracurricular activities, they began drinking alcohol regularly as a teenager. The pattern of antisocial behaviors </a:t>
            </a:r>
            <a:r>
              <a:rPr lang="en-US" dirty="0"/>
              <a:t>continued as</a:t>
            </a:r>
            <a:r>
              <a:rPr lang="en-US" i="0" dirty="0"/>
              <a:t> they </a:t>
            </a:r>
            <a:r>
              <a:rPr lang="en-US" dirty="0"/>
              <a:t>tried</a:t>
            </a:r>
            <a:r>
              <a:rPr lang="en-US" i="0" dirty="0"/>
              <a:t> to move into the </a:t>
            </a:r>
            <a:r>
              <a:rPr lang="en-US" dirty="0"/>
              <a:t>workforce, and</a:t>
            </a:r>
            <a:r>
              <a:rPr lang="en-US" i="0" dirty="0"/>
              <a:t> they go for periods without working </a:t>
            </a:r>
            <a:r>
              <a:rPr lang="en-US" dirty="0"/>
              <a:t>or </a:t>
            </a:r>
            <a:r>
              <a:rPr lang="en-US" i="0" dirty="0"/>
              <a:t>quit a job without a plan</a:t>
            </a:r>
            <a:r>
              <a:rPr lang="en-US" dirty="0"/>
              <a:t> for another</a:t>
            </a:r>
            <a:r>
              <a:rPr lang="en-US" i="0" dirty="0"/>
              <a:t>. As an adult</a:t>
            </a:r>
            <a:r>
              <a:rPr lang="en-US" dirty="0"/>
              <a:t>,</a:t>
            </a:r>
            <a:r>
              <a:rPr lang="en-US" i="0" dirty="0"/>
              <a:t> they failed to follow the rules and laws</a:t>
            </a:r>
            <a:r>
              <a:rPr lang="en-US" dirty="0"/>
              <a:t> resulting </a:t>
            </a:r>
            <a:r>
              <a:rPr lang="en-US" i="0" dirty="0"/>
              <a:t>in arrests and convictions. A history of antisocial behaviors </a:t>
            </a:r>
            <a:r>
              <a:rPr lang="en-US" dirty="0"/>
              <a:t>form</a:t>
            </a:r>
            <a:r>
              <a:rPr lang="en-US" i="0" dirty="0"/>
              <a:t> a foundation for what </a:t>
            </a:r>
            <a:r>
              <a:rPr lang="en-US" dirty="0"/>
              <a:t>comes</a:t>
            </a:r>
            <a:r>
              <a:rPr lang="en-US" i="0" dirty="0"/>
              <a:t> next </a:t>
            </a:r>
            <a:r>
              <a:rPr lang="en-US" dirty="0"/>
              <a:t>and</a:t>
            </a:r>
            <a:r>
              <a:rPr lang="en-US" i="0" dirty="0"/>
              <a:t> are exhibited in a variety of settings</a:t>
            </a:r>
            <a:r>
              <a:rPr lang="en-US" dirty="0"/>
              <a:t>. In the</a:t>
            </a:r>
            <a:r>
              <a:rPr lang="en-US" i="0" dirty="0"/>
              <a:t> same </a:t>
            </a:r>
            <a:r>
              <a:rPr lang="en-US" dirty="0"/>
              <a:t>way that positive</a:t>
            </a:r>
            <a:r>
              <a:rPr lang="en-US" i="0" dirty="0"/>
              <a:t> school and work experiences </a:t>
            </a:r>
            <a:r>
              <a:rPr lang="en-US" dirty="0"/>
              <a:t>increase</a:t>
            </a:r>
            <a:r>
              <a:rPr lang="en-US" strike="sngStrike" dirty="0"/>
              <a:t>d</a:t>
            </a:r>
            <a:r>
              <a:rPr lang="en-US" i="0" dirty="0"/>
              <a:t> a prosocial person’s chances for</a:t>
            </a:r>
            <a:r>
              <a:rPr lang="en-US" dirty="0"/>
              <a:t> personal and</a:t>
            </a:r>
            <a:r>
              <a:rPr lang="en-US" i="0" dirty="0"/>
              <a:t> community successes, Criminal activities </a:t>
            </a:r>
            <a:r>
              <a:rPr lang="en-US" dirty="0"/>
              <a:t>lead</a:t>
            </a:r>
            <a:r>
              <a:rPr lang="en-US" i="0" dirty="0"/>
              <a:t> to community failures and sentences to correctional facilities.</a:t>
            </a:r>
            <a:r>
              <a:rPr lang="en-US" dirty="0"/>
              <a:t> </a:t>
            </a:r>
          </a:p>
          <a:p>
            <a:endParaRPr lang="en-US" i="0" dirty="0"/>
          </a:p>
          <a:p>
            <a:endParaRPr lang="en-US" i="0" dirty="0"/>
          </a:p>
          <a:p>
            <a:r>
              <a:rPr lang="en-US" i="0" dirty="0"/>
              <a:t>Crime Control in America</a:t>
            </a:r>
            <a:r>
              <a:rPr lang="en-US" dirty="0"/>
              <a:t> </a:t>
            </a:r>
            <a:r>
              <a:rPr lang="en-US" i="0" dirty="0"/>
              <a:t> What Works? Worrall, 2008</a:t>
            </a:r>
            <a:endParaRPr lang="en-US" i="0" dirty="0">
              <a:cs typeface="Calibri"/>
            </a:endParaRPr>
          </a:p>
        </p:txBody>
      </p:sp>
    </p:spTree>
    <p:extLst>
      <p:ext uri="{BB962C8B-B14F-4D97-AF65-F5344CB8AC3E}">
        <p14:creationId xmlns:p14="http://schemas.microsoft.com/office/powerpoint/2010/main" val="42827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(Ben) When we say someone is high risk, like </a:t>
            </a:r>
            <a:r>
              <a:rPr lang="en-US" b="0" i="1" dirty="0"/>
              <a:t>Moss</a:t>
            </a:r>
            <a:r>
              <a:rPr lang="en-US" b="0" dirty="0"/>
              <a:t>, what we are really saying is that research has shown that they have </a:t>
            </a:r>
            <a:r>
              <a:rPr lang="en-US" dirty="0"/>
              <a:t>about </a:t>
            </a:r>
            <a:r>
              <a:rPr lang="en-US" b="0" dirty="0"/>
              <a:t>a 60% probability of committing further crimes. </a:t>
            </a:r>
            <a:r>
              <a:rPr lang="en-US" dirty="0"/>
              <a:t>So, what</a:t>
            </a:r>
            <a:r>
              <a:rPr lang="en-US" b="0" dirty="0"/>
              <a:t> happens when we </a:t>
            </a:r>
            <a:r>
              <a:rPr lang="en-US" dirty="0"/>
              <a:t>provide intensive</a:t>
            </a:r>
            <a:r>
              <a:rPr lang="en-US" b="1" dirty="0"/>
              <a:t> </a:t>
            </a:r>
            <a:r>
              <a:rPr lang="en-US" dirty="0"/>
              <a:t>supervision</a:t>
            </a:r>
            <a:r>
              <a:rPr lang="en-US" b="0" dirty="0"/>
              <a:t> and services</a:t>
            </a:r>
            <a:r>
              <a:rPr lang="en-US" dirty="0"/>
              <a:t> to those supervisees</a:t>
            </a:r>
            <a:r>
              <a:rPr lang="en-US" b="0" dirty="0"/>
              <a:t>? Research shows </a:t>
            </a:r>
            <a:r>
              <a:rPr lang="en-US" dirty="0"/>
              <a:t>that given this more intense level of service, the likelihood that a high-risk supervisee will recidivate drops to 40%</a:t>
            </a:r>
            <a:r>
              <a:rPr lang="en-US" b="1" dirty="0"/>
              <a:t>. </a:t>
            </a:r>
          </a:p>
          <a:p>
            <a:endParaRPr lang="en-US" b="1" dirty="0"/>
          </a:p>
          <a:p>
            <a:r>
              <a:rPr lang="en-US" b="0" dirty="0"/>
              <a:t>Now let’s think about </a:t>
            </a:r>
            <a:r>
              <a:rPr lang="en-US" b="0" i="1" dirty="0"/>
              <a:t>Roy</a:t>
            </a:r>
            <a:r>
              <a:rPr lang="en-US" b="0" dirty="0"/>
              <a:t>. When we say someone is low risk, we are saying that someone has about a 10% chance of committing future crimes. What happens when we increase </a:t>
            </a:r>
            <a:r>
              <a:rPr lang="en-US" b="0" strike="noStrike" dirty="0"/>
              <a:t>their</a:t>
            </a:r>
            <a:r>
              <a:rPr lang="en-US" b="0" dirty="0"/>
              <a:t> supervision and services provided to this low-risk group? Research has shown that we actually increase the chances of them committing a new crime to about 20%. That’s right. </a:t>
            </a:r>
            <a:r>
              <a:rPr lang="en-US" b="0" strike="noStrike" dirty="0"/>
              <a:t>As effective</a:t>
            </a:r>
            <a:r>
              <a:rPr lang="en-US" b="0" dirty="0"/>
              <a:t> as criminal justice services may be at reducing the harm done by higher risk supervisees, the same responses can double the chances that a low-risk supervisee will commit further crimes, which is one reason why we consider if someone is </a:t>
            </a:r>
            <a:r>
              <a:rPr lang="en-US" dirty="0"/>
              <a:t>high risk. </a:t>
            </a:r>
            <a:endParaRPr lang="en-US" b="0" dirty="0"/>
          </a:p>
          <a:p>
            <a:pPr>
              <a:defRPr/>
            </a:pPr>
            <a:endParaRPr lang="en-US" b="0" dirty="0"/>
          </a:p>
          <a:p>
            <a:pPr>
              <a:defRPr/>
            </a:pPr>
            <a:endParaRPr lang="en-US" b="0" dirty="0"/>
          </a:p>
          <a:p>
            <a:pPr>
              <a:defRPr/>
            </a:pPr>
            <a:endParaRPr lang="en-US" b="0" dirty="0"/>
          </a:p>
          <a:p>
            <a:pPr>
              <a:defRPr/>
            </a:pPr>
            <a:endParaRPr lang="en-US" b="0" dirty="0"/>
          </a:p>
          <a:p>
            <a:pPr>
              <a:defRPr/>
            </a:pPr>
            <a:endParaRPr lang="en-US" b="0" dirty="0"/>
          </a:p>
          <a:p>
            <a:pPr>
              <a:defRPr/>
            </a:pPr>
            <a:endParaRPr lang="en-US" b="0" dirty="0"/>
          </a:p>
          <a:p>
            <a:pPr>
              <a:defRPr/>
            </a:pPr>
            <a:r>
              <a:rPr lang="en-US" b="0" dirty="0"/>
              <a:t>Resources:</a:t>
            </a:r>
            <a:r>
              <a:rPr lang="en-US" dirty="0"/>
              <a:t> </a:t>
            </a:r>
            <a:r>
              <a:rPr lang="en-US" b="0" dirty="0"/>
              <a:t> https://www.publicsafety.gc.ca/cnt/rsrcs/pblctns/2010-01-rnr/index-en.aspx</a:t>
            </a:r>
            <a:endParaRPr lang="en-US" b="0" dirty="0">
              <a:cs typeface="Calibri"/>
            </a:endParaRPr>
          </a:p>
          <a:p>
            <a:endParaRPr lang="en-US" dirty="0"/>
          </a:p>
        </p:txBody>
      </p:sp>
      <p:sp>
        <p:nvSpPr>
          <p:cNvPr id="4" name="Slide Number Placeholder 3"/>
          <p:cNvSpPr>
            <a:spLocks noGrp="1"/>
          </p:cNvSpPr>
          <p:nvPr>
            <p:ph type="sldNum" sz="quarter" idx="5"/>
          </p:nvPr>
        </p:nvSpPr>
        <p:spPr/>
        <p:txBody>
          <a:bodyPr/>
          <a:lstStyle/>
          <a:p>
            <a:fld id="{14D96945-6B4D-4AE7-93C4-8B559E93792E}" type="slidenum">
              <a:rPr lang="en-US" smtClean="0"/>
              <a:t>12</a:t>
            </a:fld>
            <a:endParaRPr lang="en-US"/>
          </a:p>
        </p:txBody>
      </p:sp>
    </p:spTree>
    <p:extLst>
      <p:ext uri="{BB962C8B-B14F-4D97-AF65-F5344CB8AC3E}">
        <p14:creationId xmlns:p14="http://schemas.microsoft.com/office/powerpoint/2010/main" val="315308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b="1" dirty="0">
                <a:latin typeface="Calibri" panose="020F0502020204030204" pitchFamily="34" charset="0"/>
                <a:ea typeface="Calibri" panose="020F0502020204030204" pitchFamily="34" charset="0"/>
                <a:cs typeface="Times New Roman" panose="02020603050405020304" pitchFamily="18" charset="0"/>
              </a:rPr>
              <a:t>(Ben)  Provide at least one antisocial behavior from your case: </a:t>
            </a:r>
          </a:p>
          <a:p>
            <a:pPr>
              <a:lnSpc>
                <a:spcPct val="107000"/>
              </a:lnSpc>
              <a:spcAft>
                <a:spcPts val="846"/>
              </a:spcAft>
            </a:pP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dirty="0">
                <a:latin typeface="Calibri" panose="020F0502020204030204" pitchFamily="34" charset="0"/>
                <a:ea typeface="Calibri" panose="020F0502020204030204" pitchFamily="34" charset="0"/>
                <a:cs typeface="Times New Roman" panose="02020603050405020304" pitchFamily="18" charset="0"/>
              </a:rPr>
              <a:t>Colin</a:t>
            </a: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b="1" dirty="0">
                <a:latin typeface="Calibri" panose="020F0502020204030204" pitchFamily="34" charset="0"/>
                <a:ea typeface="Calibri" panose="020F0502020204030204" pitchFamily="34" charset="0"/>
                <a:cs typeface="Times New Roman" panose="02020603050405020304" pitchFamily="18" charset="0"/>
              </a:rPr>
              <a:t>Antisocial Behaviors</a:t>
            </a:r>
            <a:r>
              <a:rPr lang="en-US" sz="1900" dirty="0">
                <a:latin typeface="Calibri" panose="020F0502020204030204" pitchFamily="34" charset="0"/>
                <a:ea typeface="Calibri" panose="020F0502020204030204" pitchFamily="34" charset="0"/>
                <a:cs typeface="Times New Roman" panose="02020603050405020304" pitchFamily="18" charset="0"/>
              </a:rPr>
              <a:t>: juvenile arrest, detention, regularly drinking before 17</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13</a:t>
            </a:fld>
            <a:endParaRPr lang="en-US"/>
          </a:p>
        </p:txBody>
      </p:sp>
    </p:spTree>
    <p:extLst>
      <p:ext uri="{BB962C8B-B14F-4D97-AF65-F5344CB8AC3E}">
        <p14:creationId xmlns:p14="http://schemas.microsoft.com/office/powerpoint/2010/main" val="320283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(Andrew) </a:t>
            </a:r>
            <a:r>
              <a:rPr lang="en-US" altLang="en-US" dirty="0"/>
              <a:t>Prior offenses and a history of using drugs or alcohol are things that a high-risk individual cannot change. Let’s shift focus and  discuss dynamic factors. The dynamic, or changeable, risk factors are the reason that a high-risk individual’s 60% probability of reoffending can be reduced to 40%. Changeable factors associated with risk are the criminogenic needs. In other words, they are areas of need that, if unaddressed, produce crime and, if addressed, reduce the probability of future crime.</a:t>
            </a:r>
            <a:r>
              <a:rPr lang="en-US" dirty="0"/>
              <a:t>. Often,</a:t>
            </a:r>
            <a:r>
              <a:rPr lang="en-US" baseline="0" dirty="0"/>
              <a:t> we focus on the wrong targets and </a:t>
            </a:r>
            <a:r>
              <a:rPr lang="en-US" dirty="0"/>
              <a:t>wonder why we're not seeing</a:t>
            </a:r>
            <a:r>
              <a:rPr lang="en-US" baseline="0" dirty="0"/>
              <a:t> a reduction in recidivism. This is what we should address with our high-risk individuals or </a:t>
            </a:r>
            <a:r>
              <a:rPr lang="en-US" dirty="0"/>
              <a:t>the need principle, which indicates that criminal justice interventions should target factors that most influence criminal behaviors. </a:t>
            </a:r>
            <a:endParaRPr lang="en-US" baseline="0" dirty="0"/>
          </a:p>
          <a:p>
            <a:r>
              <a:rPr lang="en-US" dirty="0"/>
              <a:t>There are seven dynamic criminogenic needs:</a:t>
            </a:r>
          </a:p>
          <a:p>
            <a:r>
              <a:rPr lang="en-US" dirty="0"/>
              <a:t> </a:t>
            </a:r>
          </a:p>
          <a:p>
            <a:pPr marL="181240" indent="-181240">
              <a:buFont typeface="Arial" panose="020B0604020202020204" pitchFamily="34" charset="0"/>
              <a:buChar char="•"/>
            </a:pPr>
            <a:r>
              <a:rPr lang="en-US" dirty="0"/>
              <a:t>Antisocial attitudes, </a:t>
            </a:r>
          </a:p>
          <a:p>
            <a:pPr marL="181240" indent="-181240">
              <a:buFont typeface="Arial" panose="020B0604020202020204" pitchFamily="34" charset="0"/>
              <a:buChar char="•"/>
            </a:pPr>
            <a:r>
              <a:rPr lang="en-US" dirty="0"/>
              <a:t>Antisocial peers, </a:t>
            </a:r>
          </a:p>
          <a:p>
            <a:pPr marL="181240" indent="-181240">
              <a:buFont typeface="Arial" panose="020B0604020202020204" pitchFamily="34" charset="0"/>
              <a:buChar char="•"/>
            </a:pPr>
            <a:r>
              <a:rPr lang="en-US" dirty="0"/>
              <a:t>Antisocial personality, </a:t>
            </a:r>
          </a:p>
          <a:p>
            <a:pPr marL="181240" indent="-181240">
              <a:buFont typeface="Arial" panose="020B0604020202020204" pitchFamily="34" charset="0"/>
              <a:buChar char="•"/>
            </a:pPr>
            <a:r>
              <a:rPr lang="en-US" dirty="0"/>
              <a:t>Family, </a:t>
            </a:r>
          </a:p>
          <a:p>
            <a:pPr marL="181240" indent="-181240">
              <a:buFont typeface="Arial" panose="020B0604020202020204" pitchFamily="34" charset="0"/>
              <a:buChar char="•"/>
            </a:pPr>
            <a:r>
              <a:rPr lang="en-US" dirty="0"/>
              <a:t>Education/Employment, </a:t>
            </a:r>
          </a:p>
          <a:p>
            <a:pPr marL="181240" indent="-181240">
              <a:buFont typeface="Arial" panose="020B0604020202020204" pitchFamily="34" charset="0"/>
              <a:buChar char="•"/>
            </a:pPr>
            <a:r>
              <a:rPr lang="en-US" dirty="0"/>
              <a:t>Leisure activities, and </a:t>
            </a:r>
          </a:p>
          <a:p>
            <a:pPr marL="181240" indent="-181240">
              <a:buFont typeface="Arial" panose="020B0604020202020204" pitchFamily="34" charset="0"/>
              <a:buChar char="•"/>
            </a:pPr>
            <a:r>
              <a:rPr lang="en-US" dirty="0"/>
              <a:t>Substance abuse. </a:t>
            </a:r>
          </a:p>
          <a:p>
            <a:pPr marL="181240" indent="-181240">
              <a:buFont typeface="Arial" panose="020B0604020202020204" pitchFamily="34" charset="0"/>
              <a:buChar char="•"/>
            </a:pPr>
            <a:endParaRPr lang="en-US" dirty="0"/>
          </a:p>
          <a:p>
            <a:r>
              <a:rPr lang="en-US" dirty="0"/>
              <a:t>Let's spend some time making sense of all seven relate to someone who is high risk. </a:t>
            </a:r>
          </a:p>
          <a:p>
            <a:endParaRPr lang="en-US" sz="1300" dirty="0"/>
          </a:p>
          <a:p>
            <a:endParaRPr lang="en-US" sz="1300" dirty="0"/>
          </a:p>
          <a:p>
            <a:endParaRPr lang="en-US" sz="1300" dirty="0"/>
          </a:p>
          <a:p>
            <a:r>
              <a:rPr lang="en-US" sz="1300" dirty="0" err="1"/>
              <a:t>Gendreau</a:t>
            </a:r>
            <a:r>
              <a:rPr lang="en-US" sz="1300" dirty="0"/>
              <a:t> (1996). Offender Rehabilitation: What we know and what needs to be done</a:t>
            </a:r>
            <a:endParaRPr lang="en-US" sz="1300" dirty="0">
              <a:cs typeface="Calibri"/>
            </a:endParaRPr>
          </a:p>
          <a:p>
            <a:endParaRPr lang="en-US" sz="1300" dirty="0"/>
          </a:p>
          <a:p>
            <a:endParaRPr lang="en-US" dirty="0"/>
          </a:p>
        </p:txBody>
      </p:sp>
    </p:spTree>
    <p:extLst>
      <p:ext uri="{BB962C8B-B14F-4D97-AF65-F5344CB8AC3E}">
        <p14:creationId xmlns:p14="http://schemas.microsoft.com/office/powerpoint/2010/main" val="293390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E1D5F1-406B-4773-A9B7-148FEE69E7A7}"/>
              </a:ext>
            </a:extLst>
          </p:cNvPr>
          <p:cNvSpPr>
            <a:spLocks noGrp="1" noChangeArrowheads="1"/>
          </p:cNvSpPr>
          <p:nvPr>
            <p:ph type="sldNum" sz="quarter" idx="5"/>
          </p:nvPr>
        </p:nvSpPr>
        <p:spPr>
          <a:ln/>
        </p:spPr>
        <p:txBody>
          <a:bodyPr/>
          <a:lstStyle/>
          <a:p>
            <a:fld id="{C616B8DE-4DDA-4906-AB7C-2D41B0EAAA91}" type="slidenum">
              <a:rPr lang="en-US" altLang="en-US"/>
              <a:pPr/>
              <a:t>15</a:t>
            </a:fld>
            <a:endParaRPr lang="en-US" altLang="en-US"/>
          </a:p>
        </p:txBody>
      </p:sp>
      <p:sp>
        <p:nvSpPr>
          <p:cNvPr id="87042" name="Rectangle 2">
            <a:extLst>
              <a:ext uri="{FF2B5EF4-FFF2-40B4-BE49-F238E27FC236}">
                <a16:creationId xmlns:a16="http://schemas.microsoft.com/office/drawing/2014/main" id="{EC18DFD0-6542-493C-A154-FF6C4CB0D90B}"/>
              </a:ext>
            </a:extLst>
          </p:cNvPr>
          <p:cNvSpPr>
            <a:spLocks noGrp="1" noRot="1" noChangeAspect="1" noChangeArrowheads="1" noTextEdit="1"/>
          </p:cNvSpPr>
          <p:nvPr>
            <p:ph type="sldImg"/>
          </p:nvPr>
        </p:nvSpPr>
        <p:spPr>
          <a:ln cap="flat"/>
        </p:spPr>
      </p:sp>
      <p:sp>
        <p:nvSpPr>
          <p:cNvPr id="87043" name="Rectangle 3">
            <a:extLst>
              <a:ext uri="{FF2B5EF4-FFF2-40B4-BE49-F238E27FC236}">
                <a16:creationId xmlns:a16="http://schemas.microsoft.com/office/drawing/2014/main" id="{A59A6F7E-46A8-40DF-B4EB-9D20E20971C4}"/>
              </a:ext>
            </a:extLst>
          </p:cNvPr>
          <p:cNvSpPr>
            <a:spLocks noGrp="1" noChangeArrowheads="1"/>
          </p:cNvSpPr>
          <p:nvPr>
            <p:ph type="body" idx="1"/>
          </p:nvPr>
        </p:nvSpPr>
        <p:spPr>
          <a:ln/>
        </p:spPr>
        <p:txBody>
          <a:bodyPr/>
          <a:lstStyle/>
          <a:p>
            <a:r>
              <a:rPr lang="en-US" altLang="en-US" dirty="0"/>
              <a:t>(Andrew) The first dynamic criminogenic need is Antisocial Attitudes.</a:t>
            </a:r>
            <a:r>
              <a:rPr lang="en-US" altLang="en-US" b="1" dirty="0"/>
              <a:t> </a:t>
            </a:r>
            <a:r>
              <a:rPr lang="en-US" altLang="en-US" dirty="0"/>
              <a:t>A</a:t>
            </a:r>
            <a:r>
              <a:rPr lang="en-US" altLang="en-US" b="0" dirty="0"/>
              <a:t> person’s attitudes</a:t>
            </a:r>
            <a:r>
              <a:rPr lang="en-US" altLang="en-US" dirty="0"/>
              <a:t> can go</a:t>
            </a:r>
            <a:r>
              <a:rPr lang="en-US" altLang="en-US" b="0" dirty="0"/>
              <a:t> a long way to predict their behaviors. Our attitudes about work, rules, loyalty</a:t>
            </a:r>
            <a:r>
              <a:rPr lang="en-US" altLang="en-US" dirty="0"/>
              <a:t>,</a:t>
            </a:r>
            <a:r>
              <a:rPr lang="en-US" altLang="en-US" b="0" dirty="0"/>
              <a:t> and commitment impact what we will do as we </a:t>
            </a:r>
            <a:r>
              <a:rPr lang="en-US" altLang="en-US" dirty="0"/>
              <a:t>navigate</a:t>
            </a:r>
            <a:r>
              <a:rPr lang="en-US" altLang="en-US" b="0" dirty="0"/>
              <a:t> our day and as different situations </a:t>
            </a:r>
            <a:r>
              <a:rPr lang="en-US" altLang="en-US" dirty="0"/>
              <a:t>arise</a:t>
            </a:r>
            <a:r>
              <a:rPr lang="en-US" altLang="en-US" b="0" dirty="0"/>
              <a:t>. </a:t>
            </a:r>
          </a:p>
          <a:p>
            <a:endParaRPr lang="en-US" altLang="en-US" b="0" dirty="0"/>
          </a:p>
          <a:p>
            <a:r>
              <a:rPr lang="en-US" altLang="en-US" b="0" dirty="0"/>
              <a:t>When Roy talks, he says things like “everyone has to go to work to pay bills” and “I’m sorry, I hurt you.”  </a:t>
            </a:r>
          </a:p>
          <a:p>
            <a:endParaRPr lang="en-US" altLang="en-US" b="0" dirty="0"/>
          </a:p>
          <a:p>
            <a:r>
              <a:rPr lang="en-US" altLang="en-US" b="0" dirty="0"/>
              <a:t>Moss frequently says “I didn’t hurt anyone but myself” or “I was just in the wrong place at the wrong time”  </a:t>
            </a:r>
          </a:p>
          <a:p>
            <a:r>
              <a:rPr lang="en-US" altLang="en-US" b="0" dirty="0"/>
              <a:t>Why does it matter?    </a:t>
            </a:r>
          </a:p>
          <a:p>
            <a:endParaRPr lang="en-US" altLang="en-US" b="0" dirty="0"/>
          </a:p>
          <a:p>
            <a:r>
              <a:rPr lang="en-US" altLang="en-US" b="0" dirty="0"/>
              <a:t>They are excusing their criminal behavior. High risk people often have these attitudes. These are statements that tell you that more criminal behaviors are yet to come. If you are going to change a behavior, then you have to change the attitude.  It’s not easy. Avoid telling the high-risk offender to stop making antisocial statements. Really changing antisocial attitudes involves retraining the brain to think about things differently. Later in this training we’ll go over some tools and interventions that work to change these criminal attitudes of high-risk individuals. </a:t>
            </a:r>
            <a:endParaRPr lang="en-US" altLang="en-US" dirty="0"/>
          </a:p>
          <a:p>
            <a:endParaRPr lang="en-US" altLang="en-US" dirty="0"/>
          </a:p>
          <a:p>
            <a:endParaRPr lang="en-US" altLang="en-US" dirty="0"/>
          </a:p>
          <a:p>
            <a:endParaRPr lang="en-US" altLang="en-US" dirty="0"/>
          </a:p>
          <a:p>
            <a:r>
              <a:rPr lang="en-US" altLang="en-US" dirty="0"/>
              <a:t>Risk Assessment MANUAL </a:t>
            </a:r>
            <a:endParaRPr lang="en-US" altLang="en-US" dirty="0">
              <a:cs typeface="Calibri"/>
            </a:endParaRPr>
          </a:p>
          <a:p>
            <a:endParaRPr lang="en-US" altLang="en-US" dirty="0"/>
          </a:p>
          <a:p>
            <a:r>
              <a:rPr lang="en-US" altLang="en-US" dirty="0"/>
              <a:t>Retained from https://www.researchgate.net/publication/232542677_The_Measures_of_Criminal_Attitudes_and_Associates_MCAA_The_Prediction_of_General_and_Violent_Recidivism</a:t>
            </a:r>
            <a:endParaRPr lang="en-US" altLang="en-US" dirty="0">
              <a:cs typeface="Calibri"/>
            </a:endParaRPr>
          </a:p>
          <a:p>
            <a:endParaRPr lang="en-US" altLang="en-US" dirty="0"/>
          </a:p>
          <a:p>
            <a:r>
              <a:rPr lang="en-US" altLang="en-US" dirty="0"/>
              <a:t>Corrections in the Community </a:t>
            </a:r>
            <a:r>
              <a:rPr lang="en-US" altLang="en-US" dirty="0" err="1"/>
              <a:t>Latessa</a:t>
            </a:r>
            <a:r>
              <a:rPr lang="en-US" altLang="en-US" dirty="0"/>
              <a:t> &amp; Smith, 2007</a:t>
            </a:r>
          </a:p>
          <a:p>
            <a:endParaRPr lang="en-US" altLang="en-US" dirty="0">
              <a:cs typeface="Calibri"/>
            </a:endParaRPr>
          </a:p>
          <a:p>
            <a:endParaRPr lang="en-US" altLang="en-US" dirty="0"/>
          </a:p>
          <a:p>
            <a:r>
              <a:rPr lang="en-US" altLang="en-US" dirty="0"/>
              <a:t>Retained from https://www.researchgate.net/publication/232542677_The_Measures_of_Criminal_Attitudes_and_Associates_MCAA_The_Prediction_of_General_and_Violent_Recidivism</a:t>
            </a:r>
            <a:endParaRPr lang="en-US" altLang="en-US" dirty="0">
              <a:cs typeface="Calibri"/>
            </a:endParaRPr>
          </a:p>
          <a:p>
            <a:endParaRPr lang="en-US" altLang="en-US" dirty="0"/>
          </a:p>
          <a:p>
            <a:r>
              <a:rPr lang="en-US" altLang="en-US" dirty="0"/>
              <a:t>Corrections in the Community </a:t>
            </a:r>
            <a:r>
              <a:rPr lang="en-US" altLang="en-US" dirty="0" err="1"/>
              <a:t>Latessa</a:t>
            </a:r>
            <a:r>
              <a:rPr lang="en-US" altLang="en-US" dirty="0"/>
              <a:t> &amp; Smith, 2007</a:t>
            </a:r>
            <a:endParaRPr lang="en-US" altLang="en-US" dirty="0">
              <a:cs typeface="Calibri"/>
            </a:endParaRPr>
          </a:p>
          <a:p>
            <a:endParaRPr lang="en-US" altLang="en-US" dirty="0">
              <a:cs typeface="Calibri"/>
            </a:endParaRPr>
          </a:p>
          <a:p>
            <a:endParaRPr lang="en-US" altLang="en-US" dirty="0">
              <a:cs typeface="Calibri"/>
            </a:endParaRPr>
          </a:p>
        </p:txBody>
      </p:sp>
    </p:spTree>
    <p:extLst>
      <p:ext uri="{BB962C8B-B14F-4D97-AF65-F5344CB8AC3E}">
        <p14:creationId xmlns:p14="http://schemas.microsoft.com/office/powerpoint/2010/main" val="400309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E1D5F1-406B-4773-A9B7-148FEE69E7A7}"/>
              </a:ext>
            </a:extLst>
          </p:cNvPr>
          <p:cNvSpPr>
            <a:spLocks noGrp="1" noChangeArrowheads="1"/>
          </p:cNvSpPr>
          <p:nvPr>
            <p:ph type="sldNum" sz="quarter" idx="5"/>
          </p:nvPr>
        </p:nvSpPr>
        <p:spPr>
          <a:ln/>
        </p:spPr>
        <p:txBody>
          <a:bodyPr/>
          <a:lstStyle/>
          <a:p>
            <a:fld id="{C616B8DE-4DDA-4906-AB7C-2D41B0EAAA91}" type="slidenum">
              <a:rPr lang="en-US" altLang="en-US"/>
              <a:pPr/>
              <a:t>16</a:t>
            </a:fld>
            <a:endParaRPr lang="en-US" altLang="en-US"/>
          </a:p>
        </p:txBody>
      </p:sp>
      <p:sp>
        <p:nvSpPr>
          <p:cNvPr id="87042" name="Rectangle 2">
            <a:extLst>
              <a:ext uri="{FF2B5EF4-FFF2-40B4-BE49-F238E27FC236}">
                <a16:creationId xmlns:a16="http://schemas.microsoft.com/office/drawing/2014/main" id="{EC18DFD0-6542-493C-A154-FF6C4CB0D90B}"/>
              </a:ext>
            </a:extLst>
          </p:cNvPr>
          <p:cNvSpPr>
            <a:spLocks noGrp="1" noRot="1" noChangeAspect="1" noChangeArrowheads="1" noTextEdit="1"/>
          </p:cNvSpPr>
          <p:nvPr>
            <p:ph type="sldImg"/>
          </p:nvPr>
        </p:nvSpPr>
        <p:spPr>
          <a:ln cap="flat"/>
        </p:spPr>
      </p:sp>
      <p:sp>
        <p:nvSpPr>
          <p:cNvPr id="87043" name="Rectangle 3">
            <a:extLst>
              <a:ext uri="{FF2B5EF4-FFF2-40B4-BE49-F238E27FC236}">
                <a16:creationId xmlns:a16="http://schemas.microsoft.com/office/drawing/2014/main" id="{A59A6F7E-46A8-40DF-B4EB-9D20E20971C4}"/>
              </a:ext>
            </a:extLst>
          </p:cNvPr>
          <p:cNvSpPr>
            <a:spLocks noGrp="1" noChangeArrowheads="1"/>
          </p:cNvSpPr>
          <p:nvPr>
            <p:ph type="body" idx="1"/>
          </p:nvPr>
        </p:nvSpPr>
        <p:spPr>
          <a:ln/>
        </p:spPr>
        <p:txBody>
          <a:bodyPr/>
          <a:lstStyle/>
          <a:p>
            <a:pPr defTabSz="966612">
              <a:defRPr/>
            </a:pPr>
            <a:r>
              <a:rPr lang="en-US" sz="1300" dirty="0"/>
              <a:t>(Andrew) What antisocial attitude did Colin express? </a:t>
            </a:r>
          </a:p>
          <a:p>
            <a:endParaRPr lang="en-US" dirty="0"/>
          </a:p>
          <a:p>
            <a:pPr>
              <a:lnSpc>
                <a:spcPct val="107000"/>
              </a:lnSpc>
              <a:spcAft>
                <a:spcPts val="846"/>
              </a:spcAft>
            </a:pPr>
            <a:r>
              <a:rPr lang="en-US" sz="1900" b="1" dirty="0">
                <a:latin typeface="Calibri" panose="020F0502020204030204" pitchFamily="34" charset="0"/>
                <a:ea typeface="Calibri" panose="020F0502020204030204" pitchFamily="34" charset="0"/>
                <a:cs typeface="Times New Roman" panose="02020603050405020304" pitchFamily="18" charset="0"/>
              </a:rPr>
              <a:t>Colin: Antisocial Attitude: </a:t>
            </a:r>
            <a:r>
              <a:rPr lang="en-US" sz="1900" dirty="0">
                <a:latin typeface="Calibri" panose="020F0502020204030204" pitchFamily="34" charset="0"/>
                <a:ea typeface="Calibri" panose="020F0502020204030204" pitchFamily="34" charset="0"/>
                <a:cs typeface="Times New Roman" panose="02020603050405020304" pitchFamily="18" charset="0"/>
              </a:rPr>
              <a:t>Judges are the real criminals</a:t>
            </a:r>
          </a:p>
          <a:p>
            <a:pPr>
              <a:defRPr/>
            </a:pPr>
            <a:endParaRPr lang="en-US" altLang="en-US" dirty="0">
              <a:cs typeface="Calibri"/>
            </a:endParaRPr>
          </a:p>
        </p:txBody>
      </p:sp>
    </p:spTree>
    <p:extLst>
      <p:ext uri="{BB962C8B-B14F-4D97-AF65-F5344CB8AC3E}">
        <p14:creationId xmlns:p14="http://schemas.microsoft.com/office/powerpoint/2010/main" val="2534334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(Jessica) The</a:t>
            </a:r>
            <a:r>
              <a:rPr lang="en-US" altLang="en-US" b="1" dirty="0"/>
              <a:t> </a:t>
            </a:r>
            <a:r>
              <a:rPr lang="en-US" altLang="en-US" b="0" dirty="0"/>
              <a:t>second primary criminogenic need is </a:t>
            </a:r>
            <a:r>
              <a:rPr lang="en-US" altLang="en-US" dirty="0"/>
              <a:t>unsurprisingly</a:t>
            </a:r>
            <a:r>
              <a:rPr lang="en-US" altLang="en-US" b="0" dirty="0"/>
              <a:t> antisocial peers. Think about how the people that a person spends time with </a:t>
            </a:r>
            <a:r>
              <a:rPr lang="en-US" altLang="en-US" dirty="0"/>
              <a:t>provide </a:t>
            </a:r>
            <a:r>
              <a:rPr lang="en-US" altLang="en-US" b="0" dirty="0"/>
              <a:t>context for their lives. Friends can be role models who reinforce what </a:t>
            </a:r>
            <a:r>
              <a:rPr lang="en-US" altLang="en-US" dirty="0"/>
              <a:t>they </a:t>
            </a:r>
            <a:r>
              <a:rPr lang="en-US" altLang="en-US" b="0" dirty="0"/>
              <a:t>do. </a:t>
            </a:r>
          </a:p>
          <a:p>
            <a:pPr>
              <a:defRPr/>
            </a:pPr>
            <a:endParaRPr lang="en-US" altLang="en-US" b="0" dirty="0"/>
          </a:p>
          <a:p>
            <a:pPr>
              <a:defRPr/>
            </a:pPr>
            <a:r>
              <a:rPr lang="en-US" altLang="en-US" b="0" i="1" dirty="0"/>
              <a:t>Roy</a:t>
            </a:r>
            <a:r>
              <a:rPr lang="en-US" altLang="en-US" b="0" dirty="0"/>
              <a:t> has several friends from work and school.  He plays on a baseball team in the summer.  A few of the seasoned employees at his job have been training him.  </a:t>
            </a:r>
          </a:p>
          <a:p>
            <a:pPr>
              <a:defRPr/>
            </a:pPr>
            <a:endParaRPr lang="en-US" altLang="en-US" b="0" dirty="0"/>
          </a:p>
          <a:p>
            <a:pPr>
              <a:defRPr/>
            </a:pPr>
            <a:r>
              <a:rPr lang="en-US" altLang="en-US" b="0" dirty="0"/>
              <a:t>Now consider </a:t>
            </a:r>
            <a:r>
              <a:rPr lang="en-US" altLang="en-US" b="0" i="1" dirty="0"/>
              <a:t>Moss</a:t>
            </a:r>
            <a:r>
              <a:rPr lang="en-US" altLang="en-US" b="0" dirty="0"/>
              <a:t> who is spending time with people involved in gang activity.  He doesn’t know anyone who currently works.   </a:t>
            </a:r>
          </a:p>
          <a:p>
            <a:pPr>
              <a:defRPr/>
            </a:pPr>
            <a:endParaRPr lang="en-US" altLang="en-US" b="0" dirty="0"/>
          </a:p>
          <a:p>
            <a:pPr>
              <a:defRPr/>
            </a:pPr>
            <a:endParaRPr lang="en-US" altLang="en-US" b="0" dirty="0"/>
          </a:p>
          <a:p>
            <a:pPr>
              <a:defRPr/>
            </a:pPr>
            <a:endParaRPr lang="en-US" altLang="en-US" b="0" dirty="0"/>
          </a:p>
          <a:p>
            <a:pPr>
              <a:defRPr/>
            </a:pPr>
            <a:r>
              <a:rPr lang="en-US" altLang="en-US" b="0" dirty="0"/>
              <a:t>Think about how those people may impact the situations they find themselves in and the choices that they will make. How much more would the impact be if more than half of their friends were involved in criminal activities</a:t>
            </a:r>
            <a:r>
              <a:rPr lang="en-US" altLang="en-US" dirty="0"/>
              <a:t>?</a:t>
            </a:r>
            <a:r>
              <a:rPr lang="en-US" altLang="en-US" b="0" dirty="0"/>
              <a:t> Much like you may seek out like minded people who are similar to you, a high-risk individual often seeks others who are engaged in antisocial criminal behaviors. </a:t>
            </a:r>
          </a:p>
          <a:p>
            <a:pPr>
              <a:defRPr/>
            </a:pPr>
            <a:endParaRPr lang="en-US" altLang="en-US" b="0" dirty="0"/>
          </a:p>
          <a:p>
            <a:pPr>
              <a:defRPr/>
            </a:pPr>
            <a:endParaRPr lang="en-US" altLang="en-US" b="0" dirty="0"/>
          </a:p>
          <a:p>
            <a:pPr>
              <a:defRPr/>
            </a:pPr>
            <a:endParaRPr lang="en-US" altLang="en-US" b="0" dirty="0"/>
          </a:p>
          <a:p>
            <a:pPr>
              <a:defRPr/>
            </a:pPr>
            <a:endParaRPr lang="en-US" altLang="en-US" b="0" dirty="0"/>
          </a:p>
          <a:p>
            <a:pPr>
              <a:defRPr/>
            </a:pPr>
            <a:endParaRPr lang="en-US" altLang="en-US" dirty="0"/>
          </a:p>
          <a:p>
            <a:pPr defTabSz="966612">
              <a:defRPr/>
            </a:pPr>
            <a:r>
              <a:rPr lang="en-US" altLang="en-US" dirty="0"/>
              <a:t>Corrections in the Community </a:t>
            </a:r>
            <a:r>
              <a:rPr lang="en-US" altLang="en-US" dirty="0" err="1"/>
              <a:t>Latessa</a:t>
            </a:r>
            <a:r>
              <a:rPr lang="en-US" altLang="en-US" dirty="0"/>
              <a:t> &amp; Smith, 2007 </a:t>
            </a:r>
            <a:endParaRPr lang="en-US" altLang="en-US" dirty="0">
              <a:cs typeface="Calibri"/>
            </a:endParaRPr>
          </a:p>
          <a:p>
            <a:pPr defTabSz="966612">
              <a:defRPr/>
            </a:pPr>
            <a:endParaRPr lang="en-US" altLang="en-US" dirty="0"/>
          </a:p>
          <a:p>
            <a:pPr defTabSz="966612">
              <a:defRPr/>
            </a:pPr>
            <a:endParaRPr lang="en-US" altLang="en-US" dirty="0"/>
          </a:p>
          <a:p>
            <a:pPr defTabSz="966612">
              <a:defRPr/>
            </a:pPr>
            <a:endParaRPr lang="en-US" altLang="en-US" dirty="0"/>
          </a:p>
        </p:txBody>
      </p:sp>
      <p:sp>
        <p:nvSpPr>
          <p:cNvPr id="4" name="Slide Number Placeholder 3"/>
          <p:cNvSpPr>
            <a:spLocks noGrp="1"/>
          </p:cNvSpPr>
          <p:nvPr>
            <p:ph type="sldNum" sz="quarter" idx="5"/>
          </p:nvPr>
        </p:nvSpPr>
        <p:spPr/>
        <p:txBody>
          <a:bodyPr/>
          <a:lstStyle/>
          <a:p>
            <a:fld id="{14D96945-6B4D-4AE7-93C4-8B559E93792E}" type="slidenum">
              <a:rPr lang="en-US" smtClean="0"/>
              <a:t>17</a:t>
            </a:fld>
            <a:endParaRPr lang="en-US"/>
          </a:p>
        </p:txBody>
      </p:sp>
    </p:spTree>
    <p:extLst>
      <p:ext uri="{BB962C8B-B14F-4D97-AF65-F5344CB8AC3E}">
        <p14:creationId xmlns:p14="http://schemas.microsoft.com/office/powerpoint/2010/main" val="415413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18</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b="0" strike="noStrike" dirty="0"/>
              <a:t>(Jessica) The third primary criminogenic need is Antisocial Personality traits. High risk individuals often have some traits that lead to criminal behavior. Thinking about your high-risk individuals do you see traits like:  Lack of empathy, poor coping skills, risk seeking, aggression, poor problem solving and being impulsive.  It’s important to identify these traits. You may recognize some from Risk Assessment assessments. These drivers of criminal behavior are excellent targets for change. </a:t>
            </a:r>
            <a:r>
              <a:rPr lang="en-US" altLang="en-US" dirty="0"/>
              <a:t>Successful officers practice paying attention to what people say and do, to recognize the underlying personality traits they may be exhibiting. Let's talk more about these… </a:t>
            </a:r>
            <a:endParaRPr lang="en-US" altLang="en-US" b="0" strike="noStrike" dirty="0"/>
          </a:p>
          <a:p>
            <a:endParaRPr lang="en-US" altLang="en-US" b="0" strike="noStrike" dirty="0"/>
          </a:p>
          <a:p>
            <a:endParaRPr lang="en-US" altLang="en-US" b="0" strike="noStrike" dirty="0"/>
          </a:p>
          <a:p>
            <a:endParaRPr lang="en-US" altLang="en-US" dirty="0"/>
          </a:p>
          <a:p>
            <a:endParaRPr lang="en-US" altLang="en-US" dirty="0"/>
          </a:p>
          <a:p>
            <a:r>
              <a:rPr lang="en-US" altLang="en-US" dirty="0"/>
              <a:t>Retrieved from https://liveboldandbloom.com/02/self-awareness/list-of-personality-traits</a:t>
            </a:r>
            <a:endParaRPr lang="en-US" altLang="en-US" dirty="0">
              <a:cs typeface="Calibri"/>
            </a:endParaRPr>
          </a:p>
          <a:p>
            <a:endParaRPr lang="en-US" altLang="en-US" dirty="0"/>
          </a:p>
          <a:p>
            <a:r>
              <a:rPr lang="en-US" altLang="en-US" dirty="0"/>
              <a:t>https://www.researchgate.net/publication/312642673_Pathological_personality_traits_and_criminogenic_thinking_styles</a:t>
            </a:r>
            <a:endParaRPr lang="en-US" altLang="en-US" dirty="0">
              <a:cs typeface="Calibri"/>
            </a:endParaRPr>
          </a:p>
          <a:p>
            <a:endParaRPr lang="en-US" altLang="en-US" dirty="0"/>
          </a:p>
        </p:txBody>
      </p:sp>
    </p:spTree>
    <p:extLst>
      <p:ext uri="{BB962C8B-B14F-4D97-AF65-F5344CB8AC3E}">
        <p14:creationId xmlns:p14="http://schemas.microsoft.com/office/powerpoint/2010/main" val="173490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19</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dirty="0"/>
              <a:t>(Jessica) What is empathy?     Empathy is the trait of experiencing and understanding the feelings of other people. An empathetic person is not as likely to harm or take advantage of other people because they understand how that would feel. Lack of empathy is an antisocial personality trait and an important criminogenic need to identify. But it goes beyond that. A person who is able to communicate empathy towards others is more likely to be successful socially. An empathetic person is not only a better communicator, but better at reading verbal cues. Think about how others react to someone who shares in their experiences. Consider how a high-risk individual who lacks empathy will fail at forming relationships in school and work. A good goal when working with someone who lacks empathy is to practice basic empathetic social skills like listening or understanding the feelings of others. We will talk about social skills later. </a:t>
            </a:r>
          </a:p>
          <a:p>
            <a:endParaRPr lang="en-US" altLang="en-US" dirty="0"/>
          </a:p>
          <a:p>
            <a:endParaRPr lang="en-US" altLang="en-US" dirty="0"/>
          </a:p>
          <a:p>
            <a:r>
              <a:rPr lang="en-US" altLang="en-US" dirty="0"/>
              <a:t>Retrieved from https://liveboldandbloom.com/02/self-awareness/list-of-personality-traits</a:t>
            </a:r>
            <a:endParaRPr lang="en-US" altLang="en-US" dirty="0">
              <a:cs typeface="Calibri"/>
            </a:endParaRPr>
          </a:p>
          <a:p>
            <a:endParaRPr lang="en-US" altLang="en-US" dirty="0"/>
          </a:p>
          <a:p>
            <a:r>
              <a:rPr lang="en-US" altLang="en-US" dirty="0"/>
              <a:t>https://www.researchgate.net/publication/312642673_Pathological_personality_traits_and_criminogenic_thinking_styles</a:t>
            </a:r>
            <a:endParaRPr lang="en-US" altLang="en-US" dirty="0">
              <a:cs typeface="Calibri"/>
            </a:endParaRPr>
          </a:p>
          <a:p>
            <a:endParaRPr lang="en-US" altLang="en-US" dirty="0"/>
          </a:p>
          <a:p>
            <a:r>
              <a:rPr lang="en-US" altLang="en-US" dirty="0"/>
              <a:t>https://goals.com/5-benefits-of-empathy-and-how-to-be-more-empathetic#:~:text=%205%20Benefits%20of%20Empathy%20%28and%20How%20to,relief%20and%20enhanced%20communication%20skills%20are...%20More%20</a:t>
            </a:r>
            <a:endParaRPr lang="en-US" altLang="en-US" dirty="0">
              <a:cs typeface="Calibri"/>
            </a:endParaRPr>
          </a:p>
          <a:p>
            <a:endParaRPr lang="en-US" altLang="en-US" dirty="0"/>
          </a:p>
          <a:p>
            <a:endParaRPr lang="en-US" altLang="en-US" dirty="0"/>
          </a:p>
        </p:txBody>
      </p:sp>
    </p:spTree>
    <p:extLst>
      <p:ext uri="{BB962C8B-B14F-4D97-AF65-F5344CB8AC3E}">
        <p14:creationId xmlns:p14="http://schemas.microsoft.com/office/powerpoint/2010/main" val="24090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Welcome to Considering Someone is High Risk:  Identifying and Responding to Crime Producing Needs.  I’m …. (Intro) I will be your moderator for this session. </a:t>
            </a:r>
          </a:p>
          <a:p>
            <a:endParaRPr lang="en-US" dirty="0"/>
          </a:p>
          <a:p>
            <a:r>
              <a:rPr lang="en-US" dirty="0"/>
              <a:t>On any given day in Ohio, we are responsible for the supervision of about 32,000 justice involved individuals. (2020).  About 22% of those individuals are high or very high risk.  We are here today to consider this group.  As we have all learned the failures of high-risk individuals can have drastic consequences felt throughout our communities.  At Ohio Parole we have invested heavily in risk assessment to try to predict who is high risk. But behind every risk score is a person.  Our presenters will spend time on understanding and responding to the needs that drive the behaviors of individuals who are the most harmful.  </a:t>
            </a:r>
          </a:p>
          <a:p>
            <a:r>
              <a:rPr lang="en-US" dirty="0"/>
              <a:t>Introductions.  </a:t>
            </a:r>
          </a:p>
          <a:p>
            <a:endParaRPr lang="en-US" dirty="0"/>
          </a:p>
          <a:p>
            <a:r>
              <a:rPr lang="en-US" dirty="0"/>
              <a:t>Ben Suciu</a:t>
            </a:r>
          </a:p>
          <a:p>
            <a:r>
              <a:rPr lang="en-US" dirty="0"/>
              <a:t>Seth Howard</a:t>
            </a:r>
          </a:p>
          <a:p>
            <a:r>
              <a:rPr lang="en-US" dirty="0"/>
              <a:t>Andrew Pietras</a:t>
            </a:r>
          </a:p>
          <a:p>
            <a:r>
              <a:rPr lang="en-US" dirty="0"/>
              <a:t>Ben Suciu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00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20</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b="0" dirty="0"/>
              <a:t>(Jessica) Consider someone who is high risk and how they deal with life stressors. They often feel like they cannot cope with day-to-day activities. Poor coping skills become an antisocial personality trait when a person who is faced with life stressors</a:t>
            </a:r>
            <a:r>
              <a:rPr lang="en-US" altLang="en-US" dirty="0"/>
              <a:t> struggles to maintai</a:t>
            </a:r>
            <a:r>
              <a:rPr lang="en-US" altLang="en-US" b="0" dirty="0"/>
              <a:t>n</a:t>
            </a:r>
            <a:r>
              <a:rPr lang="en-US" altLang="en-US" dirty="0"/>
              <a:t> </a:t>
            </a:r>
            <a:r>
              <a:rPr lang="en-US" altLang="en-US" b="0" dirty="0"/>
              <a:t>control over situations and believes criminal actions are a good option. At the extreme, they feel they have </a:t>
            </a:r>
            <a:r>
              <a:rPr lang="en-US" altLang="en-US" b="0" u="sng" dirty="0"/>
              <a:t>no</a:t>
            </a:r>
            <a:r>
              <a:rPr lang="en-US" altLang="en-US" b="0" dirty="0"/>
              <a:t> control over their lives. A good strategy </a:t>
            </a:r>
            <a:r>
              <a:rPr lang="en-US" altLang="en-US" dirty="0"/>
              <a:t>to employ with</a:t>
            </a:r>
            <a:r>
              <a:rPr lang="en-US" altLang="en-US" b="0" dirty="0"/>
              <a:t> people trying to change this trait is to help them develop healthy, prosocial coping skills over time. </a:t>
            </a:r>
          </a:p>
          <a:p>
            <a:endParaRPr lang="en-US" altLang="en-US" b="0" dirty="0"/>
          </a:p>
          <a:p>
            <a:r>
              <a:rPr lang="en-US" altLang="en-US" b="0" dirty="0"/>
              <a:t>OPTIONAL VIDEO OF EEYOR: </a:t>
            </a:r>
          </a:p>
          <a:p>
            <a:endParaRPr lang="en-US" altLang="en-US" b="0" dirty="0"/>
          </a:p>
          <a:p>
            <a:r>
              <a:rPr lang="en-US" altLang="en-US" b="0" dirty="0"/>
              <a:t>https://www.google.com/search?q=EEYOR+TRYING+ON+NEW+TAILS&amp;rlz=1C1GCEB_enUS960US960&amp;oq=EEYOR+TRYING+ON+NEW+TAILS&amp;gs_lcrp=EgZjaHJvbWUyBggAEEUYOdIBCDcwODRqMGo3qAIIsAIB&amp;sourceid=chrome&amp;ie=UTF-8#fpstate=ive&amp;vld=cid:b72849af,vid:4chZa7N7vGo,st:0</a:t>
            </a:r>
          </a:p>
          <a:p>
            <a:endParaRPr lang="en-US" altLang="en-US" b="0" dirty="0"/>
          </a:p>
          <a:p>
            <a:endParaRPr lang="en-US" altLang="en-US" b="0" dirty="0"/>
          </a:p>
          <a:p>
            <a:endParaRPr lang="en-US" altLang="en-US" b="0" dirty="0"/>
          </a:p>
          <a:p>
            <a:endParaRPr lang="en-US" altLang="en-US" dirty="0"/>
          </a:p>
          <a:p>
            <a:r>
              <a:rPr lang="en-US" altLang="en-US" dirty="0"/>
              <a:t>Retrieved from https://liveboldandbloom.com/02/self-awareness/list-of-personality-traits</a:t>
            </a:r>
            <a:endParaRPr lang="en-US" altLang="en-US" dirty="0">
              <a:cs typeface="Calibri"/>
            </a:endParaRPr>
          </a:p>
          <a:p>
            <a:endParaRPr lang="en-US" altLang="en-US" dirty="0"/>
          </a:p>
          <a:p>
            <a:r>
              <a:rPr lang="en-US" altLang="en-US" dirty="0"/>
              <a:t>https://www.researchgate.net/publication/312642673_Pathological_personality_traits_and_criminogenic_thinking_styles</a:t>
            </a:r>
            <a:endParaRPr lang="en-US" altLang="en-US" dirty="0">
              <a:cs typeface="Calibri"/>
            </a:endParaRPr>
          </a:p>
          <a:p>
            <a:endParaRPr lang="en-US" altLang="en-US" dirty="0"/>
          </a:p>
        </p:txBody>
      </p:sp>
    </p:spTree>
    <p:extLst>
      <p:ext uri="{BB962C8B-B14F-4D97-AF65-F5344CB8AC3E}">
        <p14:creationId xmlns:p14="http://schemas.microsoft.com/office/powerpoint/2010/main" val="190251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21</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dirty="0"/>
              <a:t>(Jessica) We all take some risks. Most people would exercise some degree of caution when they are faced with a dangerous or risky situation. On the other hand, high risk individuals often find it exciting to get involved in dangerous situations. They routinely place themselves in harm’s way to reach a goal or get what they want. This antisocial personality trait is characterized by people who invest time and energy in criminal activities simply for the thrill. They pursue trouble and are quick to put themselves at risk in different settings. </a:t>
            </a:r>
          </a:p>
          <a:p>
            <a:endParaRPr lang="en-US" altLang="en-US" dirty="0"/>
          </a:p>
          <a:p>
            <a:endParaRPr lang="en-US" altLang="en-US" dirty="0"/>
          </a:p>
          <a:p>
            <a:r>
              <a:rPr lang="en-US" altLang="en-US" dirty="0"/>
              <a:t>Retrieved from https://liveboldandbloom.com/02/self-awareness/list-of-personality-traits</a:t>
            </a:r>
            <a:endParaRPr lang="en-US" altLang="en-US" dirty="0">
              <a:cs typeface="Calibri"/>
            </a:endParaRPr>
          </a:p>
          <a:p>
            <a:endParaRPr lang="en-US" altLang="en-US" dirty="0"/>
          </a:p>
          <a:p>
            <a:r>
              <a:rPr lang="en-US" altLang="en-US" dirty="0"/>
              <a:t>https://www.researchgate.net/publication/312642673_Pathological_personality_traits_and_criminogenic_thinking_styles</a:t>
            </a:r>
            <a:endParaRPr lang="en-US" altLang="en-US" dirty="0">
              <a:cs typeface="Calibri"/>
            </a:endParaRPr>
          </a:p>
          <a:p>
            <a:endParaRPr lang="en-US" altLang="en-US" dirty="0"/>
          </a:p>
        </p:txBody>
      </p:sp>
    </p:spTree>
    <p:extLst>
      <p:ext uri="{BB962C8B-B14F-4D97-AF65-F5344CB8AC3E}">
        <p14:creationId xmlns:p14="http://schemas.microsoft.com/office/powerpoint/2010/main" val="1714610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22</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dirty="0"/>
              <a:t>(Jessica) A prosocial person finds acceptable methods to get what they want in life</a:t>
            </a:r>
            <a:r>
              <a:rPr lang="en-US" altLang="en-US" strike="noStrike" dirty="0"/>
              <a:t>, </a:t>
            </a:r>
            <a:r>
              <a:rPr lang="en-US" altLang="en-US" dirty="0"/>
              <a:t>which is in</a:t>
            </a:r>
            <a:r>
              <a:rPr lang="en-US" altLang="en-US" strike="noStrike" dirty="0"/>
              <a:t> </a:t>
            </a:r>
            <a:r>
              <a:rPr lang="en-US" altLang="en-US" dirty="0"/>
              <a:t>direct contrast to a higher risk person with an aggressive personality trait. </a:t>
            </a:r>
          </a:p>
          <a:p>
            <a:endParaRPr lang="en-US" altLang="en-US" dirty="0"/>
          </a:p>
          <a:p>
            <a:r>
              <a:rPr lang="en-US" altLang="en-US" dirty="0"/>
              <a:t>Consider some things that an aggressive person may do. Use threats or hostile behavior to get what they want. Aggressive people will not walk away from a fight. They do not need to be provoked to lash out or become violent. They often get in trouble for fighting and experience limited success in life due to calloused and manipulative actions that are received poorly by others. Think about some of your Risk Assessment items that look at fighting, anger, past crimes and prison write ups. Also consider Risk Assessment items that look at family and education. Does aggression contribute to your case’s higher risk score? </a:t>
            </a:r>
          </a:p>
          <a:p>
            <a:endParaRPr lang="en-US" altLang="en-US" dirty="0"/>
          </a:p>
          <a:p>
            <a:endParaRPr lang="en-US" altLang="en-US" dirty="0"/>
          </a:p>
          <a:p>
            <a:r>
              <a:rPr lang="en-US" altLang="en-US" dirty="0"/>
              <a:t>Retrieved from https://liveboldandbloom.com/02/self-awareness/list-of-personality-traits</a:t>
            </a:r>
            <a:endParaRPr lang="en-US" altLang="en-US" dirty="0">
              <a:cs typeface="Calibri"/>
            </a:endParaRPr>
          </a:p>
          <a:p>
            <a:endParaRPr lang="en-US" altLang="en-US" dirty="0"/>
          </a:p>
          <a:p>
            <a:r>
              <a:rPr lang="en-US" altLang="en-US" dirty="0"/>
              <a:t>https://www.researchgate.net/publication/312642673_Pathological_personality_traits_and_criminogenic_thinking_styles</a:t>
            </a:r>
            <a:endParaRPr lang="en-US" altLang="en-US" dirty="0">
              <a:cs typeface="Calibri"/>
            </a:endParaRPr>
          </a:p>
          <a:p>
            <a:endParaRPr lang="en-US" altLang="en-US" dirty="0"/>
          </a:p>
        </p:txBody>
      </p:sp>
    </p:spTree>
    <p:extLst>
      <p:ext uri="{BB962C8B-B14F-4D97-AF65-F5344CB8AC3E}">
        <p14:creationId xmlns:p14="http://schemas.microsoft.com/office/powerpoint/2010/main" val="4050418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23</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dirty="0"/>
              <a:t>(Jessica) When someone fails to develop the skills necessary to manage life stressors, it becomes another criminogenic personality trait. You see this with high-risk supervisees when they experience stressful situations in the community. Then, not surprisingly, problems arise, and they view criminal activities seem like the only solution to their problem. As you think about the high-risk cases that you work with, consider are they able to look at different options, weigh consequences and then come up with a solution. If not, how successful will your high-risk person be in the community. Think about this: If a high-risk person sees criminal activities as the best solution to a problem, then how successful will they be with work or family?  The best way to address poor problem-solving skills is by practicing problem solving strategies where a number of options are considered, and the potential consequences of each option are weighed.  We’ll look at a problem-solving tool that we use later.  </a:t>
            </a:r>
            <a:endParaRPr lang="en-US" altLang="en-US" dirty="0">
              <a:cs typeface="Calibri"/>
            </a:endParaRPr>
          </a:p>
          <a:p>
            <a:endParaRPr lang="en-US" altLang="en-US" dirty="0"/>
          </a:p>
          <a:p>
            <a:r>
              <a:rPr lang="en-US" altLang="en-US" dirty="0"/>
              <a:t>Retrieved from https://liveboldandbloom.com/02/self-awareness/list-of-personality-traits</a:t>
            </a:r>
          </a:p>
          <a:p>
            <a:endParaRPr lang="en-US" altLang="en-US" dirty="0"/>
          </a:p>
          <a:p>
            <a:r>
              <a:rPr lang="en-US" altLang="en-US" dirty="0"/>
              <a:t>https://www.researchgate.net/publication/312642673_Pathological_personality_traits_and_criminogenic_thinking_styles</a:t>
            </a:r>
          </a:p>
          <a:p>
            <a:endParaRPr lang="en-US" altLang="en-US" dirty="0">
              <a:cs typeface="Calibri"/>
            </a:endParaRPr>
          </a:p>
          <a:p>
            <a:endParaRPr lang="en-US" altLang="en-US" dirty="0">
              <a:cs typeface="Calibri"/>
            </a:endParaRPr>
          </a:p>
          <a:p>
            <a:endParaRPr lang="en-US" altLang="en-US" dirty="0">
              <a:cs typeface="Calibri"/>
            </a:endParaRPr>
          </a:p>
          <a:p>
            <a:r>
              <a:rPr lang="en-US" altLang="en-US" dirty="0">
                <a:cs typeface="Calibri"/>
              </a:rPr>
              <a:t>CONSIDER COMBINING WITH PROBLEM SOLVING FOR STAFF (OPTIONAL)  </a:t>
            </a:r>
          </a:p>
          <a:p>
            <a:endParaRPr lang="en-US" altLang="en-US" dirty="0"/>
          </a:p>
        </p:txBody>
      </p:sp>
    </p:spTree>
    <p:extLst>
      <p:ext uri="{BB962C8B-B14F-4D97-AF65-F5344CB8AC3E}">
        <p14:creationId xmlns:p14="http://schemas.microsoft.com/office/powerpoint/2010/main" val="249596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21778-16F9-40AB-B1C6-BE45A1F3A610}"/>
              </a:ext>
            </a:extLst>
          </p:cNvPr>
          <p:cNvSpPr>
            <a:spLocks noGrp="1" noChangeArrowheads="1"/>
          </p:cNvSpPr>
          <p:nvPr>
            <p:ph type="sldNum" sz="quarter" idx="5"/>
          </p:nvPr>
        </p:nvSpPr>
        <p:spPr>
          <a:ln/>
        </p:spPr>
        <p:txBody>
          <a:bodyPr/>
          <a:lstStyle/>
          <a:p>
            <a:fld id="{44F12106-EFD7-4C3D-B00E-1459A397AA56}" type="slidenum">
              <a:rPr lang="en-US" altLang="en-US"/>
              <a:pPr/>
              <a:t>24</a:t>
            </a:fld>
            <a:endParaRPr lang="en-US" altLang="en-US"/>
          </a:p>
        </p:txBody>
      </p:sp>
      <p:sp>
        <p:nvSpPr>
          <p:cNvPr id="91138" name="Rectangle 2">
            <a:extLst>
              <a:ext uri="{FF2B5EF4-FFF2-40B4-BE49-F238E27FC236}">
                <a16:creationId xmlns:a16="http://schemas.microsoft.com/office/drawing/2014/main" id="{0F39104D-AE30-41BD-AE16-5F44858A9C40}"/>
              </a:ext>
            </a:extLst>
          </p:cNvPr>
          <p:cNvSpPr>
            <a:spLocks noGrp="1" noRot="1" noChangeAspect="1" noChangeArrowheads="1" noTextEdit="1"/>
          </p:cNvSpPr>
          <p:nvPr>
            <p:ph type="sldImg"/>
          </p:nvPr>
        </p:nvSpPr>
        <p:spPr>
          <a:ln cap="flat"/>
        </p:spPr>
      </p:sp>
      <p:sp>
        <p:nvSpPr>
          <p:cNvPr id="91139" name="Rectangle 3">
            <a:extLst>
              <a:ext uri="{FF2B5EF4-FFF2-40B4-BE49-F238E27FC236}">
                <a16:creationId xmlns:a16="http://schemas.microsoft.com/office/drawing/2014/main" id="{B9368D5C-0E47-43D0-9963-4B1E0EE51150}"/>
              </a:ext>
            </a:extLst>
          </p:cNvPr>
          <p:cNvSpPr>
            <a:spLocks noGrp="1" noChangeArrowheads="1"/>
          </p:cNvSpPr>
          <p:nvPr>
            <p:ph type="body" idx="1"/>
          </p:nvPr>
        </p:nvSpPr>
        <p:spPr>
          <a:ln/>
        </p:spPr>
        <p:txBody>
          <a:bodyPr/>
          <a:lstStyle/>
          <a:p>
            <a:r>
              <a:rPr lang="en-US" altLang="en-US" dirty="0"/>
              <a:t>(Jessica) There are many social rules regarding how to engage with others. Prosocial individuals will attempt to exercise control over what they say and do to act in a manner appropriate for a given situation. High-risk individuals are more impulsive, often speaking or acting without thinking. For those that we supervise, it becomes a criminogenic need when a person’s life is characterized by impulsivity and an inability to plan events. This is the person who cannot consider how their actions lead to consequences. The goal when working with people with poor self-control is to get them to practice slowing down... to practice thinking before they act. </a:t>
            </a:r>
            <a:endParaRPr lang="en-US" altLang="en-US" dirty="0">
              <a:cs typeface="Calibri"/>
            </a:endParaRPr>
          </a:p>
          <a:p>
            <a:endParaRPr lang="en-US" altLang="en-US" dirty="0"/>
          </a:p>
          <a:p>
            <a:endParaRPr lang="en-US" altLang="en-US" dirty="0"/>
          </a:p>
          <a:p>
            <a:endParaRPr lang="en-US" altLang="en-US" dirty="0"/>
          </a:p>
          <a:p>
            <a:endParaRPr lang="en-US" altLang="en-US" dirty="0"/>
          </a:p>
          <a:p>
            <a:r>
              <a:rPr lang="en-US" altLang="en-US" dirty="0"/>
              <a:t>Retrieved from https://liveboldandbloom.com/02/self-awareness/list-of-personality-traits</a:t>
            </a:r>
          </a:p>
          <a:p>
            <a:endParaRPr lang="en-US" altLang="en-US" dirty="0"/>
          </a:p>
          <a:p>
            <a:r>
              <a:rPr lang="en-US" altLang="en-US" dirty="0"/>
              <a:t>https://www.researchgate.net/publication/312642673_Pathological_personality_traits_and_criminogenic_thinking_styles</a:t>
            </a:r>
            <a:endParaRPr lang="en-US" altLang="en-US" dirty="0">
              <a:cs typeface="Calibri"/>
            </a:endParaRPr>
          </a:p>
          <a:p>
            <a:endParaRPr lang="en-US" altLang="en-US" dirty="0"/>
          </a:p>
        </p:txBody>
      </p:sp>
    </p:spTree>
    <p:extLst>
      <p:ext uri="{BB962C8B-B14F-4D97-AF65-F5344CB8AC3E}">
        <p14:creationId xmlns:p14="http://schemas.microsoft.com/office/powerpoint/2010/main" val="2296118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(Jessica) What Antisocial Personality Traits does Colin have? </a:t>
            </a:r>
          </a:p>
          <a:p>
            <a:endParaRPr lang="en-US" dirty="0"/>
          </a:p>
          <a:p>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Colin: </a:t>
            </a: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Antisocial Personality Traits</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Risk Taking</a:t>
            </a:r>
            <a:endParaRPr lang="en-US" sz="1900" dirty="0">
              <a:latin typeface="Times New Roman" panose="02020603050405020304" pitchFamily="18" charset="0"/>
              <a:ea typeface="Times New Roman" panose="02020603050405020304" pitchFamily="18" charset="0"/>
            </a:endParaRPr>
          </a:p>
          <a:p>
            <a:r>
              <a:rPr lang="en-US" sz="1900" dirty="0">
                <a:latin typeface="Times New Roman" panose="02020603050405020304" pitchFamily="18" charset="0"/>
                <a:ea typeface="Times New Roman" panose="02020603050405020304" pitchFamily="18" charset="0"/>
              </a:rPr>
              <a:t> </a:t>
            </a:r>
          </a:p>
          <a:p>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 other traits may also apply, but the case absolutely has this trait)</a:t>
            </a:r>
            <a:endParaRPr lang="en-US" sz="19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25</a:t>
            </a:fld>
            <a:endParaRPr lang="en-US"/>
          </a:p>
        </p:txBody>
      </p:sp>
    </p:spTree>
    <p:extLst>
      <p:ext uri="{BB962C8B-B14F-4D97-AF65-F5344CB8AC3E}">
        <p14:creationId xmlns:p14="http://schemas.microsoft.com/office/powerpoint/2010/main" val="2453033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760E18-3BE3-45AC-9CD3-AD87D483B0CE}"/>
              </a:ext>
            </a:extLst>
          </p:cNvPr>
          <p:cNvSpPr>
            <a:spLocks noGrp="1" noChangeArrowheads="1"/>
          </p:cNvSpPr>
          <p:nvPr>
            <p:ph type="sldNum" sz="quarter" idx="5"/>
          </p:nvPr>
        </p:nvSpPr>
        <p:spPr>
          <a:ln/>
        </p:spPr>
        <p:txBody>
          <a:bodyPr/>
          <a:lstStyle/>
          <a:p>
            <a:fld id="{E3F59DDB-DF5E-4CC6-8E0E-D834434B8250}" type="slidenum">
              <a:rPr lang="en-US" altLang="en-US"/>
              <a:pPr/>
              <a:t>26</a:t>
            </a:fld>
            <a:endParaRPr lang="en-US" altLang="en-US"/>
          </a:p>
        </p:txBody>
      </p:sp>
      <p:sp>
        <p:nvSpPr>
          <p:cNvPr id="95234" name="Rectangle 2">
            <a:extLst>
              <a:ext uri="{FF2B5EF4-FFF2-40B4-BE49-F238E27FC236}">
                <a16:creationId xmlns:a16="http://schemas.microsoft.com/office/drawing/2014/main" id="{3214025D-5AE9-4A76-87DE-326423B4162A}"/>
              </a:ext>
            </a:extLst>
          </p:cNvPr>
          <p:cNvSpPr>
            <a:spLocks noGrp="1" noRot="1" noChangeAspect="1" noChangeArrowheads="1" noTextEdit="1"/>
          </p:cNvSpPr>
          <p:nvPr>
            <p:ph type="sldImg"/>
          </p:nvPr>
        </p:nvSpPr>
        <p:spPr>
          <a:ln cap="flat"/>
        </p:spPr>
      </p:sp>
      <p:sp>
        <p:nvSpPr>
          <p:cNvPr id="95235" name="Rectangle 3">
            <a:extLst>
              <a:ext uri="{FF2B5EF4-FFF2-40B4-BE49-F238E27FC236}">
                <a16:creationId xmlns:a16="http://schemas.microsoft.com/office/drawing/2014/main" id="{E1B19425-0700-45E0-B53D-FCD6B5CA01FF}"/>
              </a:ext>
            </a:extLst>
          </p:cNvPr>
          <p:cNvSpPr>
            <a:spLocks noGrp="1" noChangeArrowheads="1"/>
          </p:cNvSpPr>
          <p:nvPr>
            <p:ph type="body" idx="1"/>
          </p:nvPr>
        </p:nvSpPr>
        <p:spPr>
          <a:ln/>
        </p:spPr>
        <p:txBody>
          <a:bodyPr/>
          <a:lstStyle/>
          <a:p>
            <a:r>
              <a:rPr lang="en-US" altLang="en-US" dirty="0"/>
              <a:t>(Ben) Unsatisfactory family support </a:t>
            </a:r>
            <a:r>
              <a:rPr lang="en-US" altLang="en-US" b="0" dirty="0"/>
              <a:t>may range </a:t>
            </a:r>
            <a:r>
              <a:rPr lang="en-US" altLang="en-US" dirty="0"/>
              <a:t>from</a:t>
            </a:r>
            <a:r>
              <a:rPr lang="en-US" altLang="en-US" b="0" dirty="0"/>
              <a:t> low levels of affection, caring</a:t>
            </a:r>
            <a:r>
              <a:rPr lang="en-US" altLang="en-US" dirty="0"/>
              <a:t>, </a:t>
            </a:r>
            <a:r>
              <a:rPr lang="en-US" altLang="en-US" b="0" dirty="0"/>
              <a:t>and cohesiveness to outright neglect or abuse. </a:t>
            </a:r>
            <a:r>
              <a:rPr lang="en-US" altLang="en-US" dirty="0"/>
              <a:t>When making sense of family as a criminogenic</a:t>
            </a:r>
            <a:r>
              <a:rPr lang="en-US" altLang="en-US" b="0" dirty="0"/>
              <a:t> </a:t>
            </a:r>
            <a:r>
              <a:rPr lang="en-US" altLang="en-US" dirty="0"/>
              <a:t>need, consider the roots of the problem. </a:t>
            </a:r>
            <a:r>
              <a:rPr lang="en-US" altLang="en-US" b="0" dirty="0"/>
              <a:t>A person with a calm demeanor who does not believe that you should hurt other people may not act violently because someone is disagreeable. However, an aggressive person who thinks that you must get people before they get you may </a:t>
            </a:r>
            <a:r>
              <a:rPr lang="en-US" altLang="en-US" dirty="0"/>
              <a:t>exhibit </a:t>
            </a:r>
            <a:r>
              <a:rPr lang="en-US" altLang="en-US" b="0" dirty="0"/>
              <a:t>violence </a:t>
            </a:r>
            <a:r>
              <a:rPr lang="en-US" altLang="en-US" dirty="0"/>
              <a:t>in the family when</a:t>
            </a:r>
            <a:r>
              <a:rPr lang="en-US" altLang="en-US" b="0" dirty="0"/>
              <a:t> someone disagrees with them. </a:t>
            </a:r>
            <a:r>
              <a:rPr lang="en-US" altLang="en-US" dirty="0"/>
              <a:t>The same antisocial personality trait that drives a high-risk supervisee to commit crimes has also created an unsatisfactory family relationship, making the overall chances for their success even worse. </a:t>
            </a:r>
          </a:p>
          <a:p>
            <a:endParaRPr lang="en-US" altLang="en-US" b="0" dirty="0"/>
          </a:p>
          <a:p>
            <a:r>
              <a:rPr lang="en-US" dirty="0"/>
              <a:t>Consider a</a:t>
            </a:r>
            <a:r>
              <a:rPr lang="en-US" b="0" dirty="0"/>
              <a:t> motivated </a:t>
            </a:r>
            <a:r>
              <a:rPr lang="en-US" dirty="0"/>
              <a:t>person at a very early age who </a:t>
            </a:r>
            <a:r>
              <a:rPr lang="en-US" b="0" dirty="0"/>
              <a:t>is</a:t>
            </a:r>
            <a:r>
              <a:rPr lang="en-US" dirty="0"/>
              <a:t> </a:t>
            </a:r>
            <a:r>
              <a:rPr lang="en-US" b="0" dirty="0"/>
              <a:t>taking responsibility and practicing the habits</a:t>
            </a:r>
            <a:r>
              <a:rPr lang="en-US" b="1" dirty="0"/>
              <a:t> </a:t>
            </a:r>
            <a:r>
              <a:rPr lang="en-US" dirty="0"/>
              <a:t>that will help </a:t>
            </a:r>
            <a:r>
              <a:rPr lang="en-US" b="0" dirty="0"/>
              <a:t>them</a:t>
            </a:r>
            <a:r>
              <a:rPr lang="en-US" dirty="0"/>
              <a:t> to be</a:t>
            </a:r>
            <a:r>
              <a:rPr lang="en-US" b="0" dirty="0"/>
              <a:t> successful in school. Building on small successes leads to bigger successes. The attitudes and traits that drive </a:t>
            </a:r>
            <a:r>
              <a:rPr lang="en-US" dirty="0"/>
              <a:t>their success</a:t>
            </a:r>
            <a:r>
              <a:rPr lang="en-US" b="0" dirty="0"/>
              <a:t> are deeply rooted</a:t>
            </a:r>
            <a:r>
              <a:rPr lang="en-US" dirty="0"/>
              <a:t>, as indicated by their work ethic</a:t>
            </a:r>
            <a:r>
              <a:rPr lang="en-US" b="0" dirty="0"/>
              <a:t>. Now let’s consider an alternative path. An unmotivated person acted up in school and did not achieve early success. Failing to find the rewards that come with these successes, they turn</a:t>
            </a:r>
            <a:r>
              <a:rPr lang="en-US" b="0" strike="noStrike" dirty="0"/>
              <a:t>ed </a:t>
            </a:r>
            <a:r>
              <a:rPr lang="en-US" b="0" dirty="0"/>
              <a:t>in a different direction. They started to accumulate antisocial </a:t>
            </a:r>
            <a:r>
              <a:rPr lang="en-US" dirty="0"/>
              <a:t>behaviors, such</a:t>
            </a:r>
            <a:r>
              <a:rPr lang="en-US" b="0" dirty="0"/>
              <a:t> as getting suspended from school, failing to graduate</a:t>
            </a:r>
            <a:r>
              <a:rPr lang="en-US" dirty="0"/>
              <a:t>,</a:t>
            </a:r>
            <a:r>
              <a:rPr lang="en-US" b="0" dirty="0"/>
              <a:t> or getting fired from jobs. Maybe they found getting into trouble or substan</a:t>
            </a:r>
            <a:r>
              <a:rPr lang="en-US" dirty="0"/>
              <a:t>ce use to be more rewarding. Also, because of limited accomplishments in education and employment, they were not interacting with other students, coworkers, and learning to respect people in positions of authority. As important as it is to address education/employment goals with supervisees, it is understandable that their education/employment needs are bigger than just finding a job or getting a GED. Consider the supervisee who lacks the coping skills to manage day to day events. Their response to work stressors or loss of a job will be very different than the average employee. When the average person loses a job, they rely on family support and start applying for new jobs. This is how they learned to be successful in the past. A high-risk supervisee without the same ability to cope may respond very differently and could end up resorting to criminal activities to try and earn money quickly. Practicing problem solving skills and coping skills can be very beneficial for a supervisee trying to make it in the workplace.</a:t>
            </a:r>
          </a:p>
          <a:p>
            <a:endParaRPr lang="en-US" altLang="en-US" b="0" dirty="0"/>
          </a:p>
          <a:p>
            <a:endParaRPr lang="en-US" altLang="en-US" b="0" dirty="0"/>
          </a:p>
          <a:p>
            <a:r>
              <a:rPr lang="en-US" altLang="en-US" b="0" dirty="0"/>
              <a:t>The last two secondary criminogenic needs go together. A person with underlying antisocial attitudes and traits, may chose substances over typical leisure activities.</a:t>
            </a:r>
          </a:p>
          <a:p>
            <a:endParaRPr lang="en-US" altLang="en-US" b="0" dirty="0"/>
          </a:p>
          <a:p>
            <a:endParaRPr lang="en-US" altLang="en-US" b="0" dirty="0"/>
          </a:p>
          <a:p>
            <a:r>
              <a:rPr lang="en-US" altLang="en-US" b="0" dirty="0"/>
              <a:t>This is the best way to make sense of what it means to be high-risk. We all know someone who may have poor family relations but does not commit crimes.  Similarly, if one of us lost our job, we probably would go look for another job, instead of going out and robbing people. Also, there are many people with substance abuse issues that are not in the criminal justice system.  Because high-risk offenders have the four secondary needs on the screen, but more importantly they have the primary risk factors of antisocial attitudes, traits and peers. Which is why success with high risk means addressing the primary needs too. </a:t>
            </a:r>
          </a:p>
          <a:p>
            <a:endParaRPr lang="en-US" altLang="en-US" b="0" dirty="0"/>
          </a:p>
          <a:p>
            <a:endParaRPr lang="en-US" altLang="en-US" b="0" dirty="0"/>
          </a:p>
        </p:txBody>
      </p:sp>
    </p:spTree>
    <p:extLst>
      <p:ext uri="{BB962C8B-B14F-4D97-AF65-F5344CB8AC3E}">
        <p14:creationId xmlns:p14="http://schemas.microsoft.com/office/powerpoint/2010/main" val="2714648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(Ben) To be effective we want to focus on the dynamic criminogenic needs: Antisocial attitudes, Antisocial peers, Antisocial personality, Family, Education/Employment, Leisure activities, and Substance abuse. </a:t>
            </a:r>
            <a:r>
              <a:rPr lang="en-US" sz="1300" dirty="0"/>
              <a:t>What secondary criminogenic needs does your case have? </a:t>
            </a:r>
          </a:p>
          <a:p>
            <a:endParaRPr lang="en-US" dirty="0"/>
          </a:p>
          <a:p>
            <a:pPr>
              <a:lnSpc>
                <a:spcPct val="107000"/>
              </a:lnSpc>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Colin</a:t>
            </a: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Leisure/Recreation</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No structured activity, free time.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Education/Employment: </a:t>
            </a: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Most of his time is free. (may need more info)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Think about Colin for a minute, what would happen if he got a job and we don’t address his criminal attitudes or criminal risk-taking behavior.  He is now in the work place ready to get in trouble and thinking it’s okay to get in trouble.  How important is it to address the attitudes, traits and peers that drive Colin’s criminal behaviors?  (very) </a:t>
            </a: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27</a:t>
            </a:fld>
            <a:endParaRPr lang="en-US"/>
          </a:p>
        </p:txBody>
      </p:sp>
    </p:spTree>
    <p:extLst>
      <p:ext uri="{BB962C8B-B14F-4D97-AF65-F5344CB8AC3E}">
        <p14:creationId xmlns:p14="http://schemas.microsoft.com/office/powerpoint/2010/main" val="44304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Consider that if someone is high risk, we want to have more contacts that address the criminogenic needs.  The goal is to spend the majority of our time (unconsciously up to 80% of time) addressing these needs.  What you see are some of the high-risk interventions that we use to get there.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28</a:t>
            </a:fld>
            <a:endParaRPr lang="en-US"/>
          </a:p>
        </p:txBody>
      </p:sp>
    </p:spTree>
    <p:extLst>
      <p:ext uri="{BB962C8B-B14F-4D97-AF65-F5344CB8AC3E}">
        <p14:creationId xmlns:p14="http://schemas.microsoft.com/office/powerpoint/2010/main" val="3424922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Cognitive Behavioral programs are the most effective programs at reducing criminal behaviors of high-risk offenders.  To understand the process that your high-risk individual goes through in a Cognitive Behavioral Group, the first thing to keep in mind at every point it will come down to thinking controls behavior. A typical group begins with the facilitator teaching a new skill. The facilitator then models the new skill to show supervisees how to do it correctly. Then participants identify high risk situations. These are the times, places and people that get them into trouble. Once they have a risky situation, then they practice in group as if they were in the situation or roll play. Roll play, or practicing prosocial behaviors is key. They get feedback and continue to practice in group or out of group through assigned homework. Each group will build on what is learned before. When we have a high-risk individual in a Cognitive Behavioral group, keep encouraging them to bring their risk situations to the group. Ask them if they are practicing and doing their homework.  The goal is to keep supporting them on changing the thinking that leads to their criminal behaviors.  We want to encourage them to keep practicing out of group until the new skills become natural for them.  </a:t>
            </a:r>
          </a:p>
        </p:txBody>
      </p:sp>
      <p:sp>
        <p:nvSpPr>
          <p:cNvPr id="4" name="Slide Number Placeholder 3"/>
          <p:cNvSpPr>
            <a:spLocks noGrp="1"/>
          </p:cNvSpPr>
          <p:nvPr>
            <p:ph type="sldNum" sz="quarter" idx="5"/>
          </p:nvPr>
        </p:nvSpPr>
        <p:spPr/>
        <p:txBody>
          <a:bodyPr/>
          <a:lstStyle/>
          <a:p>
            <a:fld id="{F2CA8094-8D5E-48DD-AD70-1F554A9DE630}" type="slidenum">
              <a:rPr lang="en-US" smtClean="0"/>
              <a:t>29</a:t>
            </a:fld>
            <a:endParaRPr lang="en-US"/>
          </a:p>
        </p:txBody>
      </p:sp>
    </p:spTree>
    <p:extLst>
      <p:ext uri="{BB962C8B-B14F-4D97-AF65-F5344CB8AC3E}">
        <p14:creationId xmlns:p14="http://schemas.microsoft.com/office/powerpoint/2010/main" val="161190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(Ben) The risk assessment scores someone as high risk, now what?      In the next hour and a half, our Ohio Parole trainers will go through the underlying characteristics that make a person high risk, taking a deeper dive into traits like aggression and risk taking.  They will show you some of the tools that we are using in Ohio.  We are going to practice responding to high risk factors on a simulated high-risk individual named Colin. With that I will turn things over to Andrew.  </a:t>
            </a:r>
          </a:p>
        </p:txBody>
      </p:sp>
      <p:sp>
        <p:nvSpPr>
          <p:cNvPr id="4" name="Slide Number Placeholder 3"/>
          <p:cNvSpPr>
            <a:spLocks noGrp="1"/>
          </p:cNvSpPr>
          <p:nvPr>
            <p:ph type="sldNum" sz="quarter" idx="5"/>
          </p:nvPr>
        </p:nvSpPr>
        <p:spPr/>
        <p:txBody>
          <a:bodyPr/>
          <a:lstStyle/>
          <a:p>
            <a:fld id="{632FFBCB-D45F-4E85-871A-ED49BB7D6485}" type="slidenum">
              <a:rPr lang="en-US" smtClean="0"/>
              <a:t>3</a:t>
            </a:fld>
            <a:endParaRPr lang="en-US"/>
          </a:p>
        </p:txBody>
      </p:sp>
    </p:spTree>
    <p:extLst>
      <p:ext uri="{BB962C8B-B14F-4D97-AF65-F5344CB8AC3E}">
        <p14:creationId xmlns:p14="http://schemas.microsoft.com/office/powerpoint/2010/main" val="2085581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If you know what is going on in Cognitive Behavioral programs, then you can support those changes.  These are some of the Cognitive Behavioral Groups we use to address a high-risk individual’s antisocial attitudes and traits.  On the slide are three of the Cognitive Behavioral Programs that we use. </a:t>
            </a:r>
          </a:p>
        </p:txBody>
      </p:sp>
      <p:sp>
        <p:nvSpPr>
          <p:cNvPr id="4" name="Slide Number Placeholder 3"/>
          <p:cNvSpPr>
            <a:spLocks noGrp="1"/>
          </p:cNvSpPr>
          <p:nvPr>
            <p:ph type="sldNum" sz="quarter" idx="5"/>
          </p:nvPr>
        </p:nvSpPr>
        <p:spPr/>
        <p:txBody>
          <a:bodyPr/>
          <a:lstStyle/>
          <a:p>
            <a:fld id="{F2CA8094-8D5E-48DD-AD70-1F554A9DE630}" type="slidenum">
              <a:rPr lang="en-US" smtClean="0"/>
              <a:t>30</a:t>
            </a:fld>
            <a:endParaRPr lang="en-US"/>
          </a:p>
        </p:txBody>
      </p:sp>
    </p:spTree>
    <p:extLst>
      <p:ext uri="{BB962C8B-B14F-4D97-AF65-F5344CB8AC3E}">
        <p14:creationId xmlns:p14="http://schemas.microsoft.com/office/powerpoint/2010/main" val="4028368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(Andrew) Thinking For A Change has 25 sessions. A high-risk individual in T4C will go through the lessons in order. T4C has three main components: Social Skills, Cognitive Self Change, and Problem Solving. Each lesson builds on the one before it. A supervisee in T4C will learn a broad range of prosocial/anticriminal thinking, and responses. Participants practice the new skills in group and are assigned homework to use the new skill in a real-life risk situation. If you have a high-risk person in T4C, you can use the wording that they use to assist with getting the supervisee to make changes.  </a:t>
            </a:r>
          </a:p>
        </p:txBody>
      </p:sp>
      <p:sp>
        <p:nvSpPr>
          <p:cNvPr id="4" name="Slide Number Placeholder 3"/>
          <p:cNvSpPr>
            <a:spLocks noGrp="1"/>
          </p:cNvSpPr>
          <p:nvPr>
            <p:ph type="sldNum" sz="quarter" idx="5"/>
          </p:nvPr>
        </p:nvSpPr>
        <p:spPr/>
        <p:txBody>
          <a:bodyPr/>
          <a:lstStyle/>
          <a:p>
            <a:pPr defTabSz="483306">
              <a:defRPr/>
            </a:pPr>
            <a:fld id="{39CE26B7-9AF3-4BE8-AAFB-A502F0A16455}" type="slidenum">
              <a:rPr lang="en-US">
                <a:solidFill>
                  <a:prstClr val="black"/>
                </a:solidFill>
                <a:latin typeface="Calibri" panose="020F0502020204030204"/>
              </a:rPr>
              <a:pPr defTabSz="483306">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364592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(Andrew) As an important part of T4C, a high-risk individual will learn and practice thinking reports. This is the Cognitive Self Change part. You can see the person identifies the risk situation, lists thoughts that may lead them to hurt someone or break a law. Lists the feelings that go with those thoughts, then the underlying attitudes and beliefs. T4C facilitators will then work with your supervisee on replacing those thoughts and behaviors that keep getting them into trouble. We’ll talk about Problem Solving and Social Skills shortly.  </a:t>
            </a:r>
            <a:endParaRPr lang="en-US" i="1" dirty="0"/>
          </a:p>
          <a:p>
            <a:pPr marL="181240" indent="-181240" defTabSz="96661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32</a:t>
            </a:fld>
            <a:endParaRPr lang="en-US"/>
          </a:p>
        </p:txBody>
      </p:sp>
    </p:spTree>
    <p:extLst>
      <p:ext uri="{BB962C8B-B14F-4D97-AF65-F5344CB8AC3E}">
        <p14:creationId xmlns:p14="http://schemas.microsoft.com/office/powerpoint/2010/main" val="451374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When you have a high-risk individual in group, the role of the officer is to be supportive. You can show support by discussing risk situations that they put themselves in. Tell them to use the situation on their next homework assignment or group role play. All groups assign homework, this is so the supervisee can practice new thinking in real life situations. Talk to your high-risk individual about their homework and if they are practicing what they learn in group when they are with family friends or in high-risk situations. All groups require supervisees to practice, have conversations with your them about practicing the situations that lead them to brake rules or hurt people while they are still in group. If your supervisee is struggling, consider meeting with them and the facilitator. It is a way to show that you all three want the high-risk individual to be successful and stay out of trouble. After completing the group, keep reminding the supervisee to practice what they learned in real world situations. These are the situations where they get in trouble, the group teaches alternative thinking and behaviors to get out of trouble. They can keep using the thinking report after the group ends.  </a:t>
            </a:r>
          </a:p>
        </p:txBody>
      </p:sp>
      <p:sp>
        <p:nvSpPr>
          <p:cNvPr id="4" name="Slide Number Placeholder 3"/>
          <p:cNvSpPr>
            <a:spLocks noGrp="1"/>
          </p:cNvSpPr>
          <p:nvPr>
            <p:ph type="sldNum" sz="quarter" idx="5"/>
          </p:nvPr>
        </p:nvSpPr>
        <p:spPr/>
        <p:txBody>
          <a:bodyPr/>
          <a:lstStyle/>
          <a:p>
            <a:fld id="{F2CA8094-8D5E-48DD-AD70-1F554A9DE630}" type="slidenum">
              <a:rPr lang="en-US" smtClean="0"/>
              <a:t>33</a:t>
            </a:fld>
            <a:endParaRPr lang="en-US"/>
          </a:p>
        </p:txBody>
      </p:sp>
    </p:spTree>
    <p:extLst>
      <p:ext uri="{BB962C8B-B14F-4D97-AF65-F5344CB8AC3E}">
        <p14:creationId xmlns:p14="http://schemas.microsoft.com/office/powerpoint/2010/main" val="49654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mj-lt"/>
              <a:buNone/>
              <a:tabLst>
                <a:tab pos="483306" algn="l"/>
              </a:tabLst>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(Andrew)  </a:t>
            </a:r>
          </a:p>
          <a:p>
            <a:pPr marL="362480" indent="-362480">
              <a:lnSpc>
                <a:spcPct val="107000"/>
              </a:lnSpc>
              <a:buFont typeface="+mj-lt"/>
              <a:buAutoNum type="arabicPeriod"/>
              <a:tabLst>
                <a:tab pos="483306" algn="l"/>
              </a:tabLst>
            </a:pPr>
            <a:endPar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mj-lt"/>
              <a:buAutoNum type="arabicPeriod"/>
              <a:tabLst>
                <a:tab pos="483306" algn="l"/>
              </a:tabLst>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Would you refer Colin to a cognitive behavioral program?</a:t>
            </a: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Yes</a:t>
            </a: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tabLst>
                <a:tab pos="483306" algn="l"/>
              </a:tabLst>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Why?</a:t>
            </a: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address Criminogenic Needs, Attitudes lead to criminal behaviors… Any EBP answer acceptable</a:t>
            </a: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tabLst>
                <a:tab pos="483306" algn="l"/>
              </a:tabLst>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yes, which program?</a:t>
            </a: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T4C, Decision Points, or Anger Control</a:t>
            </a: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tabLst>
                <a:tab pos="483306" algn="l"/>
              </a:tabLst>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yes, which case plan domain does it address? </a:t>
            </a: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Colin:</a:t>
            </a: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Criminal Attitudes and Behavior Patterns.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How would you support your supervisee while in the program?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Discuss risk situations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Discuss homework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Discuss participation and attendance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Meet with supervisee and facilitator together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Assign tools after group</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34</a:t>
            </a:fld>
            <a:endParaRPr lang="en-US"/>
          </a:p>
        </p:txBody>
      </p:sp>
    </p:spTree>
    <p:extLst>
      <p:ext uri="{BB962C8B-B14F-4D97-AF65-F5344CB8AC3E}">
        <p14:creationId xmlns:p14="http://schemas.microsoft.com/office/powerpoint/2010/main" val="3822218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Some high-risk individuals may not be able to attend a group or may not need an intensive group. There are also individual Cognitive Behavioral interventions that we use in Ohio Parole. These can be done one on one, at home or wherever you see them.  The first three are our Core Correctional Practices, which is its own training.  </a:t>
            </a:r>
          </a:p>
          <a:p>
            <a:endParaRPr lang="en-US" dirty="0"/>
          </a:p>
          <a:p>
            <a:pPr marL="181240" indent="-181240">
              <a:buFont typeface="Arial" panose="020B0604020202020204" pitchFamily="34" charset="0"/>
              <a:buChar char="•"/>
            </a:pPr>
            <a:endParaRPr lang="en-US" dirty="0"/>
          </a:p>
          <a:p>
            <a:pPr marL="181240" indent="-181240" defTabSz="966612">
              <a:buFont typeface="Arial" panose="020B0604020202020204" pitchFamily="34" charset="0"/>
              <a:buChar char="•"/>
              <a:defRPr/>
            </a:pPr>
            <a:r>
              <a:rPr lang="en-US" dirty="0"/>
              <a:t>The Carey Guides are a collection of 33 handbooks with worksheets to assist parole officers to utilize EBP with their supervisees. We’ll talk more about them in a little bit. </a:t>
            </a:r>
          </a:p>
          <a:p>
            <a:pPr marL="181240" indent="-181240">
              <a:buFont typeface="Arial" panose="020B0604020202020204" pitchFamily="34" charset="0"/>
              <a:buChar char="•"/>
            </a:pP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35</a:t>
            </a:fld>
            <a:endParaRPr lang="en-US"/>
          </a:p>
        </p:txBody>
      </p:sp>
    </p:spTree>
    <p:extLst>
      <p:ext uri="{BB962C8B-B14F-4D97-AF65-F5344CB8AC3E}">
        <p14:creationId xmlns:p14="http://schemas.microsoft.com/office/powerpoint/2010/main" val="2374880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(Andrew) (REVIEW FOR TIME) Cost/Benefit Analysis looks at positive and negative, short term and long-term consequences of an antisocial and prosocial behavior and is best with unmotivated supervisees. On the left is the supervisee’s antisocial behavior, flashing gang signs. There are a lot of short-term benefits, but long-term consequences. Which is typical for antisocial behaviors. On the right side is a prosocial alternative, just say hello. There are usually more long-term benefits to the prosocial behaviors. A logical conclusion of the cost benefit analysis is that the antisocial behavior gets me in trouble in the long term. The prosocial alternative may not feel good, but ultimately will pay off.  This is good for high risk who are unmotivated.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36</a:t>
            </a:fld>
            <a:endParaRPr lang="en-US"/>
          </a:p>
        </p:txBody>
      </p:sp>
    </p:spTree>
    <p:extLst>
      <p:ext uri="{BB962C8B-B14F-4D97-AF65-F5344CB8AC3E}">
        <p14:creationId xmlns:p14="http://schemas.microsoft.com/office/powerpoint/2010/main" val="2171127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(Andrew) The Behavior Chain looks at the antisocial thoughts, feelings and beliefs that lead to a specific behavior, then has the supervisee find replacement thoughts and beliefs that go with a new behavior. It is best with Supervisees who have antisocial thoughts. You can see the supervisee starts with a risk situation. Lists thoughts and feelings then an action. Starts with old thoughts and feelings then looks at new thoughts and feelings. How does each action get different consequences.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37</a:t>
            </a:fld>
            <a:endParaRPr lang="en-US"/>
          </a:p>
        </p:txBody>
      </p:sp>
    </p:spTree>
    <p:extLst>
      <p:ext uri="{BB962C8B-B14F-4D97-AF65-F5344CB8AC3E}">
        <p14:creationId xmlns:p14="http://schemas.microsoft.com/office/powerpoint/2010/main" val="392849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Problem Solving is a tool that a supervisee uses to solve complex community problems. It is best with a supervisee who does not have a lot of antisocial thinking but cannot cope with basic life stressors such as child raising or work stress. Here is one where a supervisee has to work with a codefendant who is still getting into trouble. He sets a goal to have as little contact as possible. He brainstorms different options, decides which option gets him closest to his goal, then puts a plan into action. </a:t>
            </a:r>
          </a:p>
          <a:p>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38</a:t>
            </a:fld>
            <a:endParaRPr lang="en-US"/>
          </a:p>
        </p:txBody>
      </p:sp>
    </p:spTree>
    <p:extLst>
      <p:ext uri="{BB962C8B-B14F-4D97-AF65-F5344CB8AC3E}">
        <p14:creationId xmlns:p14="http://schemas.microsoft.com/office/powerpoint/2010/main" val="1307119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(Andrew) </a:t>
            </a:r>
          </a:p>
          <a:p>
            <a:pPr marL="241653">
              <a:lnSpc>
                <a:spcPct val="107000"/>
              </a:lnSpc>
            </a:pPr>
            <a:endPar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Which CCP tool would you use with Collin?   </a:t>
            </a:r>
          </a:p>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Why did you select your tool? </a:t>
            </a:r>
          </a:p>
          <a:p>
            <a:pPr marL="241653">
              <a:lnSpc>
                <a:spcPct val="107000"/>
              </a:lnSpc>
            </a:pPr>
            <a:endPar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41653">
              <a:lnSpc>
                <a:spcPct val="107000"/>
              </a:lnSpc>
            </a:pPr>
            <a:endPar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83306">
              <a:lnSpc>
                <a:spcPct val="107000"/>
              </a:lnSpc>
            </a:pPr>
            <a:r>
              <a:rPr lang="en-US"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Colin: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Cost Benefit Analysis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Lacks motivation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483306">
              <a:lnSpc>
                <a:spcPct val="107000"/>
              </a:lnSpc>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39</a:t>
            </a:fld>
            <a:endParaRPr lang="en-US"/>
          </a:p>
        </p:txBody>
      </p:sp>
    </p:spTree>
    <p:extLst>
      <p:ext uri="{BB962C8B-B14F-4D97-AF65-F5344CB8AC3E}">
        <p14:creationId xmlns:p14="http://schemas.microsoft.com/office/powerpoint/2010/main" val="426452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(Andrew) Generally speaking, when we say someone is high risk, we mean that as they go through their day there is a higher chance of injuries, loss and/or social problems..  High-risk individuals are the focus of attention and interventions for many issues such as Eating disorders, teen pregnancy and traffic accidents.  When you are driving on the freeway, does it matter to you when a driver riding along next you is texting, while driving?  (maybe mixed answers)  What if I told you that People who text and drive are 23 times more likely to be involved in car accidents? (open)  What if I told you that texting while driving is 6 times for dangerous that intoxicated driving? (open)  With limited resources and time, the goal is to work with the small number of people who are most in need.  A high-risk individual has behaviors and characteristics that make them more likely to have poor quality of life than the average person.  In the case of texting while driving could be car accidents, possibly higher insurance rates, but also consider family and friends may not want to get in the car with them.  Also consider they may not be able to work jobs that involve driving.  In criminal justice we say someone is high risk because there is a higher chance of them committing crimes and recidivating. Some of the things we look at to decide if someone is high risk are unsuccessful release, prison, victim satisfaction surveys, new crimes, and technical violations.  The goal is to understand what makes a person high risk and then reduce that risk. What is it that makes someone more likely to victimize, commit crimes, and end up back in the criminal justice system?   We are going to look at specific factors that answer this question.  </a:t>
            </a:r>
          </a:p>
          <a:p>
            <a:endParaRPr lang="en-US" sz="1300" dirty="0">
              <a:latin typeface="Calibri" panose="020F0502020204030204" pitchFamily="34" charset="0"/>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a:p>
            <a:r>
              <a:rPr lang="en-US" sz="1900" dirty="0"/>
              <a:t>From Implementing Evidence-Based Practice in Community Corrections: The Principles of Effective Intervention   SOURCE  https://s3.amazonaws.com/static.nicic.gov/Library/019342.pdf</a:t>
            </a:r>
            <a:endParaRPr lang="en-US" sz="13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4</a:t>
            </a:fld>
            <a:endParaRPr lang="en-US"/>
          </a:p>
        </p:txBody>
      </p:sp>
    </p:spTree>
    <p:extLst>
      <p:ext uri="{BB962C8B-B14F-4D97-AF65-F5344CB8AC3E}">
        <p14:creationId xmlns:p14="http://schemas.microsoft.com/office/powerpoint/2010/main" val="258872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(Jessica) The Carey Guides are a collection of 33 handbooks with worksheets. Tools are designed for use by the supervisee, with assistance by their officer, to understand and address risk factors, triggers, and other conditions that are essential to their success.</a:t>
            </a:r>
          </a:p>
          <a:p>
            <a:pPr marL="181240" indent="-181240">
              <a:buFont typeface="Arial" panose="020B0604020202020204" pitchFamily="34" charset="0"/>
              <a:buChar char="•"/>
            </a:pPr>
            <a:r>
              <a:rPr lang="en-US" dirty="0"/>
              <a:t>Blue Guides- specifically address supervisees’ criminogenic needs</a:t>
            </a:r>
          </a:p>
          <a:p>
            <a:pPr marL="181240" indent="-181240">
              <a:buFont typeface="Arial" panose="020B0604020202020204" pitchFamily="34" charset="0"/>
              <a:buChar char="•"/>
            </a:pPr>
            <a:r>
              <a:rPr lang="en-US" dirty="0"/>
              <a:t>Red Guides- address common case management issues</a:t>
            </a:r>
          </a:p>
          <a:p>
            <a:pPr marL="181240" indent="-181240">
              <a:buFont typeface="Arial" panose="020B0604020202020204" pitchFamily="34" charset="0"/>
              <a:buChar char="•"/>
            </a:pPr>
            <a:r>
              <a:rPr lang="en-US" dirty="0"/>
              <a:t>Each guide contains 2-5 tools (worksheets) </a:t>
            </a:r>
          </a:p>
          <a:p>
            <a:endParaRPr lang="en-US" dirty="0"/>
          </a:p>
          <a:p>
            <a:r>
              <a:rPr lang="en-US" dirty="0"/>
              <a:t> The same Carey Guide OR section of a Carey Guide may be completed repeatedly by the same supervisee, until they are able to complete in real time.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40</a:t>
            </a:fld>
            <a:endParaRPr lang="en-US"/>
          </a:p>
        </p:txBody>
      </p:sp>
    </p:spTree>
    <p:extLst>
      <p:ext uri="{BB962C8B-B14F-4D97-AF65-F5344CB8AC3E}">
        <p14:creationId xmlns:p14="http://schemas.microsoft.com/office/powerpoint/2010/main" val="3744940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a:lnSpc>
                <a:spcPct val="107000"/>
              </a:lnSpc>
            </a:pPr>
            <a:r>
              <a:rPr lang="en-US"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(Jessica) </a:t>
            </a:r>
          </a:p>
          <a:p>
            <a:pPr marL="241653">
              <a:lnSpc>
                <a:spcPct val="107000"/>
              </a:lnSpc>
            </a:pPr>
            <a:endParaRPr lang="en-US"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41653">
              <a:lnSpc>
                <a:spcPct val="107000"/>
              </a:lnSpc>
            </a:pPr>
            <a:r>
              <a:rPr lang="en-US"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Which Carey Guide should you use at your next contact? (any Carey Guide acceptable)</a:t>
            </a:r>
          </a:p>
          <a:p>
            <a:pPr marL="241653">
              <a:lnSpc>
                <a:spcPct val="107000"/>
              </a:lnSpc>
            </a:pPr>
            <a:endParaRPr lang="en-US" sz="1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41653">
              <a:lnSpc>
                <a:spcPct val="107000"/>
              </a:lnSpc>
            </a:pPr>
            <a:r>
              <a:rPr lang="en-US" sz="1900" b="1" dirty="0">
                <a:solidFill>
                  <a:srgbClr val="000000"/>
                </a:solidFill>
                <a:latin typeface="Calibri" panose="020F0502020204030204" pitchFamily="34" charset="0"/>
                <a:ea typeface="Calibri" panose="020F0502020204030204" pitchFamily="34" charset="0"/>
                <a:cs typeface="Calibri" panose="020F0502020204030204" pitchFamily="34" charset="0"/>
              </a:rPr>
              <a:t>What Criminogenic need does the Carey Guide address?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241653">
              <a:lnSpc>
                <a:spcPct val="107000"/>
              </a:lnSpc>
            </a:pPr>
            <a:endParaRPr lang="en-US" sz="1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41653">
              <a:lnSpc>
                <a:spcPct val="107000"/>
              </a:lnSpc>
            </a:pPr>
            <a:r>
              <a:rPr lang="en-US" sz="1900" b="1" dirty="0">
                <a:solidFill>
                  <a:srgbClr val="000000"/>
                </a:solidFill>
                <a:latin typeface="Calibri" panose="020F0502020204030204" pitchFamily="34" charset="0"/>
                <a:ea typeface="Calibri" panose="020F0502020204030204" pitchFamily="34" charset="0"/>
                <a:cs typeface="Calibri" panose="020F0502020204030204" pitchFamily="34" charset="0"/>
              </a:rPr>
              <a:t>The following are best answers/recommended but any Carey Guide is acceptable.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483306">
              <a:lnSpc>
                <a:spcPct val="107000"/>
              </a:lnSpc>
            </a:pPr>
            <a:r>
              <a:rPr lang="en-US" sz="19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Colin: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Antisocial Thinking</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mj-lt"/>
              <a:buAutoNum type="arabicPeriod"/>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Antisocial Associates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483306">
              <a:lnSpc>
                <a:spcPct val="107000"/>
              </a:lnSpc>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41</a:t>
            </a:fld>
            <a:endParaRPr lang="en-US"/>
          </a:p>
        </p:txBody>
      </p:sp>
    </p:spTree>
    <p:extLst>
      <p:ext uri="{BB962C8B-B14F-4D97-AF65-F5344CB8AC3E}">
        <p14:creationId xmlns:p14="http://schemas.microsoft.com/office/powerpoint/2010/main" val="2510771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
        <p:nvSpPr>
          <p:cNvPr id="3" name="Notes Placeholder 2"/>
          <p:cNvSpPr>
            <a:spLocks noGrp="1"/>
          </p:cNvSpPr>
          <p:nvPr>
            <p:ph type="body" idx="1"/>
          </p:nvPr>
        </p:nvSpPr>
        <p:spPr/>
        <p:txBody>
          <a:bodyPr/>
          <a:lstStyle/>
          <a:p>
            <a:r>
              <a:rPr lang="en-US" dirty="0"/>
              <a:t>(Jessica)  TRANSITIONAL SLIDE: Let’s talk about some effective interactions to use with higher risk offenders….</a:t>
            </a:r>
          </a:p>
        </p:txBody>
      </p:sp>
      <p:sp>
        <p:nvSpPr>
          <p:cNvPr id="4" name="Slide Number Placeholder 3"/>
          <p:cNvSpPr>
            <a:spLocks noGrp="1"/>
          </p:cNvSpPr>
          <p:nvPr>
            <p:ph type="sldNum" sz="quarter" idx="10"/>
          </p:nvPr>
        </p:nvSpPr>
        <p:spPr/>
        <p:txBody>
          <a:bodyPr/>
          <a:lstStyle/>
          <a:p>
            <a:fld id="{F2CA8094-8D5E-48DD-AD70-1F554A9DE630}" type="slidenum">
              <a:rPr lang="en-US" smtClean="0"/>
              <a:t>42</a:t>
            </a:fld>
            <a:endParaRPr lang="en-US"/>
          </a:p>
        </p:txBody>
      </p:sp>
    </p:spTree>
    <p:extLst>
      <p:ext uri="{BB962C8B-B14F-4D97-AF65-F5344CB8AC3E}">
        <p14:creationId xmlns:p14="http://schemas.microsoft.com/office/powerpoint/2010/main" val="1060752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marL="0" marR="0" lvl="0" indent="0" algn="l" defTabSz="1002581" rtl="0" eaLnBrk="1" fontAlgn="auto" latinLnBrk="0" hangingPunct="1">
              <a:lnSpc>
                <a:spcPct val="100000"/>
              </a:lnSpc>
              <a:spcBef>
                <a:spcPts val="0"/>
              </a:spcBef>
              <a:spcAft>
                <a:spcPts val="0"/>
              </a:spcAft>
              <a:buClrTx/>
              <a:buSzTx/>
              <a:buFontTx/>
              <a:buNone/>
              <a:tabLst/>
              <a:defRPr/>
            </a:pPr>
            <a:r>
              <a:rPr lang="en-US" dirty="0"/>
              <a:t>(Jessica)    Motivational Interviewing is a conversation style to facilitate change. Good MI skills come overtime with a lot of practice. It is not appropriate for all situations.  It is best used with high-risk individuals when you are having a conversations about why they should or should not change. That may sound counterintuitive but ambivalence about change is important.  A high-risk individual has reasons that they continue in their high-risk criminal lifestyle.  In fact, the information they have about why they continue in crime, is vital if they are ever going to change. Motivational Interviewing works best when a high-risk person is able to be in the driver’s seat for their own change process. We act as advisors in the spirit of partnership, compassion, acceptance and empowerment. MI involves transferring responsibility to the high-risk person for their own change process.  Open Questions, Affirmations, Reflections and Summaries are the core skills to use during motivational interviewing. </a:t>
            </a:r>
          </a:p>
          <a:p>
            <a:pPr defTabSz="1002581">
              <a:defRPr/>
            </a:pPr>
            <a:endParaRPr lang="en-US" sz="1200" b="0" dirty="0">
              <a:latin typeface="+mn-lt"/>
            </a:endParaRPr>
          </a:p>
        </p:txBody>
      </p:sp>
      <p:sp>
        <p:nvSpPr>
          <p:cNvPr id="205828" name="Date Placeholder 3"/>
          <p:cNvSpPr>
            <a:spLocks noGrp="1"/>
          </p:cNvSpPr>
          <p:nvPr>
            <p:ph type="dt" sz="quarter" idx="1"/>
          </p:nvPr>
        </p:nvSpPr>
        <p:spPr>
          <a:noFill/>
        </p:spPr>
        <p:txBody>
          <a:bodyPr/>
          <a:lstStyle/>
          <a:p>
            <a:pPr defTabSz="1002581">
              <a:defRPr/>
            </a:pPr>
            <a:endParaRPr lang="en-US">
              <a:solidFill>
                <a:prstClr val="black"/>
              </a:solidFill>
              <a:latin typeface="Calibri"/>
            </a:endParaRPr>
          </a:p>
        </p:txBody>
      </p:sp>
      <p:sp>
        <p:nvSpPr>
          <p:cNvPr id="205829" name="Footer Placeholder 4"/>
          <p:cNvSpPr>
            <a:spLocks noGrp="1"/>
          </p:cNvSpPr>
          <p:nvPr>
            <p:ph type="ftr" sz="quarter" idx="4"/>
          </p:nvPr>
        </p:nvSpPr>
        <p:spPr>
          <a:noFill/>
        </p:spPr>
        <p:txBody>
          <a:bodyPr/>
          <a:lstStyle/>
          <a:p>
            <a:pPr defTabSz="1002581">
              <a:defRPr/>
            </a:pPr>
            <a:endParaRPr lang="en-US">
              <a:solidFill>
                <a:prstClr val="black"/>
              </a:solidFill>
              <a:latin typeface="Calibri"/>
            </a:endParaRPr>
          </a:p>
        </p:txBody>
      </p:sp>
      <p:sp>
        <p:nvSpPr>
          <p:cNvPr id="205830" name="Slide Number Placeholder 5"/>
          <p:cNvSpPr>
            <a:spLocks noGrp="1"/>
          </p:cNvSpPr>
          <p:nvPr>
            <p:ph type="sldNum" sz="quarter" idx="5"/>
          </p:nvPr>
        </p:nvSpPr>
        <p:spPr>
          <a:noFill/>
        </p:spPr>
        <p:txBody>
          <a:bodyPr/>
          <a:lstStyle/>
          <a:p>
            <a:pPr defTabSz="1002581">
              <a:defRPr/>
            </a:pPr>
            <a:fld id="{B384F497-EB09-4490-AE32-17DB787B63EB}" type="slidenum">
              <a:rPr lang="en-US">
                <a:solidFill>
                  <a:prstClr val="black"/>
                </a:solidFill>
                <a:latin typeface="Calibri"/>
              </a:rPr>
              <a:pPr defTabSz="1002581">
                <a:defRPr/>
              </a:pPr>
              <a:t>43</a:t>
            </a:fld>
            <a:endParaRPr lang="en-US">
              <a:solidFill>
                <a:prstClr val="black"/>
              </a:solidFill>
              <a:latin typeface="Calibri"/>
            </a:endParaRPr>
          </a:p>
        </p:txBody>
      </p:sp>
    </p:spTree>
    <p:extLst>
      <p:ext uri="{BB962C8B-B14F-4D97-AF65-F5344CB8AC3E}">
        <p14:creationId xmlns:p14="http://schemas.microsoft.com/office/powerpoint/2010/main" val="430821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High risk individuals are not here voluntarily. It is often challenging; we must work towards building a collaborative working relationship. We emphasize accountability and mutual respect. Good communication is essential. This involves actively listening. Set appropriate boundaries. Why is it important to build a professional relationship with the people that we supervise? They are more likely to be respectful, work with us, write less grievances… </a:t>
            </a:r>
          </a:p>
          <a:p>
            <a:endParaRPr lang="en-US" dirty="0"/>
          </a:p>
          <a:p>
            <a:r>
              <a:rPr lang="en-US" dirty="0"/>
              <a:t>We always show our professionalism, whether working to help the Supervisee or arresting them. Emphasize to supervisees that we are in the business of getting them to make positive life changes. Some interactions that you can use in the field or office to respond to statements are effective reinforcement, effective use of authority and effective disapproval.  </a:t>
            </a:r>
          </a:p>
          <a:p>
            <a:endParaRPr lang="en-US" dirty="0"/>
          </a:p>
          <a:p>
            <a:pPr defTabSz="966612">
              <a:defRPr/>
            </a:pPr>
            <a:r>
              <a:rPr lang="en-US" dirty="0"/>
              <a:t>1.. Effective Reinforcement means that we want people to repeat prosocial behaviors. Think about how much safer it is when we get supervisees to repeat prosocial behaviors. To do this we use reinforcement or rewards. Don’t become so focused on what a supervisee is doing wrong that we forget to reinforce what they are doing right. If right-doing is not reinforced, then the person is more likely to stop doing it. </a:t>
            </a:r>
          </a:p>
          <a:p>
            <a:pPr defTabSz="966612">
              <a:defRPr/>
            </a:pPr>
            <a:endParaRPr lang="en-US" dirty="0"/>
          </a:p>
          <a:p>
            <a:r>
              <a:rPr lang="en-US" dirty="0"/>
              <a:t>2. As Parole Officers we need to use our authority when a supervisee is about to engage in an antisocial behavior. We can talk about choices and consequences with a supervisee in a non-confrontational manner. When we get on a power trip, supervisees are more likely to feel challenged and get into power struggles with us.  We want to be firm, but fair in out approach. </a:t>
            </a:r>
          </a:p>
          <a:p>
            <a:endParaRPr lang="en-US" dirty="0"/>
          </a:p>
          <a:p>
            <a:pPr defTabSz="966612">
              <a:defRPr/>
            </a:pPr>
            <a:r>
              <a:rPr lang="en-US" dirty="0"/>
              <a:t>3. If they have already engaged in violation or antisocial behavior, we show effective disapproval. Part of being a Parole Officer is reducing the antisocial behaviors that we see with our Supervisees. If we ignore misconduct, it increases the chances that someone will do it again.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44</a:t>
            </a:fld>
            <a:endParaRPr lang="en-US"/>
          </a:p>
        </p:txBody>
      </p:sp>
    </p:spTree>
    <p:extLst>
      <p:ext uri="{BB962C8B-B14F-4D97-AF65-F5344CB8AC3E}">
        <p14:creationId xmlns:p14="http://schemas.microsoft.com/office/powerpoint/2010/main" val="406765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During contacts it is as important to recognize when a supervisee engages in prosocial behavior as when they engage in antisocial behavior. We want to reinforce or strengthen that behavior with some kind of reward. What are some rewards that you can use as Parole Officers?</a:t>
            </a:r>
          </a:p>
          <a:p>
            <a:endParaRPr lang="en-US" dirty="0"/>
          </a:p>
          <a:p>
            <a:r>
              <a:rPr lang="en-US" dirty="0"/>
              <a:t>(CLICK,) (CLICK) These are some rewards that our agency uses.  Consider a lot of what makes a person high-risk involves the thrill of risk, being impulsive and doing what feels good now, and avoiding the difficulties that come with problem solving.  Rewards are especially meaningful to a group that is going to do something if it feels good. </a:t>
            </a: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45</a:t>
            </a:fld>
            <a:endParaRPr lang="en-US"/>
          </a:p>
        </p:txBody>
      </p:sp>
    </p:spTree>
    <p:extLst>
      <p:ext uri="{BB962C8B-B14F-4D97-AF65-F5344CB8AC3E}">
        <p14:creationId xmlns:p14="http://schemas.microsoft.com/office/powerpoint/2010/main" val="853192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Thinking about the last statement that Colin just made, which strategy to build a professional rapport would be most effective at this time?   </a:t>
            </a:r>
          </a:p>
          <a:p>
            <a:r>
              <a:rPr lang="en-US" dirty="0"/>
              <a:t>Effective Disapproval, Effective Use of Authority or Effective Reinforcement and Why?</a:t>
            </a: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41653">
              <a:lnSpc>
                <a:spcPct val="107000"/>
              </a:lnSpc>
            </a:pPr>
            <a:r>
              <a:rPr lang="en-US" sz="19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Colin: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Effective reinforcement (engaged in a behavior that was prosocial and should be repeated)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Times New Roman" panose="02020603050405020304" pitchFamily="18" charset="0"/>
              </a:rPr>
              <a:t>List a reward that you think would work with your case?  (any are correct)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Times New Roman" panose="02020603050405020304" pitchFamily="18" charset="0"/>
              </a:rPr>
              <a:t>Verbal praise</a:t>
            </a:r>
          </a:p>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Times New Roman" panose="02020603050405020304" pitchFamily="18" charset="0"/>
              </a:rPr>
              <a:t>Bus passes</a:t>
            </a:r>
          </a:p>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Times New Roman" panose="02020603050405020304" pitchFamily="18" charset="0"/>
              </a:rPr>
              <a:t>Tell family member about success</a:t>
            </a:r>
          </a:p>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Times New Roman" panose="02020603050405020304" pitchFamily="18" charset="0"/>
              </a:rPr>
              <a:t>Certificate</a:t>
            </a:r>
          </a:p>
          <a:p>
            <a:pPr marL="362480" indent="-362480">
              <a:lnSpc>
                <a:spcPct val="107000"/>
              </a:lnSpc>
              <a:buFont typeface="Arial" panose="020B0604020202020204" pitchFamily="34" charset="0"/>
              <a:buChar char="•"/>
              <a:tabLst>
                <a:tab pos="483306" algn="l"/>
              </a:tabLst>
            </a:pPr>
            <a:r>
              <a:rPr lang="en-US" sz="1900" dirty="0">
                <a:latin typeface="Calibri" panose="020F0502020204030204" pitchFamily="34" charset="0"/>
                <a:ea typeface="Calibri" panose="020F0502020204030204" pitchFamily="34" charset="0"/>
                <a:cs typeface="Times New Roman" panose="02020603050405020304" pitchFamily="18" charset="0"/>
              </a:rPr>
              <a:t>Travel Permit</a:t>
            </a:r>
          </a:p>
          <a:p>
            <a:endParaRPr lang="en-US" dirty="0"/>
          </a:p>
        </p:txBody>
      </p:sp>
      <p:sp>
        <p:nvSpPr>
          <p:cNvPr id="4" name="Slide Number Placeholder 3"/>
          <p:cNvSpPr>
            <a:spLocks noGrp="1"/>
          </p:cNvSpPr>
          <p:nvPr>
            <p:ph type="sldNum" sz="quarter" idx="5"/>
          </p:nvPr>
        </p:nvSpPr>
        <p:spPr/>
        <p:txBody>
          <a:bodyPr/>
          <a:lstStyle/>
          <a:p>
            <a:fld id="{F2CA8094-8D5E-48DD-AD70-1F554A9DE630}" type="slidenum">
              <a:rPr lang="en-US" smtClean="0"/>
              <a:t>46</a:t>
            </a:fld>
            <a:endParaRPr lang="en-US"/>
          </a:p>
        </p:txBody>
      </p:sp>
    </p:spTree>
    <p:extLst>
      <p:ext uri="{BB962C8B-B14F-4D97-AF65-F5344CB8AC3E}">
        <p14:creationId xmlns:p14="http://schemas.microsoft.com/office/powerpoint/2010/main" val="890149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(Ben)  (HANDOUT) We have an example of recommendations by criminogenic needs.  This is what we use at Ohio Parole.  </a:t>
            </a:r>
            <a:r>
              <a:rPr lang="en-US" strike="sngStrike" dirty="0"/>
              <a:t>There is a handout that is also available in the app that has recommended interventions by Criminogenic needs. It will give you some ideas of interventions and tools that you can use.  </a:t>
            </a:r>
          </a:p>
        </p:txBody>
      </p:sp>
      <p:sp>
        <p:nvSpPr>
          <p:cNvPr id="4" name="Slide Number Placeholder 3"/>
          <p:cNvSpPr>
            <a:spLocks noGrp="1"/>
          </p:cNvSpPr>
          <p:nvPr>
            <p:ph type="sldNum" sz="quarter" idx="5"/>
          </p:nvPr>
        </p:nvSpPr>
        <p:spPr/>
        <p:txBody>
          <a:bodyPr/>
          <a:lstStyle/>
          <a:p>
            <a:fld id="{632FFBCB-D45F-4E85-871A-ED49BB7D6485}" type="slidenum">
              <a:rPr lang="en-US" smtClean="0"/>
              <a:t>47</a:t>
            </a:fld>
            <a:endParaRPr lang="en-US"/>
          </a:p>
        </p:txBody>
      </p:sp>
    </p:spTree>
    <p:extLst>
      <p:ext uri="{BB962C8B-B14F-4D97-AF65-F5344CB8AC3E}">
        <p14:creationId xmlns:p14="http://schemas.microsoft.com/office/powerpoint/2010/main" val="4084226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(Ben)  Risk/Need Assessment determines someone’s potential from criminal activity and the crime producing or criminogenic needs that they have. It is a guide for how to best manage the case</a:t>
            </a:r>
            <a:r>
              <a:rPr lang="en-US"/>
              <a:t>. </a:t>
            </a:r>
            <a:endParaRPr lang="en-US" dirty="0"/>
          </a:p>
          <a:p>
            <a:pPr defTabSz="966612">
              <a:defRPr/>
            </a:pPr>
            <a:endParaRPr lang="en-US" dirty="0"/>
          </a:p>
          <a:p>
            <a:pPr defTabSz="966612">
              <a:defRPr/>
            </a:pPr>
            <a:r>
              <a:rPr lang="en-US" dirty="0"/>
              <a:t>(CLICK) Cognitive Behavioral Programs and Interventions are how we address the underlying criminality of high-risk individuals. </a:t>
            </a:r>
          </a:p>
          <a:p>
            <a:pPr defTabSz="966612">
              <a:defRPr/>
            </a:pPr>
            <a:endParaRPr lang="en-US" dirty="0"/>
          </a:p>
          <a:p>
            <a:pPr defTabSz="966612">
              <a:defRPr/>
            </a:pPr>
            <a:r>
              <a:rPr lang="en-US" dirty="0"/>
              <a:t>The best responses for high-risk individuals include groups such as Thinking for a Change and Decision Points; Core Correctional Practices and Carey Guides which provide opportunities for individual interventions to address criminogenic needs, with the ultimate goal to reduce crime and recidivism. </a:t>
            </a:r>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48</a:t>
            </a:fld>
            <a:endParaRPr lang="en-US"/>
          </a:p>
        </p:txBody>
      </p:sp>
    </p:spTree>
    <p:extLst>
      <p:ext uri="{BB962C8B-B14F-4D97-AF65-F5344CB8AC3E}">
        <p14:creationId xmlns:p14="http://schemas.microsoft.com/office/powerpoint/2010/main" val="3814669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Thank you.  As you can see, we have invested heavily to increase the success of those at the highest risk of failure at Ohio Parole. With our trainers here are there any questions.  (or we can stay for a few minutes if there are any questions) </a:t>
            </a:r>
          </a:p>
        </p:txBody>
      </p:sp>
      <p:sp>
        <p:nvSpPr>
          <p:cNvPr id="4" name="Slide Number Placeholder 3"/>
          <p:cNvSpPr>
            <a:spLocks noGrp="1"/>
          </p:cNvSpPr>
          <p:nvPr>
            <p:ph type="sldNum" sz="quarter" idx="5"/>
          </p:nvPr>
        </p:nvSpPr>
        <p:spPr/>
        <p:txBody>
          <a:bodyPr/>
          <a:lstStyle/>
          <a:p>
            <a:fld id="{7A6E335F-6B58-4BAC-AAD9-EC2E6DC7157D}" type="slidenum">
              <a:rPr lang="en-US" smtClean="0"/>
              <a:t>49</a:t>
            </a:fld>
            <a:endParaRPr lang="en-US"/>
          </a:p>
        </p:txBody>
      </p:sp>
    </p:spTree>
    <p:extLst>
      <p:ext uri="{BB962C8B-B14F-4D97-AF65-F5344CB8AC3E}">
        <p14:creationId xmlns:p14="http://schemas.microsoft.com/office/powerpoint/2010/main" val="63941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
        <p:nvSpPr>
          <p:cNvPr id="3" name="Notes Placeholder 2"/>
          <p:cNvSpPr>
            <a:spLocks noGrp="1"/>
          </p:cNvSpPr>
          <p:nvPr>
            <p:ph type="body" idx="1"/>
          </p:nvPr>
        </p:nvSpPr>
        <p:spPr/>
        <p:txBody>
          <a:bodyPr/>
          <a:lstStyle/>
          <a:p>
            <a:pPr defTabSz="966612">
              <a:defRPr/>
            </a:pPr>
            <a:r>
              <a:rPr lang="en-US" sz="1400" b="1" dirty="0"/>
              <a:t>(Andrew) In the criminal justice system, crime, Recidivism, and public safety all fall under the idea of risk. </a:t>
            </a:r>
            <a:r>
              <a:rPr lang="en-US" altLang="en-US" sz="1400" b="1" dirty="0"/>
              <a:t>When we talk about risk, we're talking about the threat that a supervisee poses to the safety and property of people in the community. In other words, the likelihood that they will commit another crime. Risk does not necessarily predict the seriousness of a future crime, but rather the probability that the person will reoffend. Think of risk as being on a continuum. On the high end are supervisees who are the highest risk of further criminal activity. They have many antisocial characteristics. Making sense of supervisee risk requires that we establish what we mean in criminal justice when we say antisocial. In terms of risk, antisocial means not going along with society’s norms or lacking concern for what is socially acceptable. A prosocial person is concerned about following social rules. As prosocial people, we adhere to rules and understand how they keep things orderly. We go in through the indoor and out through the outdoor. Why? Because it's what we are supposed to do! The antisocial person goes in through the outdoor, simply to be defiant or perhaps because it’s easy. There are many different factors to consider when determining the risk of a supervisee. That identification is key because the more of those factors that a supervisee has, the higher the probability that they will commit additional offenses.  </a:t>
            </a:r>
            <a:endParaRPr lang="en-US" sz="1400" b="1"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F2CA8094-8D5E-48DD-AD70-1F554A9DE630}" type="slidenum">
              <a:rPr lang="en-US" smtClean="0"/>
              <a:t>5</a:t>
            </a:fld>
            <a:endParaRPr lang="en-US"/>
          </a:p>
        </p:txBody>
      </p:sp>
    </p:spTree>
    <p:extLst>
      <p:ext uri="{BB962C8B-B14F-4D97-AF65-F5344CB8AC3E}">
        <p14:creationId xmlns:p14="http://schemas.microsoft.com/office/powerpoint/2010/main" val="3688135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  Here are out contact emails.  There is also a link and QR code for workshop evaluations.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50</a:t>
            </a:fld>
            <a:endParaRPr lang="en-US"/>
          </a:p>
        </p:txBody>
      </p:sp>
    </p:spTree>
    <p:extLst>
      <p:ext uri="{BB962C8B-B14F-4D97-AF65-F5344CB8AC3E}">
        <p14:creationId xmlns:p14="http://schemas.microsoft.com/office/powerpoint/2010/main" val="365192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(Andrew) We’ve just been assigned a case. Let’s take about 1 minute to read through the collateral information that we have on Colin:</a:t>
            </a:r>
          </a:p>
          <a:p>
            <a:endParaRPr lang="en-US" sz="1400" dirty="0"/>
          </a:p>
          <a:p>
            <a:endParaRPr lang="en-US" sz="1400" dirty="0"/>
          </a:p>
          <a:p>
            <a:r>
              <a:rPr lang="en-US" sz="1400" dirty="0"/>
              <a:t>What stands out about Colin that makes you think that he is high risk?</a:t>
            </a:r>
          </a:p>
          <a:p>
            <a:r>
              <a:rPr lang="en-US" sz="1400" dirty="0"/>
              <a:t>(Risk Assessment score, criminal attitudes, prior history…. )</a:t>
            </a:r>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6</a:t>
            </a:fld>
            <a:endParaRPr lang="en-US"/>
          </a:p>
        </p:txBody>
      </p:sp>
    </p:spTree>
    <p:extLst>
      <p:ext uri="{BB962C8B-B14F-4D97-AF65-F5344CB8AC3E}">
        <p14:creationId xmlns:p14="http://schemas.microsoft.com/office/powerpoint/2010/main" val="107004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(Jessica) Considering that Colin is high risk, we are going to supervise him differently than someone who is not high risk.   We work hard to balance our role of supervision and service provider. Not all supervisees receive the same interventions. On one end you have intense supervision, more frequent contact, and mentoring. On the other extreme, you have very limited contact and supervision. The idea behind the risk principle is to focus our most intense supervision and services on the supervisees who are most likely to reoffend. In contrast, supervisees who are least likely to reoffend should receive the least correctional interventions. The risk principle means matching up our supervision tools and monitoring strategies to be more effective at managing supervisee risk.  </a:t>
            </a:r>
          </a:p>
          <a:p>
            <a:endParaRPr lang="en-US" altLang="en-US" dirty="0"/>
          </a:p>
          <a:p>
            <a:endParaRPr lang="en-US" altLang="en-US" dirty="0"/>
          </a:p>
          <a:p>
            <a:endParaRPr lang="en-US" altLang="en-US" dirty="0"/>
          </a:p>
          <a:p>
            <a:r>
              <a:rPr lang="en-US" altLang="en-US" dirty="0"/>
              <a:t>Resource  https://info.nicic.gov/tjc/module-5-section-2-risk-need-responsivity-model-assessment-and-rehabilitation</a:t>
            </a:r>
            <a:endParaRPr lang="en-US" altLang="en-US" dirty="0">
              <a:cs typeface="Calibri" panose="020F0502020204030204"/>
            </a:endParaRPr>
          </a:p>
          <a:p>
            <a:endParaRPr lang="en-US" altLang="en-US" dirty="0"/>
          </a:p>
          <a:p>
            <a:pPr>
              <a:defRPr/>
            </a:pPr>
            <a:r>
              <a:rPr lang="en-US" dirty="0"/>
              <a:t>“ Risk Management involves determining risk level of the offender and providing appropriate sanctions and supervision”   Corrections in the Community </a:t>
            </a:r>
            <a:r>
              <a:rPr lang="en-US" dirty="0" err="1"/>
              <a:t>Latessa</a:t>
            </a:r>
            <a:r>
              <a:rPr lang="en-US" dirty="0"/>
              <a:t> &amp; Smith 2007</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632FFBCB-D45F-4E85-871A-ED49BB7D6485}" type="slidenum">
              <a:rPr lang="en-US" smtClean="0"/>
              <a:t>7</a:t>
            </a:fld>
            <a:endParaRPr lang="en-US"/>
          </a:p>
        </p:txBody>
      </p:sp>
    </p:spTree>
    <p:extLst>
      <p:ext uri="{BB962C8B-B14F-4D97-AF65-F5344CB8AC3E}">
        <p14:creationId xmlns:p14="http://schemas.microsoft.com/office/powerpoint/2010/main" val="195151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(Jessica) We saw in the description that Colin’s risk score is 23, making him high risk. But what makes our supervisee high risk?</a:t>
            </a:r>
            <a:r>
              <a:rPr lang="en-US" dirty="0"/>
              <a:t> There are </a:t>
            </a:r>
            <a:r>
              <a:rPr lang="en-US" sz="1300" dirty="0"/>
              <a:t>eight factors associated with risk of </a:t>
            </a:r>
            <a:r>
              <a:rPr lang="en-US" dirty="0"/>
              <a:t>re-offending</a:t>
            </a:r>
            <a:r>
              <a:rPr lang="en-US" sz="1300" dirty="0"/>
              <a:t>. The </a:t>
            </a:r>
            <a:r>
              <a:rPr lang="en-US" dirty="0"/>
              <a:t>first four are considered primary</a:t>
            </a:r>
            <a:r>
              <a:rPr lang="en-US" sz="1300" dirty="0"/>
              <a:t> </a:t>
            </a:r>
            <a:r>
              <a:rPr lang="en-US" dirty="0"/>
              <a:t>factors. They are</a:t>
            </a:r>
            <a:r>
              <a:rPr lang="en-US" b="1" dirty="0"/>
              <a:t>: </a:t>
            </a:r>
            <a:r>
              <a:rPr lang="en-US" dirty="0"/>
              <a:t>Antisocial</a:t>
            </a:r>
            <a:r>
              <a:rPr lang="en-US" sz="1300" dirty="0"/>
              <a:t> Attitudes, </a:t>
            </a:r>
            <a:r>
              <a:rPr lang="en-US" dirty="0"/>
              <a:t>Antisocial Peers</a:t>
            </a:r>
            <a:r>
              <a:rPr lang="en-US" sz="1300" dirty="0"/>
              <a:t>, </a:t>
            </a:r>
            <a:r>
              <a:rPr lang="en-US" dirty="0"/>
              <a:t>Antisocial Personality</a:t>
            </a:r>
            <a:r>
              <a:rPr lang="en-US" sz="1300" dirty="0"/>
              <a:t> traits and a </a:t>
            </a:r>
            <a:r>
              <a:rPr lang="en-US" dirty="0"/>
              <a:t>History</a:t>
            </a:r>
            <a:r>
              <a:rPr lang="en-US" sz="1300" dirty="0"/>
              <a:t> of </a:t>
            </a:r>
            <a:r>
              <a:rPr lang="en-US" dirty="0"/>
              <a:t>Antisocial</a:t>
            </a:r>
            <a:r>
              <a:rPr lang="en-US" sz="1300" dirty="0"/>
              <a:t> </a:t>
            </a:r>
            <a:r>
              <a:rPr lang="en-US" dirty="0"/>
              <a:t>Behaviors</a:t>
            </a:r>
            <a:r>
              <a:rPr lang="en-US" sz="1300" dirty="0"/>
              <a:t>. These four are common in our high-risk supervisee’s. Often, you work with people </a:t>
            </a:r>
            <a:r>
              <a:rPr lang="en-US" dirty="0"/>
              <a:t>who have long histories of involvement in the criminal justice system and consistently get arrested. Much of that behavior is indicated by attitudes, peers, traits, and previous behaviors. </a:t>
            </a:r>
          </a:p>
          <a:p>
            <a:endParaRPr lang="en-US" dirty="0"/>
          </a:p>
          <a:p>
            <a:r>
              <a:rPr lang="en-US" i="1" dirty="0"/>
              <a:t>I supervised someone named Moss.  From an early age he was in the system.  He started smoking marijuana in junior high school and began smoking Marijuana with PCP and formaldehyde in high school.  Most of his friends were from his gang, the heartless felons.  He acted on impulse and aggression.  He thought that if someone wronged him, then it was okay to spit in their face, which is an antisocial attitude that is likely to act on. His gang affiliations are antisocial peers, Impulsivity and Aggression are Antisocial personality traits.  Using drugs at a young age are a history of antisocial behaviors. </a:t>
            </a:r>
          </a:p>
          <a:p>
            <a:endParaRPr lang="en-US" i="1" dirty="0"/>
          </a:p>
          <a:p>
            <a:r>
              <a:rPr lang="en-US" dirty="0"/>
              <a:t>These</a:t>
            </a:r>
            <a:r>
              <a:rPr lang="en-US" sz="1300" dirty="0"/>
              <a:t> </a:t>
            </a:r>
            <a:r>
              <a:rPr lang="en-US" dirty="0"/>
              <a:t>four risk factors are</a:t>
            </a:r>
            <a:r>
              <a:rPr lang="en-US" sz="1300" dirty="0"/>
              <a:t> the </a:t>
            </a:r>
            <a:r>
              <a:rPr lang="en-US" dirty="0"/>
              <a:t>source that other behaviors stem from. Similar to the idea that texting and driving may predict someone who is high risk of getting into car accidents, these four predict future criminal behaviors. One way to think of primary risk factors is like primary colors.  Red, Yellow and Blue are a base for all other colors.  So, all other colors are made from red, yellow and blue.  Similarly with primary risk factors. The attitudes, peers and traits that a person has shape so many factors in their life.  </a:t>
            </a:r>
          </a:p>
          <a:p>
            <a:endParaRPr lang="en-US" dirty="0">
              <a:cs typeface="Calibri"/>
            </a:endParaRPr>
          </a:p>
          <a:p>
            <a:endParaRPr lang="en-US" sz="1300" dirty="0"/>
          </a:p>
          <a:p>
            <a:endParaRPr lang="en-US" sz="1300" dirty="0"/>
          </a:p>
          <a:p>
            <a:pPr>
              <a:defRPr/>
            </a:pPr>
            <a:r>
              <a:rPr lang="en-US" sz="1300" dirty="0"/>
              <a:t>Source</a:t>
            </a:r>
            <a:r>
              <a:rPr lang="en-US" dirty="0"/>
              <a:t> </a:t>
            </a:r>
            <a:r>
              <a:rPr lang="en-US" sz="1300" dirty="0"/>
              <a:t> </a:t>
            </a:r>
            <a:r>
              <a:rPr lang="en-US" sz="1300" dirty="0" err="1"/>
              <a:t>Gendreau</a:t>
            </a:r>
            <a:r>
              <a:rPr lang="en-US" sz="1300" dirty="0"/>
              <a:t> (1996). Offender Rehabilitation: What we know and what needs to be done.</a:t>
            </a:r>
            <a:r>
              <a:rPr lang="en-US" dirty="0"/>
              <a:t> </a:t>
            </a:r>
            <a:r>
              <a:rPr lang="en-US" sz="1300" dirty="0"/>
              <a:t> </a:t>
            </a:r>
            <a:r>
              <a:rPr lang="en-US" sz="1300" dirty="0" err="1"/>
              <a:t>Gendreau</a:t>
            </a:r>
            <a:r>
              <a:rPr lang="en-US" sz="1300" dirty="0"/>
              <a:t>, Little &amp; Goggin (1996) A meta-analysis of the predictors of adult offender recidivism: What works! </a:t>
            </a:r>
            <a:r>
              <a:rPr lang="en-US" sz="1300" i="1" dirty="0"/>
              <a:t>Criminology, 34:</a:t>
            </a:r>
            <a:r>
              <a:rPr lang="en-US" sz="1300" dirty="0"/>
              <a:t> 575-607.</a:t>
            </a:r>
            <a:endParaRPr lang="en-US" sz="1300" dirty="0">
              <a:cs typeface="Calibri"/>
            </a:endParaRPr>
          </a:p>
          <a:p>
            <a:endParaRPr lang="en-US" sz="1300" dirty="0"/>
          </a:p>
          <a:p>
            <a:endParaRPr lang="en-US" dirty="0"/>
          </a:p>
        </p:txBody>
      </p:sp>
      <p:sp>
        <p:nvSpPr>
          <p:cNvPr id="4" name="Slide Number Placeholder 3"/>
          <p:cNvSpPr>
            <a:spLocks noGrp="1"/>
          </p:cNvSpPr>
          <p:nvPr>
            <p:ph type="sldNum" sz="quarter" idx="5"/>
          </p:nvPr>
        </p:nvSpPr>
        <p:spPr/>
        <p:txBody>
          <a:bodyPr/>
          <a:lstStyle/>
          <a:p>
            <a:pPr defTabSz="966612">
              <a:defRPr/>
            </a:pPr>
            <a:fld id="{14D96945-6B4D-4AE7-93C4-8B559E93792E}" type="slidenum">
              <a:rPr lang="en-US">
                <a:solidFill>
                  <a:prstClr val="black"/>
                </a:solidFill>
                <a:latin typeface="Calibri" panose="020F0502020204030204"/>
              </a:rPr>
              <a:pPr defTabSz="96661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97884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(Jessica) The </a:t>
            </a:r>
            <a:r>
              <a:rPr lang="en-US" dirty="0"/>
              <a:t>other four risk factors </a:t>
            </a:r>
            <a:r>
              <a:rPr lang="en-US" sz="1300" dirty="0"/>
              <a:t>are </a:t>
            </a:r>
            <a:r>
              <a:rPr lang="en-US" dirty="0"/>
              <a:t>Limited</a:t>
            </a:r>
            <a:r>
              <a:rPr lang="en-US" sz="1300" dirty="0"/>
              <a:t> </a:t>
            </a:r>
            <a:r>
              <a:rPr lang="en-US" dirty="0"/>
              <a:t>Family</a:t>
            </a:r>
            <a:r>
              <a:rPr lang="en-US" sz="1300" dirty="0"/>
              <a:t> </a:t>
            </a:r>
            <a:r>
              <a:rPr lang="en-US" dirty="0"/>
              <a:t>Support</a:t>
            </a:r>
            <a:r>
              <a:rPr lang="en-US" sz="1300" dirty="0"/>
              <a:t>, </a:t>
            </a:r>
            <a:r>
              <a:rPr lang="en-US" dirty="0"/>
              <a:t>Absence</a:t>
            </a:r>
            <a:r>
              <a:rPr lang="en-US" sz="1300" dirty="0"/>
              <a:t> of </a:t>
            </a:r>
            <a:r>
              <a:rPr lang="en-US" dirty="0"/>
              <a:t>Prosocial</a:t>
            </a:r>
            <a:r>
              <a:rPr lang="en-US" sz="1300" dirty="0"/>
              <a:t> </a:t>
            </a:r>
            <a:r>
              <a:rPr lang="en-US" dirty="0"/>
              <a:t>Leisure</a:t>
            </a:r>
            <a:r>
              <a:rPr lang="en-US" sz="1300" dirty="0"/>
              <a:t> </a:t>
            </a:r>
            <a:r>
              <a:rPr lang="en-US" dirty="0"/>
              <a:t>Activities</a:t>
            </a:r>
            <a:r>
              <a:rPr lang="en-US" sz="1300" dirty="0"/>
              <a:t>, </a:t>
            </a:r>
            <a:r>
              <a:rPr lang="en-US" dirty="0"/>
              <a:t>Limited</a:t>
            </a:r>
            <a:r>
              <a:rPr lang="en-US" sz="1300" dirty="0"/>
              <a:t> </a:t>
            </a:r>
            <a:r>
              <a:rPr lang="en-US" dirty="0"/>
              <a:t>Education</a:t>
            </a:r>
            <a:r>
              <a:rPr lang="en-US" sz="1300" dirty="0"/>
              <a:t>/</a:t>
            </a:r>
            <a:r>
              <a:rPr lang="en-US" dirty="0"/>
              <a:t>Employment</a:t>
            </a:r>
            <a:r>
              <a:rPr lang="en-US" sz="1300" dirty="0"/>
              <a:t> </a:t>
            </a:r>
            <a:r>
              <a:rPr lang="en-US" dirty="0"/>
              <a:t>success, and</a:t>
            </a:r>
            <a:r>
              <a:rPr lang="en-US" sz="1300" dirty="0"/>
              <a:t> </a:t>
            </a:r>
            <a:r>
              <a:rPr lang="en-US" dirty="0"/>
              <a:t>Substance</a:t>
            </a:r>
            <a:r>
              <a:rPr lang="en-US" sz="1300" dirty="0"/>
              <a:t> </a:t>
            </a:r>
            <a:r>
              <a:rPr lang="en-US" dirty="0"/>
              <a:t>Abuse</a:t>
            </a:r>
            <a:r>
              <a:rPr lang="en-US" sz="1300" dirty="0"/>
              <a:t>.</a:t>
            </a:r>
            <a:r>
              <a:rPr lang="en-US" dirty="0"/>
              <a:t> Consider when someone when someone is high risk, their family, leisure, substance use, and employment are often undermined by the primary risk factors. Consider how the antisocial attitudes and personality traits of someone who is high risk would create problems for them with employment. If a high risk individual thinks it is okay to steal, getting them a job is only effective if we address the underlying attitude that drives them to steal. Otherwise, we end up with a high-risk individual who thinks it is okay to steal from their employer. Therefore, as we address secondary risk factors like employment and substance use, it is also important to ensure we are addressing antisocial attitudes and traits. When addressing the secondary risk factors, of high risk focus on </a:t>
            </a:r>
            <a:r>
              <a:rPr lang="en-US" u="sng" dirty="0"/>
              <a:t>why</a:t>
            </a:r>
            <a:r>
              <a:rPr lang="en-US" dirty="0"/>
              <a:t> things like employment and substances continue to be a problem for them.  Secondary risk factors like employment or substance use form from the primary risk factors, much like mixing red and blue together gives your purple. Even though, you may see purple, what is really there is a combination or red and blue.  </a:t>
            </a:r>
            <a:endParaRPr lang="en-US" sz="1300" dirty="0"/>
          </a:p>
          <a:p>
            <a:endParaRPr lang="en-US" sz="1300" dirty="0"/>
          </a:p>
          <a:p>
            <a:endParaRPr lang="en-US" sz="1300" dirty="0"/>
          </a:p>
          <a:p>
            <a:pPr>
              <a:defRPr/>
            </a:pPr>
            <a:r>
              <a:rPr lang="en-US" sz="1300" dirty="0"/>
              <a:t>Source</a:t>
            </a:r>
            <a:r>
              <a:rPr lang="en-US" dirty="0"/>
              <a:t> </a:t>
            </a:r>
            <a:r>
              <a:rPr lang="en-US" sz="1300" dirty="0"/>
              <a:t> </a:t>
            </a:r>
            <a:r>
              <a:rPr lang="en-US" sz="1300" dirty="0" err="1"/>
              <a:t>Gendreau</a:t>
            </a:r>
            <a:r>
              <a:rPr lang="en-US" sz="1300" dirty="0"/>
              <a:t> (1996). Offender Rehabilitation: What we know and what needs to be done.</a:t>
            </a:r>
            <a:r>
              <a:rPr lang="en-US" dirty="0"/>
              <a:t> </a:t>
            </a:r>
            <a:r>
              <a:rPr lang="en-US" sz="1300" dirty="0"/>
              <a:t> </a:t>
            </a:r>
            <a:r>
              <a:rPr lang="en-US" sz="1300" dirty="0" err="1"/>
              <a:t>Gendreau</a:t>
            </a:r>
            <a:r>
              <a:rPr lang="en-US" sz="1300" dirty="0"/>
              <a:t>, Little &amp; Goggin (1996) A meta-analysis of the predictors of adult offender recidivism: What works! </a:t>
            </a:r>
            <a:r>
              <a:rPr lang="en-US" sz="1300" i="1" dirty="0"/>
              <a:t>Criminology, 34:</a:t>
            </a:r>
            <a:r>
              <a:rPr lang="en-US" sz="1300" dirty="0"/>
              <a:t> 575-607.</a:t>
            </a:r>
            <a:endParaRPr lang="en-US" sz="1300" dirty="0">
              <a:cs typeface="Calibri"/>
            </a:endParaRPr>
          </a:p>
          <a:p>
            <a:endParaRPr lang="en-US" sz="1300" dirty="0"/>
          </a:p>
          <a:p>
            <a:endParaRPr lang="en-US" dirty="0"/>
          </a:p>
        </p:txBody>
      </p:sp>
      <p:sp>
        <p:nvSpPr>
          <p:cNvPr id="4" name="Slide Number Placeholder 3"/>
          <p:cNvSpPr>
            <a:spLocks noGrp="1"/>
          </p:cNvSpPr>
          <p:nvPr>
            <p:ph type="sldNum" sz="quarter" idx="5"/>
          </p:nvPr>
        </p:nvSpPr>
        <p:spPr/>
        <p:txBody>
          <a:bodyPr/>
          <a:lstStyle/>
          <a:p>
            <a:pPr defTabSz="966612">
              <a:defRPr/>
            </a:pPr>
            <a:fld id="{14D96945-6B4D-4AE7-93C4-8B559E93792E}"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3671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pic>
        <p:nvPicPr>
          <p:cNvPr id="3" name="Picture 2" descr="Text&#10;&#10;Description automatically generated with medium confidence">
            <a:extLst>
              <a:ext uri="{FF2B5EF4-FFF2-40B4-BE49-F238E27FC236}">
                <a16:creationId xmlns:a16="http://schemas.microsoft.com/office/drawing/2014/main" id="{A5C55D14-DBD1-EB56-08C8-CF522B2E15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9302" y="5584054"/>
            <a:ext cx="3393395" cy="932098"/>
          </a:xfrm>
          <a:prstGeom prst="rect">
            <a:avLst/>
          </a:prstGeom>
        </p:spPr>
      </p:pic>
      <p:sp>
        <p:nvSpPr>
          <p:cNvPr id="11" name="Title 10">
            <a:extLst>
              <a:ext uri="{FF2B5EF4-FFF2-40B4-BE49-F238E27FC236}">
                <a16:creationId xmlns:a16="http://schemas.microsoft.com/office/drawing/2014/main" id="{90779D65-F79B-D607-5C72-D62ADF4B1F7F}"/>
              </a:ext>
            </a:extLst>
          </p:cNvPr>
          <p:cNvSpPr>
            <a:spLocks noGrp="1"/>
          </p:cNvSpPr>
          <p:nvPr>
            <p:ph type="title" hasCustomPrompt="1"/>
          </p:nvPr>
        </p:nvSpPr>
        <p:spPr>
          <a:xfrm>
            <a:off x="380999" y="1019187"/>
            <a:ext cx="11430000" cy="982861"/>
          </a:xfrm>
        </p:spPr>
        <p:txBody>
          <a:bodyPr>
            <a:normAutofit/>
          </a:bodyPr>
          <a:lstStyle>
            <a:lvl1pPr algn="ctr">
              <a:defRPr sz="5400"/>
            </a:lvl1pPr>
          </a:lstStyle>
          <a:p>
            <a:r>
              <a:rPr lang="en-US"/>
              <a:t>Click to edit PRESENTATION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290438" y="6356350"/>
            <a:ext cx="5850561"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1201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6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6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C78B7C-BB7D-4BEA-9735-CE16011E42B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54141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137891" y="6307720"/>
            <a:ext cx="3916218" cy="369332"/>
          </a:xfrm>
          <a:prstGeom prst="rect">
            <a:avLst/>
          </a:prstGeom>
          <a:noFill/>
        </p:spPr>
        <p:txBody>
          <a:bodyPr wrap="square" rtlCol="0">
            <a:spAutoFit/>
          </a:bodyPr>
          <a:lstStyle/>
          <a:p>
            <a:pPr algn="ctr"/>
            <a:r>
              <a:rPr lang="en-US">
                <a:solidFill>
                  <a:srgbClr val="0E3F75"/>
                </a:solidFill>
                <a:latin typeface="Source Sans Pro" panose="020B0503030403020204" pitchFamily="34" charset="0"/>
              </a:rPr>
              <a:t>DRC.OHIO.GOV</a:t>
            </a:r>
          </a:p>
        </p:txBody>
      </p:sp>
    </p:spTree>
    <p:extLst>
      <p:ext uri="{BB962C8B-B14F-4D97-AF65-F5344CB8AC3E}">
        <p14:creationId xmlns:p14="http://schemas.microsoft.com/office/powerpoint/2010/main" val="17066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Text&#10;&#10;Description automatically generated with medium confidence">
            <a:extLst>
              <a:ext uri="{FF2B5EF4-FFF2-40B4-BE49-F238E27FC236}">
                <a16:creationId xmlns:a16="http://schemas.microsoft.com/office/drawing/2014/main" id="{B67F68CB-5257-3E73-EEDA-949B97E6E7EE}"/>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80999" y="6204434"/>
            <a:ext cx="1651918" cy="453749"/>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84" r:id="rId2"/>
    <p:sldLayoutId id="2147483774" r:id="rId3"/>
    <p:sldLayoutId id="2147483770" r:id="rId4"/>
    <p:sldLayoutId id="2147483792" r:id="rId5"/>
    <p:sldLayoutId id="2147483769" r:id="rId6"/>
    <p:sldLayoutId id="2147483771" r:id="rId7"/>
    <p:sldLayoutId id="2147483772" r:id="rId8"/>
    <p:sldLayoutId id="2147483796" r:id="rId9"/>
    <p:sldLayoutId id="2147483773" r:id="rId10"/>
    <p:sldLayoutId id="2147483775" r:id="rId11"/>
    <p:sldLayoutId id="2147483776" r:id="rId12"/>
    <p:sldLayoutId id="2147483783" r:id="rId13"/>
    <p:sldLayoutId id="2147483788" r:id="rId14"/>
    <p:sldLayoutId id="2147483778" r:id="rId15"/>
    <p:sldLayoutId id="2147483787" r:id="rId16"/>
    <p:sldLayoutId id="2147483780" r:id="rId17"/>
    <p:sldLayoutId id="2147483779" r:id="rId18"/>
    <p:sldLayoutId id="2147483777" r:id="rId19"/>
    <p:sldLayoutId id="2147483781" r:id="rId20"/>
    <p:sldLayoutId id="2147483785" r:id="rId21"/>
    <p:sldLayoutId id="2147483793" r:id="rId22"/>
    <p:sldLayoutId id="2147483794" r:id="rId23"/>
    <p:sldLayoutId id="2147483797" r:id="rId24"/>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0C9EDF4-6D23-FC7F-EA1E-093EBF8C05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00336" y="564099"/>
            <a:ext cx="4191328" cy="5142515"/>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8" r:id="rId1"/>
    <p:sldLayoutId id="21474837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mailto:Andrew.Pietras@drc.ohio.gov" TargetMode="External"/><Relationship Id="rId3" Type="http://schemas.openxmlformats.org/officeDocument/2006/relationships/hyperlink" Target="https://gcc02.safelinks.protection.outlook.com/?url=https%3A%2F%2Fwww.surveymonkey.com%2Fr%2FOCCSAWK24&amp;data=05%7C02%7CJoseph.Suciu%40drc.ohio.gov%7Cc9bcfe528e8e41f7401f08dd0e4647a8%7C50f8fcc494d84f0784eb36ed57c7c8a2%7C0%7C0%7C638682417189439106%7CUnknown%7CTWFpbGZsb3d8eyJFbXB0eU1hcGkiOnRydWUsIlYiOiIwLjAuMDAwMCIsIlAiOiJXaW4zMiIsIkFOIjoiTWFpbCIsIldUIjoyfQ%3D%3D%7C0%7C%7C%7C&amp;sdata=LtPOLSfMearQp%2BZBvKSEa44modQcbjg9s2vAkgsk9Ss%3D&amp;reserved=0" TargetMode="External"/><Relationship Id="rId7" Type="http://schemas.openxmlformats.org/officeDocument/2006/relationships/hyperlink" Target="mailto:richard.nespeca@drc.ohio.gov"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hyperlink" Target="mailto:Jessica.Bradshaw@" TargetMode="External"/><Relationship Id="rId5" Type="http://schemas.openxmlformats.org/officeDocument/2006/relationships/hyperlink" Target="mailto:Benjamin.Dulle@drc.ohio.gov" TargetMode="Externa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CCA-88DF-A80A-8107-AE25F2481FDF}"/>
              </a:ext>
            </a:extLst>
          </p:cNvPr>
          <p:cNvSpPr>
            <a:spLocks noGrp="1"/>
          </p:cNvSpPr>
          <p:nvPr>
            <p:ph type="title" idx="4294967295"/>
          </p:nvPr>
        </p:nvSpPr>
        <p:spPr>
          <a:xfrm>
            <a:off x="-85594" y="189505"/>
            <a:ext cx="12363188" cy="1380416"/>
          </a:xfrm>
        </p:spPr>
        <p:txBody>
          <a:bodyPr>
            <a:noAutofit/>
          </a:bodyPr>
          <a:lstStyle/>
          <a:p>
            <a:pPr algn="ctr"/>
            <a:r>
              <a:rPr lang="en-US" b="1" dirty="0"/>
              <a:t>Case Review   </a:t>
            </a:r>
            <a:br>
              <a:rPr lang="en-US" b="1" dirty="0"/>
            </a:br>
            <a:r>
              <a:rPr lang="en-US" b="1" dirty="0"/>
              <a:t>List two risk factors from Colin’s case </a:t>
            </a:r>
            <a:br>
              <a:rPr lang="en-US" b="1" dirty="0"/>
            </a:br>
            <a:endParaRPr lang="en-US" b="1" dirty="0"/>
          </a:p>
        </p:txBody>
      </p:sp>
      <p:sp>
        <p:nvSpPr>
          <p:cNvPr id="3" name="Content Placeholder 2">
            <a:extLst>
              <a:ext uri="{FF2B5EF4-FFF2-40B4-BE49-F238E27FC236}">
                <a16:creationId xmlns:a16="http://schemas.microsoft.com/office/drawing/2014/main" id="{FE318632-7116-2110-9F8B-A046BF8C0903}"/>
              </a:ext>
            </a:extLst>
          </p:cNvPr>
          <p:cNvSpPr>
            <a:spLocks noGrp="1"/>
          </p:cNvSpPr>
          <p:nvPr>
            <p:ph idx="4294967295"/>
          </p:nvPr>
        </p:nvSpPr>
        <p:spPr>
          <a:xfrm>
            <a:off x="3330389" y="1583368"/>
            <a:ext cx="7886700" cy="4351338"/>
          </a:xfrm>
        </p:spPr>
        <p:txBody>
          <a:bodyPr>
            <a:normAutofit/>
          </a:bodyPr>
          <a:lstStyle/>
          <a:p>
            <a:pPr>
              <a:buClr>
                <a:srgbClr val="002060"/>
              </a:buClr>
            </a:pPr>
            <a:r>
              <a:rPr lang="en-US" b="1" dirty="0"/>
              <a:t>Antisocial Behaviors</a:t>
            </a:r>
          </a:p>
          <a:p>
            <a:pPr>
              <a:buClr>
                <a:srgbClr val="002060"/>
              </a:buClr>
            </a:pPr>
            <a:r>
              <a:rPr lang="en-US" b="1" dirty="0"/>
              <a:t>Antisocial Attitudes </a:t>
            </a:r>
          </a:p>
          <a:p>
            <a:pPr>
              <a:buClr>
                <a:srgbClr val="002060"/>
              </a:buClr>
            </a:pPr>
            <a:r>
              <a:rPr lang="en-US" b="1" dirty="0"/>
              <a:t>Antisocial Peers</a:t>
            </a:r>
          </a:p>
          <a:p>
            <a:pPr>
              <a:buClr>
                <a:srgbClr val="002060"/>
              </a:buClr>
            </a:pPr>
            <a:r>
              <a:rPr lang="en-US" b="1" dirty="0"/>
              <a:t>Antisocial Personality Traits</a:t>
            </a:r>
          </a:p>
          <a:p>
            <a:pPr>
              <a:buClr>
                <a:srgbClr val="002060"/>
              </a:buClr>
            </a:pPr>
            <a:r>
              <a:rPr lang="en-US" b="1" dirty="0"/>
              <a:t>Limited Family Support</a:t>
            </a:r>
          </a:p>
          <a:p>
            <a:pPr>
              <a:buClr>
                <a:srgbClr val="002060"/>
              </a:buClr>
            </a:pPr>
            <a:r>
              <a:rPr lang="en-US" b="1" dirty="0"/>
              <a:t>Absence of Prosocial Leisure Activities</a:t>
            </a:r>
          </a:p>
          <a:p>
            <a:pPr>
              <a:buClr>
                <a:srgbClr val="002060"/>
              </a:buClr>
            </a:pPr>
            <a:r>
              <a:rPr lang="en-US" b="1" dirty="0"/>
              <a:t>Low Education/Employment accomplishments</a:t>
            </a:r>
          </a:p>
          <a:p>
            <a:pPr>
              <a:buClr>
                <a:srgbClr val="002060"/>
              </a:buClr>
            </a:pPr>
            <a:r>
              <a:rPr lang="en-US" b="1" dirty="0"/>
              <a:t>Substance Abuse</a:t>
            </a:r>
          </a:p>
          <a:p>
            <a:pPr>
              <a:buClr>
                <a:srgbClr val="002060"/>
              </a:buClr>
            </a:pPr>
            <a:endParaRPr lang="en-US" b="1" dirty="0"/>
          </a:p>
        </p:txBody>
      </p:sp>
      <p:pic>
        <p:nvPicPr>
          <p:cNvPr id="5" name="Picture 4" descr="A picture containing logo&#10;&#10;Description automatically generated">
            <a:extLst>
              <a:ext uri="{FF2B5EF4-FFF2-40B4-BE49-F238E27FC236}">
                <a16:creationId xmlns:a16="http://schemas.microsoft.com/office/drawing/2014/main" id="{80EE4E6C-7864-47DB-C5F4-DB6975D51FB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550835" y="1285875"/>
            <a:ext cx="2143125" cy="2143125"/>
          </a:xfrm>
          <a:prstGeom prst="rect">
            <a:avLst/>
          </a:prstGeom>
        </p:spPr>
      </p:pic>
    </p:spTree>
    <p:extLst>
      <p:ext uri="{BB962C8B-B14F-4D97-AF65-F5344CB8AC3E}">
        <p14:creationId xmlns:p14="http://schemas.microsoft.com/office/powerpoint/2010/main" val="164692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936377" y="292239"/>
            <a:ext cx="8581666" cy="850762"/>
          </a:xfrm>
        </p:spPr>
        <p:txBody>
          <a:bodyPr anchor="ctr">
            <a:noAutofit/>
          </a:bodyPr>
          <a:lstStyle/>
          <a:p>
            <a:pPr algn="ctr"/>
            <a:r>
              <a:rPr lang="en-US" b="1" dirty="0"/>
              <a:t>History of Antisocial Behaviors</a:t>
            </a:r>
          </a:p>
        </p:txBody>
      </p:sp>
      <p:sp>
        <p:nvSpPr>
          <p:cNvPr id="40962" name="Rectangle 3"/>
          <p:cNvSpPr>
            <a:spLocks noGrp="1" noChangeArrowheads="1"/>
          </p:cNvSpPr>
          <p:nvPr>
            <p:ph idx="4294967295"/>
          </p:nvPr>
        </p:nvSpPr>
        <p:spPr>
          <a:xfrm>
            <a:off x="273312" y="1375308"/>
            <a:ext cx="7243594" cy="3099163"/>
          </a:xfrm>
        </p:spPr>
        <p:txBody>
          <a:bodyPr anchor="ctr">
            <a:normAutofit/>
          </a:bodyPr>
          <a:lstStyle/>
          <a:p>
            <a:pPr>
              <a:buClr>
                <a:srgbClr val="002060"/>
              </a:buClr>
              <a:defRPr/>
            </a:pPr>
            <a:r>
              <a:rPr lang="en-US" b="1" dirty="0">
                <a:solidFill>
                  <a:srgbClr val="000000"/>
                </a:solidFill>
              </a:rPr>
              <a:t>Fighting in elementary school.</a:t>
            </a:r>
          </a:p>
          <a:p>
            <a:pPr>
              <a:buClr>
                <a:srgbClr val="002060"/>
              </a:buClr>
              <a:defRPr/>
            </a:pPr>
            <a:r>
              <a:rPr lang="en-US" b="1" dirty="0">
                <a:solidFill>
                  <a:srgbClr val="000000"/>
                </a:solidFill>
              </a:rPr>
              <a:t>Getting suspended from high school.</a:t>
            </a:r>
          </a:p>
          <a:p>
            <a:pPr>
              <a:buClr>
                <a:srgbClr val="002060"/>
              </a:buClr>
              <a:defRPr/>
            </a:pPr>
            <a:r>
              <a:rPr lang="en-US" b="1" dirty="0">
                <a:solidFill>
                  <a:srgbClr val="000000"/>
                </a:solidFill>
              </a:rPr>
              <a:t>Starting drinking alcohol weekly as a teenager.</a:t>
            </a:r>
          </a:p>
          <a:p>
            <a:pPr>
              <a:buClr>
                <a:srgbClr val="002060"/>
              </a:buClr>
              <a:defRPr/>
            </a:pPr>
            <a:r>
              <a:rPr lang="en-US" b="1" dirty="0">
                <a:solidFill>
                  <a:srgbClr val="000000"/>
                </a:solidFill>
              </a:rPr>
              <a:t>Previously quit a job without having another one.</a:t>
            </a:r>
          </a:p>
          <a:p>
            <a:pPr>
              <a:buClr>
                <a:srgbClr val="002060"/>
              </a:buClr>
              <a:defRPr/>
            </a:pPr>
            <a:endParaRPr lang="en-US" b="1" dirty="0">
              <a:solidFill>
                <a:srgbClr val="000000"/>
              </a:solidFill>
            </a:endParaRPr>
          </a:p>
        </p:txBody>
      </p:sp>
      <p:sp>
        <p:nvSpPr>
          <p:cNvPr id="4" name="Content Placeholder 5"/>
          <p:cNvSpPr txBox="1">
            <a:spLocks/>
          </p:cNvSpPr>
          <p:nvPr/>
        </p:nvSpPr>
        <p:spPr bwMode="auto">
          <a:xfrm>
            <a:off x="3009900" y="5372100"/>
            <a:ext cx="5715000" cy="342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endParaRPr lang="en-US" sz="900"/>
          </a:p>
        </p:txBody>
      </p:sp>
      <p:pic>
        <p:nvPicPr>
          <p:cNvPr id="5" name="Picture 4" descr="Graphical user interface&#10;&#10;Description automatically generated with low confidence">
            <a:extLst>
              <a:ext uri="{FF2B5EF4-FFF2-40B4-BE49-F238E27FC236}">
                <a16:creationId xmlns:a16="http://schemas.microsoft.com/office/drawing/2014/main" id="{785FA173-4C5E-471C-936A-C33CFC6A6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630" y="4355663"/>
            <a:ext cx="5968739" cy="151988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39992A01-70AE-4F78-A113-A959A2B1388A}"/>
              </a:ext>
            </a:extLst>
          </p:cNvPr>
          <p:cNvSpPr txBox="1"/>
          <p:nvPr/>
        </p:nvSpPr>
        <p:spPr>
          <a:xfrm>
            <a:off x="7367160" y="1779836"/>
            <a:ext cx="4551528" cy="1938992"/>
          </a:xfrm>
          <a:prstGeom prst="rect">
            <a:avLst/>
          </a:prstGeom>
          <a:noFill/>
        </p:spPr>
        <p:txBody>
          <a:bodyPr wrap="square" rtlCol="0">
            <a:spAutoFit/>
          </a:bodyPr>
          <a:lstStyle/>
          <a:p>
            <a:pPr marL="342900" indent="-342900">
              <a:buFont typeface="Arial" panose="020B0604020202020204" pitchFamily="34" charset="0"/>
              <a:buChar char="•"/>
              <a:defRPr/>
            </a:pPr>
            <a:r>
              <a:rPr lang="en-US" sz="2400" b="1" dirty="0">
                <a:solidFill>
                  <a:srgbClr val="000000"/>
                </a:solidFill>
              </a:rPr>
              <a:t>Previously arrested.</a:t>
            </a:r>
          </a:p>
          <a:p>
            <a:pPr marL="342900" indent="-342900">
              <a:buFont typeface="Arial" panose="020B0604020202020204" pitchFamily="34" charset="0"/>
              <a:buChar char="•"/>
              <a:defRPr/>
            </a:pPr>
            <a:r>
              <a:rPr lang="en-US" sz="2400" b="1" dirty="0">
                <a:solidFill>
                  <a:srgbClr val="000000"/>
                </a:solidFill>
              </a:rPr>
              <a:t>Prior convictions.</a:t>
            </a:r>
          </a:p>
          <a:p>
            <a:pPr marL="342900" indent="-342900">
              <a:buFont typeface="Arial" panose="020B0604020202020204" pitchFamily="34" charset="0"/>
              <a:buChar char="•"/>
              <a:defRPr/>
            </a:pPr>
            <a:r>
              <a:rPr lang="en-US" sz="2400" b="1" dirty="0">
                <a:solidFill>
                  <a:srgbClr val="000000"/>
                </a:solidFill>
              </a:rPr>
              <a:t>Prior sentences to correctional facilities.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33005635"/>
      </p:ext>
    </p:extLst>
  </p:cSld>
  <p:clrMapOvr>
    <a:masterClrMapping/>
  </p:clrMapOvr>
  <p:transition advTm="12155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0FCA-224E-4BD8-A088-19976E81F16A}"/>
              </a:ext>
            </a:extLst>
          </p:cNvPr>
          <p:cNvSpPr>
            <a:spLocks noGrp="1"/>
          </p:cNvSpPr>
          <p:nvPr>
            <p:ph type="title" idx="4294967295"/>
          </p:nvPr>
        </p:nvSpPr>
        <p:spPr>
          <a:xfrm>
            <a:off x="2152650" y="527393"/>
            <a:ext cx="7886700" cy="679450"/>
          </a:xfrm>
        </p:spPr>
        <p:txBody>
          <a:bodyPr>
            <a:noAutofit/>
          </a:bodyPr>
          <a:lstStyle/>
          <a:p>
            <a:pPr algn="ctr"/>
            <a:r>
              <a:rPr lang="en-US" altLang="en-US" sz="4400" b="1" dirty="0"/>
              <a:t>Considering someone is..</a:t>
            </a:r>
            <a:endParaRPr lang="en-US" altLang="en-US" sz="4400" b="1" strike="sngStrike" dirty="0"/>
          </a:p>
        </p:txBody>
      </p:sp>
      <p:sp>
        <p:nvSpPr>
          <p:cNvPr id="3" name="Content Placeholder 2">
            <a:extLst>
              <a:ext uri="{FF2B5EF4-FFF2-40B4-BE49-F238E27FC236}">
                <a16:creationId xmlns:a16="http://schemas.microsoft.com/office/drawing/2014/main" id="{ED9ADFD0-A48D-426E-AEB9-A4EE05963CB3}"/>
              </a:ext>
            </a:extLst>
          </p:cNvPr>
          <p:cNvSpPr>
            <a:spLocks noGrp="1"/>
          </p:cNvSpPr>
          <p:nvPr>
            <p:ph idx="4294967295"/>
          </p:nvPr>
        </p:nvSpPr>
        <p:spPr>
          <a:xfrm>
            <a:off x="424961" y="1797768"/>
            <a:ext cx="11342077" cy="2935597"/>
          </a:xfrm>
        </p:spPr>
        <p:txBody>
          <a:bodyPr vert="horz" lIns="68580" tIns="34290" rIns="68580" bIns="34290" rtlCol="0" anchor="t">
            <a:noAutofit/>
          </a:bodyPr>
          <a:lstStyle/>
          <a:p>
            <a:pPr marL="0" indent="0" algn="ctr">
              <a:buNone/>
            </a:pPr>
            <a:r>
              <a:rPr lang="en-US" altLang="en-US" sz="3600" b="1" dirty="0"/>
              <a:t>High Risk: 60% to 40%</a:t>
            </a:r>
          </a:p>
          <a:p>
            <a:pPr marL="0" indent="0" algn="ctr">
              <a:buNone/>
            </a:pPr>
            <a:endParaRPr lang="en-US" altLang="en-US" sz="3600" b="1" dirty="0"/>
          </a:p>
          <a:p>
            <a:pPr marL="0" indent="0" algn="ctr">
              <a:buNone/>
            </a:pPr>
            <a:r>
              <a:rPr lang="en-US" altLang="en-US" sz="3600" b="1" dirty="0"/>
              <a:t>Low Risk: 10% to 20% </a:t>
            </a:r>
          </a:p>
          <a:p>
            <a:pPr marL="0" indent="0" algn="ctr">
              <a:buNone/>
            </a:pPr>
            <a:br>
              <a:rPr lang="en-US" altLang="en-US" sz="3600" b="1" dirty="0"/>
            </a:br>
            <a:endParaRPr lang="en-US" sz="3600" b="1" dirty="0"/>
          </a:p>
        </p:txBody>
      </p:sp>
      <p:pic>
        <p:nvPicPr>
          <p:cNvPr id="5" name="Picture 4">
            <a:extLst>
              <a:ext uri="{FF2B5EF4-FFF2-40B4-BE49-F238E27FC236}">
                <a16:creationId xmlns:a16="http://schemas.microsoft.com/office/drawing/2014/main" id="{361A0D42-718C-4C3D-BAB1-F62ED9EC6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947" y="5328138"/>
            <a:ext cx="1850231" cy="1385888"/>
          </a:xfrm>
          <a:prstGeom prst="rect">
            <a:avLst/>
          </a:prstGeom>
        </p:spPr>
      </p:pic>
    </p:spTree>
    <p:extLst>
      <p:ext uri="{BB962C8B-B14F-4D97-AF65-F5344CB8AC3E}">
        <p14:creationId xmlns:p14="http://schemas.microsoft.com/office/powerpoint/2010/main" val="2719963859"/>
      </p:ext>
    </p:extLst>
  </p:cSld>
  <p:clrMapOvr>
    <a:masterClrMapping/>
  </p:clrMapOvr>
  <mc:AlternateContent xmlns:mc="http://schemas.openxmlformats.org/markup-compatibility/2006" xmlns:p14="http://schemas.microsoft.com/office/powerpoint/2010/main">
    <mc:Choice Requires="p14">
      <p:transition spd="slow" p14:dur="2000" advTm="103216"/>
    </mc:Choice>
    <mc:Fallback xmlns="">
      <p:transition spd="slow" advTm="1032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CCA-88DF-A80A-8107-AE25F2481FDF}"/>
              </a:ext>
            </a:extLst>
          </p:cNvPr>
          <p:cNvSpPr>
            <a:spLocks noGrp="1"/>
          </p:cNvSpPr>
          <p:nvPr>
            <p:ph type="title" idx="4294967295"/>
          </p:nvPr>
        </p:nvSpPr>
        <p:spPr>
          <a:xfrm>
            <a:off x="258871" y="0"/>
            <a:ext cx="11674257" cy="868927"/>
          </a:xfrm>
        </p:spPr>
        <p:txBody>
          <a:bodyPr>
            <a:noAutofit/>
          </a:bodyPr>
          <a:lstStyle/>
          <a:p>
            <a:pPr algn="ctr"/>
            <a:r>
              <a:rPr lang="en-US" sz="3300" b="1" dirty="0"/>
              <a:t>Case Review  </a:t>
            </a:r>
            <a:br>
              <a:rPr lang="en-US" sz="3300" b="1" dirty="0"/>
            </a:br>
            <a:r>
              <a:rPr lang="en-US" sz="3300" b="1" dirty="0"/>
              <a:t>What Antisocial Behaviors are in Colin’s history</a:t>
            </a:r>
          </a:p>
        </p:txBody>
      </p:sp>
      <p:sp>
        <p:nvSpPr>
          <p:cNvPr id="3" name="Content Placeholder 2">
            <a:extLst>
              <a:ext uri="{FF2B5EF4-FFF2-40B4-BE49-F238E27FC236}">
                <a16:creationId xmlns:a16="http://schemas.microsoft.com/office/drawing/2014/main" id="{FE318632-7116-2110-9F8B-A046BF8C0903}"/>
              </a:ext>
            </a:extLst>
          </p:cNvPr>
          <p:cNvSpPr>
            <a:spLocks noGrp="1"/>
          </p:cNvSpPr>
          <p:nvPr>
            <p:ph idx="4294967295"/>
          </p:nvPr>
        </p:nvSpPr>
        <p:spPr>
          <a:xfrm>
            <a:off x="509391" y="1228299"/>
            <a:ext cx="7886700" cy="4760774"/>
          </a:xfrm>
        </p:spPr>
        <p:txBody>
          <a:bodyPr>
            <a:normAutofit lnSpcReduction="10000"/>
          </a:bodyPr>
          <a:lstStyle/>
          <a:p>
            <a:pPr>
              <a:buClr>
                <a:srgbClr val="002060"/>
              </a:buClr>
            </a:pPr>
            <a:r>
              <a:rPr lang="en-US" b="1" dirty="0"/>
              <a:t>Arrest History</a:t>
            </a:r>
          </a:p>
          <a:p>
            <a:pPr>
              <a:buClr>
                <a:srgbClr val="002060"/>
              </a:buClr>
            </a:pPr>
            <a:r>
              <a:rPr lang="en-US" b="1" dirty="0"/>
              <a:t>Conviction History</a:t>
            </a:r>
          </a:p>
          <a:p>
            <a:pPr>
              <a:buClr>
                <a:srgbClr val="002060"/>
              </a:buClr>
            </a:pPr>
            <a:r>
              <a:rPr lang="en-US" b="1" dirty="0"/>
              <a:t>Prior Prison Sentence</a:t>
            </a:r>
          </a:p>
          <a:p>
            <a:pPr>
              <a:buClr>
                <a:srgbClr val="002060"/>
              </a:buClr>
            </a:pPr>
            <a:r>
              <a:rPr lang="en-US" b="1" dirty="0"/>
              <a:t>Prior Probation</a:t>
            </a:r>
          </a:p>
          <a:p>
            <a:pPr>
              <a:buClr>
                <a:srgbClr val="002060"/>
              </a:buClr>
            </a:pPr>
            <a:r>
              <a:rPr lang="en-US" b="1" dirty="0"/>
              <a:t>Prior Violations</a:t>
            </a:r>
          </a:p>
          <a:p>
            <a:pPr>
              <a:buClr>
                <a:srgbClr val="002060"/>
              </a:buClr>
            </a:pPr>
            <a:r>
              <a:rPr lang="en-US" b="1" dirty="0"/>
              <a:t>Prior Prison/Jail Disciplinary action</a:t>
            </a:r>
          </a:p>
          <a:p>
            <a:pPr>
              <a:buClr>
                <a:srgbClr val="002060"/>
              </a:buClr>
            </a:pPr>
            <a:r>
              <a:rPr lang="en-US" b="1" dirty="0"/>
              <a:t>High School Suspension/Expulsion</a:t>
            </a:r>
          </a:p>
          <a:p>
            <a:pPr>
              <a:buClr>
                <a:srgbClr val="002060"/>
              </a:buClr>
            </a:pPr>
            <a:r>
              <a:rPr lang="en-US" b="1" dirty="0"/>
              <a:t>Employment (Fired/Quit) </a:t>
            </a:r>
          </a:p>
          <a:p>
            <a:pPr>
              <a:buClr>
                <a:srgbClr val="002060"/>
              </a:buClr>
            </a:pPr>
            <a:r>
              <a:rPr lang="en-US" b="1" dirty="0"/>
              <a:t>Alcohol History</a:t>
            </a:r>
          </a:p>
          <a:p>
            <a:pPr>
              <a:buClr>
                <a:srgbClr val="002060"/>
              </a:buClr>
            </a:pPr>
            <a:r>
              <a:rPr lang="en-US" b="1" dirty="0"/>
              <a:t>Drug History</a:t>
            </a:r>
          </a:p>
          <a:p>
            <a:pPr>
              <a:buClr>
                <a:srgbClr val="002060"/>
              </a:buClr>
            </a:pPr>
            <a:endParaRPr lang="en-US" b="1" dirty="0"/>
          </a:p>
        </p:txBody>
      </p:sp>
      <p:pic>
        <p:nvPicPr>
          <p:cNvPr id="5" name="Picture 4" descr="A picture containing circle&#10;&#10;Description automatically generated">
            <a:extLst>
              <a:ext uri="{FF2B5EF4-FFF2-40B4-BE49-F238E27FC236}">
                <a16:creationId xmlns:a16="http://schemas.microsoft.com/office/drawing/2014/main" id="{263D4601-C5A3-89FA-4E70-D62BFE5F1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635" y="2646896"/>
            <a:ext cx="3905536" cy="219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992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752725" y="475528"/>
            <a:ext cx="6115050" cy="554038"/>
          </a:xfrm>
        </p:spPr>
        <p:txBody>
          <a:bodyPr>
            <a:noAutofit/>
          </a:bodyPr>
          <a:lstStyle/>
          <a:p>
            <a:pPr algn="ctr"/>
            <a:r>
              <a:rPr lang="en-US" sz="4400" b="1" dirty="0"/>
              <a:t>Need Principle</a:t>
            </a:r>
          </a:p>
        </p:txBody>
      </p:sp>
      <p:sp>
        <p:nvSpPr>
          <p:cNvPr id="359427" name="Rectangle 3"/>
          <p:cNvSpPr>
            <a:spLocks noGrp="1" noChangeArrowheads="1"/>
          </p:cNvSpPr>
          <p:nvPr>
            <p:ph idx="4294967295"/>
          </p:nvPr>
        </p:nvSpPr>
        <p:spPr>
          <a:xfrm>
            <a:off x="753035" y="1542694"/>
            <a:ext cx="5057215" cy="3417887"/>
          </a:xfrm>
        </p:spPr>
        <p:txBody>
          <a:bodyPr>
            <a:noAutofit/>
          </a:bodyPr>
          <a:lstStyle/>
          <a:p>
            <a:pPr>
              <a:lnSpc>
                <a:spcPct val="100000"/>
              </a:lnSpc>
              <a:buClr>
                <a:srgbClr val="002060"/>
              </a:buClr>
              <a:defRPr/>
            </a:pPr>
            <a:r>
              <a:rPr lang="en-US" sz="3600" b="1" dirty="0"/>
              <a:t>Antisocial attitudes</a:t>
            </a:r>
          </a:p>
          <a:p>
            <a:pPr>
              <a:lnSpc>
                <a:spcPct val="100000"/>
              </a:lnSpc>
              <a:buClr>
                <a:srgbClr val="002060"/>
              </a:buClr>
              <a:defRPr/>
            </a:pPr>
            <a:r>
              <a:rPr lang="en-US" sz="3600" b="1" dirty="0"/>
              <a:t>Antisocial peers</a:t>
            </a:r>
          </a:p>
          <a:p>
            <a:pPr>
              <a:lnSpc>
                <a:spcPct val="100000"/>
              </a:lnSpc>
              <a:buClr>
                <a:srgbClr val="002060"/>
              </a:buClr>
              <a:defRPr/>
            </a:pPr>
            <a:r>
              <a:rPr lang="en-US" sz="3600" b="1" dirty="0"/>
              <a:t>Antisocial personality</a:t>
            </a:r>
          </a:p>
        </p:txBody>
      </p:sp>
      <p:sp>
        <p:nvSpPr>
          <p:cNvPr id="4" name="Content Placeholder 5"/>
          <p:cNvSpPr txBox="1">
            <a:spLocks/>
          </p:cNvSpPr>
          <p:nvPr/>
        </p:nvSpPr>
        <p:spPr bwMode="auto">
          <a:xfrm>
            <a:off x="2952750" y="5200650"/>
            <a:ext cx="5715000" cy="342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900"/>
              <a:t>Andrews &amp; Dowden (2006)  Risk principle of case classification in correctional treatment. </a:t>
            </a:r>
            <a:r>
              <a:rPr lang="en-US" sz="900" i="1"/>
              <a:t>International Journal of Offender Therapy and Comparative Criminology. 59(1):</a:t>
            </a:r>
            <a:r>
              <a:rPr lang="en-US" sz="900"/>
              <a:t> 88-100.</a:t>
            </a:r>
          </a:p>
        </p:txBody>
      </p:sp>
      <p:sp>
        <p:nvSpPr>
          <p:cNvPr id="2" name="TextBox 1">
            <a:extLst>
              <a:ext uri="{FF2B5EF4-FFF2-40B4-BE49-F238E27FC236}">
                <a16:creationId xmlns:a16="http://schemas.microsoft.com/office/drawing/2014/main" id="{E73B3FA2-91A2-482F-A65C-0635A6AC934D}"/>
              </a:ext>
            </a:extLst>
          </p:cNvPr>
          <p:cNvSpPr txBox="1"/>
          <p:nvPr/>
        </p:nvSpPr>
        <p:spPr>
          <a:xfrm>
            <a:off x="5543550" y="1542694"/>
            <a:ext cx="6248400" cy="2308324"/>
          </a:xfrm>
          <a:prstGeom prst="rect">
            <a:avLst/>
          </a:prstGeom>
          <a:noFill/>
        </p:spPr>
        <p:txBody>
          <a:bodyPr wrap="square" rtlCol="0">
            <a:spAutoFit/>
          </a:bodyPr>
          <a:lstStyle/>
          <a:p>
            <a:pPr marL="428625" indent="-428625">
              <a:buFont typeface="Arial" panose="020B0604020202020204" pitchFamily="34" charset="0"/>
              <a:buChar char="•"/>
              <a:defRPr/>
            </a:pPr>
            <a:r>
              <a:rPr lang="en-US" sz="3600" b="1" dirty="0"/>
              <a:t>Family</a:t>
            </a:r>
          </a:p>
          <a:p>
            <a:pPr marL="428625" indent="-428625">
              <a:buFont typeface="Arial" panose="020B0604020202020204" pitchFamily="34" charset="0"/>
              <a:buChar char="•"/>
              <a:defRPr/>
            </a:pPr>
            <a:r>
              <a:rPr lang="en-US" sz="3600" b="1" dirty="0"/>
              <a:t>Education/employment</a:t>
            </a:r>
          </a:p>
          <a:p>
            <a:pPr marL="428625" indent="-428625">
              <a:buFont typeface="Arial" panose="020B0604020202020204" pitchFamily="34" charset="0"/>
              <a:buChar char="•"/>
              <a:defRPr/>
            </a:pPr>
            <a:r>
              <a:rPr lang="en-US" sz="3600" b="1" dirty="0"/>
              <a:t>Leisure activities</a:t>
            </a:r>
          </a:p>
          <a:p>
            <a:pPr marL="428625" indent="-428625">
              <a:buFont typeface="Arial" panose="020B0604020202020204" pitchFamily="34" charset="0"/>
              <a:buChar char="•"/>
              <a:defRPr/>
            </a:pPr>
            <a:r>
              <a:rPr lang="en-US" sz="3600" b="1" dirty="0"/>
              <a:t>Substance abuse</a:t>
            </a:r>
          </a:p>
        </p:txBody>
      </p:sp>
    </p:spTree>
  </p:cSld>
  <p:clrMapOvr>
    <a:masterClrMapping/>
  </p:clrMapOvr>
  <p:transition advTm="2087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94C9F83-C18C-4ED1-9D36-C427F4B4CD6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0157D9DC-2277-49BB-A03C-FA15E808A7FD}" type="slidenum">
              <a:rPr lang="en-US" smtClean="0"/>
              <a:pPr>
                <a:spcAft>
                  <a:spcPts val="450"/>
                </a:spcAft>
              </a:pPr>
              <a:t>15</a:t>
            </a:fld>
            <a:endParaRPr lang="en-US" altLang="en-US"/>
          </a:p>
        </p:txBody>
      </p:sp>
      <p:sp>
        <p:nvSpPr>
          <p:cNvPr id="86018" name="Rectangle 2">
            <a:extLst>
              <a:ext uri="{FF2B5EF4-FFF2-40B4-BE49-F238E27FC236}">
                <a16:creationId xmlns:a16="http://schemas.microsoft.com/office/drawing/2014/main" id="{552A6FA7-C1A9-40AE-A3DD-24EBF0A1A245}"/>
              </a:ext>
            </a:extLst>
          </p:cNvPr>
          <p:cNvSpPr>
            <a:spLocks noGrp="1" noChangeArrowheads="1"/>
          </p:cNvSpPr>
          <p:nvPr>
            <p:ph type="title" idx="4294967295"/>
          </p:nvPr>
        </p:nvSpPr>
        <p:spPr>
          <a:xfrm>
            <a:off x="221524" y="136525"/>
            <a:ext cx="11748952" cy="891171"/>
          </a:xfrm>
        </p:spPr>
        <p:txBody>
          <a:bodyPr anchor="ctr">
            <a:noAutofit/>
          </a:bodyPr>
          <a:lstStyle/>
          <a:p>
            <a:pPr algn="ctr"/>
            <a:r>
              <a:rPr lang="en-US" altLang="en-US" sz="4400" b="1" dirty="0"/>
              <a:t>Criminogenic Need: Antisocial Attitudes</a:t>
            </a:r>
          </a:p>
        </p:txBody>
      </p:sp>
      <p:graphicFrame>
        <p:nvGraphicFramePr>
          <p:cNvPr id="86021" name="Rectangle 3">
            <a:extLst>
              <a:ext uri="{FF2B5EF4-FFF2-40B4-BE49-F238E27FC236}">
                <a16:creationId xmlns:a16="http://schemas.microsoft.com/office/drawing/2014/main" id="{CAAC5435-DBE3-4199-B292-5E712D659122}"/>
              </a:ext>
            </a:extLst>
          </p:cNvPr>
          <p:cNvGraphicFramePr/>
          <p:nvPr>
            <p:extLst>
              <p:ext uri="{D42A27DB-BD31-4B8C-83A1-F6EECF244321}">
                <p14:modId xmlns:p14="http://schemas.microsoft.com/office/powerpoint/2010/main" val="600497535"/>
              </p:ext>
            </p:extLst>
          </p:nvPr>
        </p:nvGraphicFramePr>
        <p:xfrm>
          <a:off x="1075765" y="1224419"/>
          <a:ext cx="9776011" cy="446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167320"/>
      </p:ext>
    </p:extLst>
  </p:cSld>
  <p:clrMapOvr>
    <a:masterClrMapping/>
  </p:clrMapOvr>
  <p:transition advTm="12009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94C9F83-C18C-4ED1-9D36-C427F4B4CD6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0157D9DC-2277-49BB-A03C-FA15E808A7FD}" type="slidenum">
              <a:rPr lang="en-US" smtClean="0"/>
              <a:pPr>
                <a:spcAft>
                  <a:spcPts val="450"/>
                </a:spcAft>
              </a:pPr>
              <a:t>16</a:t>
            </a:fld>
            <a:endParaRPr lang="en-US" altLang="en-US"/>
          </a:p>
        </p:txBody>
      </p:sp>
      <p:sp>
        <p:nvSpPr>
          <p:cNvPr id="86018" name="Rectangle 2">
            <a:extLst>
              <a:ext uri="{FF2B5EF4-FFF2-40B4-BE49-F238E27FC236}">
                <a16:creationId xmlns:a16="http://schemas.microsoft.com/office/drawing/2014/main" id="{552A6FA7-C1A9-40AE-A3DD-24EBF0A1A245}"/>
              </a:ext>
            </a:extLst>
          </p:cNvPr>
          <p:cNvSpPr>
            <a:spLocks noGrp="1" noChangeArrowheads="1"/>
          </p:cNvSpPr>
          <p:nvPr>
            <p:ph type="title" idx="4294967295"/>
          </p:nvPr>
        </p:nvSpPr>
        <p:spPr>
          <a:xfrm>
            <a:off x="-501042" y="158445"/>
            <a:ext cx="12889281" cy="1065237"/>
          </a:xfrm>
        </p:spPr>
        <p:txBody>
          <a:bodyPr>
            <a:noAutofit/>
          </a:bodyPr>
          <a:lstStyle/>
          <a:p>
            <a:pPr algn="ctr"/>
            <a:r>
              <a:rPr lang="en-US" altLang="en-US" b="1" dirty="0"/>
              <a:t>Case review </a:t>
            </a:r>
            <a:br>
              <a:rPr lang="en-US" altLang="en-US" b="1" dirty="0"/>
            </a:br>
            <a:r>
              <a:rPr lang="en-US" altLang="en-US" b="1" dirty="0"/>
              <a:t> What Criminal Attitude does Colin express?</a:t>
            </a:r>
          </a:p>
        </p:txBody>
      </p:sp>
      <p:graphicFrame>
        <p:nvGraphicFramePr>
          <p:cNvPr id="86021" name="Rectangle 3">
            <a:extLst>
              <a:ext uri="{FF2B5EF4-FFF2-40B4-BE49-F238E27FC236}">
                <a16:creationId xmlns:a16="http://schemas.microsoft.com/office/drawing/2014/main" id="{CAAC5435-DBE3-4199-B292-5E712D659122}"/>
              </a:ext>
            </a:extLst>
          </p:cNvPr>
          <p:cNvGraphicFramePr/>
          <p:nvPr>
            <p:extLst>
              <p:ext uri="{D42A27DB-BD31-4B8C-83A1-F6EECF244321}">
                <p14:modId xmlns:p14="http://schemas.microsoft.com/office/powerpoint/2010/main" val="2775825233"/>
              </p:ext>
            </p:extLst>
          </p:nvPr>
        </p:nvGraphicFramePr>
        <p:xfrm>
          <a:off x="1250576" y="1399783"/>
          <a:ext cx="9412942" cy="446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067935"/>
      </p:ext>
    </p:extLst>
  </p:cSld>
  <p:clrMapOvr>
    <a:masterClrMapping/>
  </p:clrMapOvr>
  <p:transition advTm="12009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95A679-878F-43D5-A986-739028E35A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17</a:t>
            </a:fld>
            <a:endParaRPr lang="en-US" altLang="en-US"/>
          </a:p>
        </p:txBody>
      </p:sp>
      <p:sp>
        <p:nvSpPr>
          <p:cNvPr id="304130" name="Rectangle 2">
            <a:extLst>
              <a:ext uri="{FF2B5EF4-FFF2-40B4-BE49-F238E27FC236}">
                <a16:creationId xmlns:a16="http://schemas.microsoft.com/office/drawing/2014/main" id="{A5115841-B5D2-4A39-9891-9EEF973F2284}"/>
              </a:ext>
            </a:extLst>
          </p:cNvPr>
          <p:cNvSpPr>
            <a:spLocks noGrp="1" noChangeArrowheads="1"/>
          </p:cNvSpPr>
          <p:nvPr>
            <p:ph type="title" idx="4294967295"/>
          </p:nvPr>
        </p:nvSpPr>
        <p:spPr>
          <a:xfrm>
            <a:off x="579198" y="250032"/>
            <a:ext cx="10774602" cy="990600"/>
          </a:xfrm>
        </p:spPr>
        <p:txBody>
          <a:bodyPr anchor="ctr">
            <a:noAutofit/>
          </a:bodyPr>
          <a:lstStyle/>
          <a:p>
            <a:pPr algn="ctr"/>
            <a:r>
              <a:rPr lang="en-US" altLang="en-US" b="1" dirty="0"/>
              <a:t>Criminogenic Need: Antisocial Peers	</a:t>
            </a:r>
          </a:p>
        </p:txBody>
      </p:sp>
      <p:sp>
        <p:nvSpPr>
          <p:cNvPr id="304131" name="Rectangle 3">
            <a:extLst>
              <a:ext uri="{FF2B5EF4-FFF2-40B4-BE49-F238E27FC236}">
                <a16:creationId xmlns:a16="http://schemas.microsoft.com/office/drawing/2014/main" id="{C8146D54-0467-4300-B9FF-BF3AE5327A94}"/>
              </a:ext>
            </a:extLst>
          </p:cNvPr>
          <p:cNvSpPr>
            <a:spLocks noGrp="1" noChangeArrowheads="1"/>
          </p:cNvSpPr>
          <p:nvPr>
            <p:ph type="body" idx="4294967295"/>
          </p:nvPr>
        </p:nvSpPr>
        <p:spPr>
          <a:xfrm>
            <a:off x="579198" y="1743251"/>
            <a:ext cx="11245372" cy="4233797"/>
          </a:xfrm>
        </p:spPr>
        <p:txBody>
          <a:bodyPr vert="horz" lIns="68580" tIns="34290" rIns="68580" bIns="34290" rtlCol="0" anchor="t">
            <a:noAutofit/>
          </a:bodyPr>
          <a:lstStyle/>
          <a:p>
            <a:pPr marL="0" indent="0" algn="ctr">
              <a:buNone/>
            </a:pPr>
            <a:r>
              <a:rPr lang="en-US" altLang="en-US" sz="3600" b="1" dirty="0"/>
              <a:t>Context</a:t>
            </a:r>
          </a:p>
          <a:p>
            <a:pPr marL="0" indent="0" algn="ctr">
              <a:buNone/>
            </a:pPr>
            <a:r>
              <a:rPr lang="en-US" altLang="en-US" sz="3600" b="1" dirty="0"/>
              <a:t> “I have a heart for all my friends”</a:t>
            </a:r>
          </a:p>
          <a:p>
            <a:pPr marL="0" indent="0" algn="ctr">
              <a:buNone/>
            </a:pPr>
            <a:endParaRPr lang="en-US" altLang="en-US" sz="3600" b="1" dirty="0"/>
          </a:p>
          <a:p>
            <a:pPr marL="0" indent="0" algn="ctr">
              <a:buNone/>
            </a:pPr>
            <a:r>
              <a:rPr lang="en-US" altLang="en-US" sz="3600" b="1" dirty="0"/>
              <a:t> “All my friends are in the heartless felons”  </a:t>
            </a:r>
          </a:p>
        </p:txBody>
      </p:sp>
    </p:spTree>
    <p:extLst>
      <p:ext uri="{BB962C8B-B14F-4D97-AF65-F5344CB8AC3E}">
        <p14:creationId xmlns:p14="http://schemas.microsoft.com/office/powerpoint/2010/main" val="3895429063"/>
      </p:ext>
    </p:extLst>
  </p:cSld>
  <p:clrMapOvr>
    <a:masterClrMapping/>
  </p:clrMapOvr>
  <p:transition advTm="10253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18</a:t>
            </a:fld>
            <a:endParaRPr lang="en-US" altLang="en-US"/>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1524000" y="395288"/>
            <a:ext cx="8502650" cy="1014412"/>
          </a:xfrm>
          <a:noFill/>
          <a:ln/>
        </p:spPr>
        <p:txBody>
          <a:bodyPr>
            <a:normAutofit fontScale="90000"/>
          </a:bodyPr>
          <a:lstStyle/>
          <a:p>
            <a:pPr algn="ctr"/>
            <a:r>
              <a:rPr lang="en-US" altLang="en-US" b="1" dirty="0"/>
              <a:t>Criminogenic Need: </a:t>
            </a:r>
            <a:br>
              <a:rPr lang="en-US" altLang="en-US" b="1" dirty="0"/>
            </a:br>
            <a:r>
              <a:rPr lang="en-US" altLang="en-US" b="1" dirty="0"/>
              <a:t>Antisocial Personality Traits</a:t>
            </a:r>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1177447" y="1590804"/>
            <a:ext cx="8849203" cy="3908121"/>
          </a:xfrm>
          <a:noFill/>
          <a:ln/>
        </p:spPr>
        <p:txBody>
          <a:bodyPr vert="horz" lIns="68580" tIns="34290" rIns="68580" bIns="34290" rtlCol="0" anchor="t">
            <a:noAutofit/>
          </a:bodyPr>
          <a:lstStyle/>
          <a:p>
            <a:pPr lvl="1">
              <a:lnSpc>
                <a:spcPct val="100000"/>
              </a:lnSpc>
              <a:buClr>
                <a:srgbClr val="002060"/>
              </a:buClr>
            </a:pPr>
            <a:r>
              <a:rPr lang="en-US" altLang="en-US" sz="3200" b="1" dirty="0">
                <a:latin typeface="Century Gothic" panose="020B0502020202020204" pitchFamily="34" charset="0"/>
              </a:rPr>
              <a:t>Lack of empathy/concern for others</a:t>
            </a:r>
          </a:p>
          <a:p>
            <a:pPr lvl="1">
              <a:lnSpc>
                <a:spcPct val="100000"/>
              </a:lnSpc>
              <a:buClr>
                <a:srgbClr val="002060"/>
              </a:buClr>
            </a:pPr>
            <a:r>
              <a:rPr lang="en-US" altLang="en-US" sz="3200" b="1" dirty="0">
                <a:latin typeface="Century Gothic" panose="020B0502020202020204" pitchFamily="34" charset="0"/>
              </a:rPr>
              <a:t>Poor coping skills</a:t>
            </a:r>
          </a:p>
          <a:p>
            <a:pPr lvl="1">
              <a:lnSpc>
                <a:spcPct val="100000"/>
              </a:lnSpc>
              <a:buClr>
                <a:srgbClr val="002060"/>
              </a:buClr>
            </a:pPr>
            <a:r>
              <a:rPr lang="en-US" altLang="en-US" sz="3200" b="1" dirty="0">
                <a:latin typeface="Century Gothic" panose="020B0502020202020204" pitchFamily="34" charset="0"/>
              </a:rPr>
              <a:t>A taste for risk</a:t>
            </a:r>
          </a:p>
          <a:p>
            <a:pPr lvl="1">
              <a:lnSpc>
                <a:spcPct val="100000"/>
              </a:lnSpc>
              <a:buClr>
                <a:srgbClr val="002060"/>
              </a:buClr>
            </a:pPr>
            <a:r>
              <a:rPr lang="en-US" altLang="en-US" sz="3200" b="1" dirty="0">
                <a:latin typeface="Century Gothic" panose="020B0502020202020204" pitchFamily="34" charset="0"/>
              </a:rPr>
              <a:t>Restlessness/aggressive energy</a:t>
            </a:r>
          </a:p>
          <a:p>
            <a:pPr lvl="1">
              <a:lnSpc>
                <a:spcPct val="100000"/>
              </a:lnSpc>
              <a:buClr>
                <a:srgbClr val="002060"/>
              </a:buClr>
            </a:pPr>
            <a:r>
              <a:rPr lang="en-US" altLang="en-US" sz="3200" b="1" dirty="0">
                <a:latin typeface="Century Gothic" panose="020B0502020202020204" pitchFamily="34" charset="0"/>
              </a:rPr>
              <a:t>Weak problem-solving skills</a:t>
            </a:r>
          </a:p>
          <a:p>
            <a:pPr lvl="1">
              <a:lnSpc>
                <a:spcPct val="100000"/>
              </a:lnSpc>
              <a:buClr>
                <a:srgbClr val="002060"/>
              </a:buClr>
            </a:pPr>
            <a:r>
              <a:rPr lang="en-US" altLang="en-US" sz="3200" b="1" dirty="0">
                <a:latin typeface="Century Gothic"/>
              </a:rPr>
              <a:t>Poor self-control/impulsivity</a:t>
            </a:r>
          </a:p>
          <a:p>
            <a:pPr lvl="1">
              <a:lnSpc>
                <a:spcPct val="100000"/>
              </a:lnSpc>
              <a:buClr>
                <a:srgbClr val="002060"/>
              </a:buClr>
              <a:buNone/>
            </a:pPr>
            <a:endParaRPr lang="en-US" altLang="en-US" sz="3200" b="1" dirty="0">
              <a:latin typeface="Century Gothic" panose="020B0502020202020204" pitchFamily="34" charset="0"/>
            </a:endParaRPr>
          </a:p>
        </p:txBody>
      </p:sp>
      <p:pic>
        <p:nvPicPr>
          <p:cNvPr id="3" name="Picture 2" descr="Text, whiteboard&#10;&#10;Description automatically generated">
            <a:extLst>
              <a:ext uri="{FF2B5EF4-FFF2-40B4-BE49-F238E27FC236}">
                <a16:creationId xmlns:a16="http://schemas.microsoft.com/office/drawing/2014/main" id="{5F8179BC-4F74-46D6-85C4-AFA7B96C8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496" y="3943538"/>
            <a:ext cx="3692308" cy="26473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18482764"/>
      </p:ext>
    </p:extLst>
  </p:cSld>
  <p:clrMapOvr>
    <a:masterClrMapping/>
  </p:clrMapOvr>
  <p:transition advTm="5714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19</a:t>
            </a:fld>
            <a:endParaRPr lang="en-US" altLang="en-US"/>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415446" y="263656"/>
            <a:ext cx="11361107" cy="993775"/>
          </a:xfrm>
          <a:noFill/>
          <a:ln/>
        </p:spPr>
        <p:txBody>
          <a:bodyPr anchor="ctr">
            <a:normAutofit/>
          </a:bodyPr>
          <a:lstStyle/>
          <a:p>
            <a:r>
              <a:rPr lang="en-US" altLang="en-US" b="1" dirty="0"/>
              <a:t>Antisocial Personality Traits: Lack of Empathy</a:t>
            </a:r>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152399" y="1797844"/>
            <a:ext cx="10757770" cy="3262312"/>
          </a:xfrm>
          <a:noFill/>
          <a:ln/>
        </p:spPr>
        <p:txBody>
          <a:bodyPr>
            <a:noAutofit/>
          </a:bodyPr>
          <a:lstStyle/>
          <a:p>
            <a:pPr>
              <a:lnSpc>
                <a:spcPct val="150000"/>
              </a:lnSpc>
              <a:buClr>
                <a:srgbClr val="002060"/>
              </a:buClr>
            </a:pPr>
            <a:r>
              <a:rPr lang="en-US" altLang="en-US" sz="3200" b="1" dirty="0">
                <a:latin typeface="Century Gothic" panose="020B0502020202020204" pitchFamily="34" charset="0"/>
              </a:rPr>
              <a:t>Unable to express concern for family and friends.</a:t>
            </a:r>
          </a:p>
          <a:p>
            <a:pPr>
              <a:lnSpc>
                <a:spcPct val="150000"/>
              </a:lnSpc>
              <a:buClr>
                <a:srgbClr val="002060"/>
              </a:buClr>
            </a:pPr>
            <a:r>
              <a:rPr lang="en-US" altLang="en-US" sz="3200" b="1" dirty="0">
                <a:latin typeface="Century Gothic" panose="020B0502020202020204" pitchFamily="34" charset="0"/>
              </a:rPr>
              <a:t>Unable to express concern for others.</a:t>
            </a:r>
          </a:p>
          <a:p>
            <a:pPr>
              <a:lnSpc>
                <a:spcPct val="150000"/>
              </a:lnSpc>
              <a:buClr>
                <a:srgbClr val="002060"/>
              </a:buClr>
            </a:pPr>
            <a:r>
              <a:rPr lang="en-US" altLang="en-US" sz="3200" b="1" dirty="0">
                <a:latin typeface="Century Gothic" panose="020B0502020202020204" pitchFamily="34" charset="0"/>
              </a:rPr>
              <a:t>Limited communication ability.</a:t>
            </a:r>
          </a:p>
          <a:p>
            <a:pPr>
              <a:lnSpc>
                <a:spcPct val="150000"/>
              </a:lnSpc>
              <a:buClr>
                <a:srgbClr val="002060"/>
              </a:buClr>
            </a:pPr>
            <a:endParaRPr lang="en-US" altLang="en-US" sz="3200" b="1" dirty="0">
              <a:latin typeface="Century Gothic" panose="020B0502020202020204" pitchFamily="34" charset="0"/>
            </a:endParaRPr>
          </a:p>
          <a:p>
            <a:pPr lvl="1">
              <a:lnSpc>
                <a:spcPct val="150000"/>
              </a:lnSpc>
              <a:buClr>
                <a:srgbClr val="002060"/>
              </a:buClr>
              <a:buFontTx/>
              <a:buNone/>
            </a:pPr>
            <a:endParaRPr lang="en-US" altLang="en-US" sz="3200" b="1" dirty="0">
              <a:latin typeface="Century Gothic" panose="020B0502020202020204" pitchFamily="34" charset="0"/>
            </a:endParaRPr>
          </a:p>
        </p:txBody>
      </p:sp>
      <p:pic>
        <p:nvPicPr>
          <p:cNvPr id="3" name="Picture 2" descr="A person holding their hand up&#10;&#10;Description automatically generated with low confidence">
            <a:extLst>
              <a:ext uri="{FF2B5EF4-FFF2-40B4-BE49-F238E27FC236}">
                <a16:creationId xmlns:a16="http://schemas.microsoft.com/office/drawing/2014/main" id="{57CC3B39-654F-4676-B5F2-F6E41B1A5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808" y="2727723"/>
            <a:ext cx="2992571" cy="3036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9658940"/>
      </p:ext>
    </p:extLst>
  </p:cSld>
  <p:clrMapOvr>
    <a:masterClrMapping/>
  </p:clrMapOvr>
  <p:transition advTm="7492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A2F36"/>
                </a:solidFill>
                <a:effectLst/>
                <a:uLnTx/>
                <a:uFillTx/>
                <a:latin typeface="Source Sans Pro"/>
                <a:ea typeface="+mn-ea"/>
                <a:cs typeface="+mn-cs"/>
              </a:rPr>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ED5C4BE7-50B1-9508-317F-F6790586503C}"/>
              </a:ext>
            </a:extLst>
          </p:cNvPr>
          <p:cNvSpPr txBox="1"/>
          <p:nvPr/>
        </p:nvSpPr>
        <p:spPr>
          <a:xfrm>
            <a:off x="591885" y="755547"/>
            <a:ext cx="11008229" cy="584775"/>
          </a:xfrm>
          <a:prstGeom prst="rect">
            <a:avLst/>
          </a:prstGeom>
          <a:noFill/>
        </p:spPr>
        <p:txBody>
          <a:bodyPr wrap="square">
            <a:spAutoFit/>
          </a:bodyPr>
          <a:lstStyle/>
          <a:p>
            <a:r>
              <a:rPr kumimoji="0" lang="en-US" sz="3200" b="1" i="0" u="none" strike="noStrike" kern="1200" cap="all" spc="0" normalizeH="0" baseline="0" noProof="0" dirty="0">
                <a:ln>
                  <a:noFill/>
                </a:ln>
                <a:solidFill>
                  <a:srgbClr val="002060"/>
                </a:solidFill>
                <a:effectLst/>
                <a:uLnTx/>
                <a:uFillTx/>
                <a:latin typeface="+mj-lt"/>
                <a:ea typeface="+mj-ea"/>
                <a:cs typeface="+mj-cs"/>
              </a:rPr>
              <a:t>Identifying and Responding to Crime-Producing Needs</a:t>
            </a:r>
            <a:endParaRPr lang="en-US" sz="3200" dirty="0">
              <a:solidFill>
                <a:srgbClr val="002060"/>
              </a:solidFill>
              <a:latin typeface="+mj-lt"/>
            </a:endParaRPr>
          </a:p>
        </p:txBody>
      </p:sp>
      <p:sp>
        <p:nvSpPr>
          <p:cNvPr id="4" name="Title 3">
            <a:extLst>
              <a:ext uri="{FF2B5EF4-FFF2-40B4-BE49-F238E27FC236}">
                <a16:creationId xmlns:a16="http://schemas.microsoft.com/office/drawing/2014/main" id="{04A6CA30-F93B-E988-779A-D9622DED2238}"/>
              </a:ext>
            </a:extLst>
          </p:cNvPr>
          <p:cNvSpPr>
            <a:spLocks noGrp="1"/>
          </p:cNvSpPr>
          <p:nvPr>
            <p:ph type="title"/>
          </p:nvPr>
        </p:nvSpPr>
        <p:spPr>
          <a:xfrm>
            <a:off x="1269007" y="229849"/>
            <a:ext cx="9513130" cy="569913"/>
          </a:xfrm>
        </p:spPr>
        <p:txBody>
          <a:bodyPr>
            <a:noAutofit/>
          </a:bodyPr>
          <a:lstStyle/>
          <a:p>
            <a:r>
              <a:rPr kumimoji="0" lang="en-US" sz="4400" b="1" i="0" u="none" strike="noStrike" kern="1200" cap="all" spc="0" normalizeH="0" baseline="0" noProof="0" dirty="0">
                <a:ln>
                  <a:noFill/>
                </a:ln>
                <a:effectLst/>
                <a:uLnTx/>
                <a:uFillTx/>
                <a:latin typeface="+mj-lt"/>
                <a:ea typeface="+mj-ea"/>
                <a:cs typeface="+mj-cs"/>
              </a:rPr>
              <a:t>Considering Someone is High-Risk</a:t>
            </a:r>
            <a:endParaRPr lang="en-US" sz="4400" dirty="0">
              <a:latin typeface="+mj-lt"/>
            </a:endParaRPr>
          </a:p>
        </p:txBody>
      </p:sp>
      <p:graphicFrame>
        <p:nvGraphicFramePr>
          <p:cNvPr id="6" name="Diagram 5">
            <a:extLst>
              <a:ext uri="{FF2B5EF4-FFF2-40B4-BE49-F238E27FC236}">
                <a16:creationId xmlns:a16="http://schemas.microsoft.com/office/drawing/2014/main" id="{816E8E1E-5E4A-52C1-23F3-ED742D15F2D2}"/>
              </a:ext>
            </a:extLst>
          </p:cNvPr>
          <p:cNvGraphicFramePr/>
          <p:nvPr>
            <p:extLst>
              <p:ext uri="{D42A27DB-BD31-4B8C-83A1-F6EECF244321}">
                <p14:modId xmlns:p14="http://schemas.microsoft.com/office/powerpoint/2010/main" val="2043526297"/>
              </p:ext>
            </p:extLst>
          </p:nvPr>
        </p:nvGraphicFramePr>
        <p:xfrm>
          <a:off x="203399" y="2251191"/>
          <a:ext cx="11644347" cy="3867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2ED15399-05FC-652F-EA23-D9DA6B0C66CF}"/>
              </a:ext>
            </a:extLst>
          </p:cNvPr>
          <p:cNvSpPr txBox="1">
            <a:spLocks/>
          </p:cNvSpPr>
          <p:nvPr/>
        </p:nvSpPr>
        <p:spPr>
          <a:xfrm>
            <a:off x="310572" y="1309559"/>
            <a:ext cx="11570854" cy="80214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500"/>
              </a:spcAft>
              <a:buClr>
                <a:schemeClr val="accent1"/>
              </a:buClr>
              <a:buSzPct val="110000"/>
              <a:buFontTx/>
              <a:buNone/>
              <a:defRPr sz="2800" b="1" kern="1200" cap="all" baseline="0">
                <a:solidFill>
                  <a:srgbClr val="002060"/>
                </a:solidFill>
                <a:latin typeface="Source Sans Pro SemiBold" panose="020B06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OHIO CORRECTIONAL AND COURT SERVICES     12/5 1:45PM TO 3:15PM</a:t>
            </a:r>
          </a:p>
          <a:p>
            <a:endParaRPr lang="en-US" dirty="0"/>
          </a:p>
        </p:txBody>
      </p:sp>
    </p:spTree>
    <p:extLst>
      <p:ext uri="{BB962C8B-B14F-4D97-AF65-F5344CB8AC3E}">
        <p14:creationId xmlns:p14="http://schemas.microsoft.com/office/powerpoint/2010/main" val="145866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20</a:t>
            </a:fld>
            <a:endParaRPr lang="en-US" altLang="en-US"/>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964243" y="282575"/>
            <a:ext cx="9006213" cy="993775"/>
          </a:xfrm>
          <a:noFill/>
          <a:ln/>
        </p:spPr>
        <p:txBody>
          <a:bodyPr>
            <a:normAutofit fontScale="90000"/>
          </a:bodyPr>
          <a:lstStyle/>
          <a:p>
            <a:pPr algn="ctr"/>
            <a:r>
              <a:rPr lang="en-US" altLang="en-US" b="1" dirty="0"/>
              <a:t>Antisocial Personality Traits: </a:t>
            </a:r>
            <a:br>
              <a:rPr lang="en-US" altLang="en-US" b="1" dirty="0"/>
            </a:br>
            <a:r>
              <a:rPr lang="en-US" altLang="en-US" b="1" dirty="0"/>
              <a:t>Poor Coping Skills</a:t>
            </a:r>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903960" y="1184091"/>
            <a:ext cx="10384077" cy="993776"/>
          </a:xfrm>
          <a:noFill/>
          <a:ln/>
        </p:spPr>
        <p:txBody>
          <a:bodyPr>
            <a:noAutofit/>
          </a:bodyPr>
          <a:lstStyle/>
          <a:p>
            <a:pPr marL="0" indent="0" algn="ctr">
              <a:lnSpc>
                <a:spcPct val="150000"/>
              </a:lnSpc>
              <a:buNone/>
            </a:pPr>
            <a:r>
              <a:rPr lang="en-US" altLang="en-US" sz="3600" b="1" dirty="0"/>
              <a:t>Lacks control of day-to-day activities</a:t>
            </a:r>
          </a:p>
          <a:p>
            <a:pPr>
              <a:lnSpc>
                <a:spcPct val="150000"/>
              </a:lnSpc>
            </a:pPr>
            <a:endParaRPr lang="en-US" altLang="en-US" sz="3600" b="1" dirty="0"/>
          </a:p>
          <a:p>
            <a:pPr lvl="1">
              <a:lnSpc>
                <a:spcPct val="150000"/>
              </a:lnSpc>
              <a:buFontTx/>
              <a:buNone/>
            </a:pPr>
            <a:endParaRPr lang="en-US" altLang="en-US" sz="3600" b="1" dirty="0"/>
          </a:p>
        </p:txBody>
      </p:sp>
      <p:pic>
        <p:nvPicPr>
          <p:cNvPr id="5" name="Picture 4" descr="A cartoon of a donkey">
            <a:extLst>
              <a:ext uri="{FF2B5EF4-FFF2-40B4-BE49-F238E27FC236}">
                <a16:creationId xmlns:a16="http://schemas.microsoft.com/office/drawing/2014/main" id="{A87A59A9-EEB9-E9F8-473B-4C57A151C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43" y="1996150"/>
            <a:ext cx="9216710" cy="3957151"/>
          </a:xfrm>
          <a:prstGeom prst="rect">
            <a:avLst/>
          </a:prstGeom>
        </p:spPr>
      </p:pic>
    </p:spTree>
    <p:extLst>
      <p:ext uri="{BB962C8B-B14F-4D97-AF65-F5344CB8AC3E}">
        <p14:creationId xmlns:p14="http://schemas.microsoft.com/office/powerpoint/2010/main" val="4160224275"/>
      </p:ext>
    </p:extLst>
  </p:cSld>
  <p:clrMapOvr>
    <a:masterClrMapping/>
  </p:clrMapOvr>
  <p:transition advTm="55942"/>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0157D9DC-2277-49BB-A03C-FA15E808A7FD}" type="slidenum">
              <a:rPr lang="en-US" smtClean="0"/>
              <a:pPr>
                <a:spcAft>
                  <a:spcPts val="450"/>
                </a:spcAft>
              </a:pPr>
              <a:t>21</a:t>
            </a:fld>
            <a:endParaRPr lang="en-US" altLang="en-US" sz="825">
              <a:solidFill>
                <a:srgbClr val="FFFFFF"/>
              </a:solidFill>
            </a:endParaRPr>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753035" y="139736"/>
            <a:ext cx="10750033" cy="1379782"/>
          </a:xfrm>
        </p:spPr>
        <p:txBody>
          <a:bodyPr anchor="ctr">
            <a:noAutofit/>
          </a:bodyPr>
          <a:lstStyle/>
          <a:p>
            <a:r>
              <a:rPr lang="en-US" altLang="en-US" b="1" dirty="0"/>
              <a:t>Antisocial Personality Traits: Risk-taking</a:t>
            </a:r>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4196219" y="2011362"/>
            <a:ext cx="7791190" cy="2835275"/>
          </a:xfrm>
        </p:spPr>
        <p:txBody>
          <a:bodyPr anchor="t">
            <a:noAutofit/>
          </a:bodyPr>
          <a:lstStyle/>
          <a:p>
            <a:pPr>
              <a:lnSpc>
                <a:spcPct val="150000"/>
              </a:lnSpc>
              <a:buClr>
                <a:srgbClr val="002060"/>
              </a:buClr>
            </a:pPr>
            <a:r>
              <a:rPr lang="en-US" altLang="en-US" b="1" dirty="0">
                <a:solidFill>
                  <a:srgbClr val="000000"/>
                </a:solidFill>
              </a:rPr>
              <a:t>Exciting to get into dangerous situations.</a:t>
            </a:r>
          </a:p>
          <a:p>
            <a:pPr>
              <a:lnSpc>
                <a:spcPct val="150000"/>
              </a:lnSpc>
              <a:buClr>
                <a:srgbClr val="002060"/>
              </a:buClr>
            </a:pPr>
            <a:r>
              <a:rPr lang="en-US" altLang="en-US" b="1" dirty="0">
                <a:solidFill>
                  <a:srgbClr val="000000"/>
                </a:solidFill>
              </a:rPr>
              <a:t>Routinely place themselves in harm's way.</a:t>
            </a:r>
          </a:p>
          <a:p>
            <a:pPr>
              <a:lnSpc>
                <a:spcPct val="150000"/>
              </a:lnSpc>
              <a:buClr>
                <a:srgbClr val="002060"/>
              </a:buClr>
            </a:pPr>
            <a:r>
              <a:rPr lang="en-US" altLang="en-US" b="1" dirty="0">
                <a:solidFill>
                  <a:srgbClr val="000000"/>
                </a:solidFill>
              </a:rPr>
              <a:t>Risk across situations.</a:t>
            </a:r>
          </a:p>
          <a:p>
            <a:pPr>
              <a:lnSpc>
                <a:spcPct val="150000"/>
              </a:lnSpc>
              <a:buClr>
                <a:srgbClr val="002060"/>
              </a:buClr>
            </a:pPr>
            <a:endParaRPr lang="en-US" altLang="en-US" b="1" dirty="0">
              <a:solidFill>
                <a:srgbClr val="000000"/>
              </a:solidFill>
            </a:endParaRPr>
          </a:p>
          <a:p>
            <a:pPr lvl="1">
              <a:lnSpc>
                <a:spcPct val="150000"/>
              </a:lnSpc>
              <a:buClr>
                <a:srgbClr val="002060"/>
              </a:buClr>
            </a:pPr>
            <a:endParaRPr lang="en-US" altLang="en-US" sz="2800" b="1" dirty="0">
              <a:solidFill>
                <a:srgbClr val="000000"/>
              </a:solidFill>
            </a:endParaRPr>
          </a:p>
        </p:txBody>
      </p:sp>
      <p:pic>
        <p:nvPicPr>
          <p:cNvPr id="5" name="Picture 4" descr="A person wearing a helmet and holding a cross&#10;&#10;Description automatically generated with low confidence">
            <a:extLst>
              <a:ext uri="{FF2B5EF4-FFF2-40B4-BE49-F238E27FC236}">
                <a16:creationId xmlns:a16="http://schemas.microsoft.com/office/drawing/2014/main" id="{00A692F1-3B4A-0F68-06FC-CC71E2950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1" y="2097380"/>
            <a:ext cx="4329568" cy="24245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82524146"/>
      </p:ext>
    </p:extLst>
  </p:cSld>
  <p:clrMapOvr>
    <a:masterClrMapping/>
  </p:clrMapOvr>
  <p:transition advTm="4729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22</a:t>
            </a:fld>
            <a:endParaRPr lang="en-US" altLang="en-US"/>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1181100" y="342377"/>
            <a:ext cx="9829800" cy="993775"/>
          </a:xfrm>
          <a:noFill/>
          <a:ln/>
        </p:spPr>
        <p:txBody>
          <a:bodyPr anchor="ctr">
            <a:normAutofit/>
          </a:bodyPr>
          <a:lstStyle/>
          <a:p>
            <a:r>
              <a:rPr lang="en-US" altLang="en-US" b="1" dirty="0"/>
              <a:t>Antisocial Personality Traits: Aggression</a:t>
            </a:r>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125261" y="1742282"/>
            <a:ext cx="9031265" cy="2406778"/>
          </a:xfrm>
          <a:noFill/>
          <a:ln/>
        </p:spPr>
        <p:txBody>
          <a:bodyPr vert="horz" lIns="68580" tIns="34290" rIns="68580" bIns="34290" rtlCol="0" anchor="t">
            <a:noAutofit/>
          </a:bodyPr>
          <a:lstStyle/>
          <a:p>
            <a:pPr>
              <a:lnSpc>
                <a:spcPct val="150000"/>
              </a:lnSpc>
              <a:buClr>
                <a:srgbClr val="002060"/>
              </a:buClr>
            </a:pPr>
            <a:r>
              <a:rPr lang="en-US" altLang="en-US" sz="3200" b="1" dirty="0">
                <a:latin typeface="Century Gothic" panose="020B0502020202020204" pitchFamily="34" charset="0"/>
              </a:rPr>
              <a:t>Use hostility to get what they want.</a:t>
            </a:r>
          </a:p>
          <a:p>
            <a:pPr>
              <a:lnSpc>
                <a:spcPct val="150000"/>
              </a:lnSpc>
              <a:buClr>
                <a:srgbClr val="002060"/>
              </a:buClr>
            </a:pPr>
            <a:r>
              <a:rPr lang="en-US" altLang="en-US" sz="3200" b="1" dirty="0">
                <a:latin typeface="Century Gothic" panose="020B0502020202020204" pitchFamily="34" charset="0"/>
              </a:rPr>
              <a:t>Doesn’t walk away from a fight.</a:t>
            </a:r>
          </a:p>
          <a:p>
            <a:pPr>
              <a:lnSpc>
                <a:spcPct val="150000"/>
              </a:lnSpc>
              <a:buClr>
                <a:srgbClr val="002060"/>
              </a:buClr>
            </a:pPr>
            <a:r>
              <a:rPr lang="en-US" altLang="en-US" sz="3200" b="1" dirty="0">
                <a:latin typeface="Century Gothic"/>
              </a:rPr>
              <a:t>Does not need to be provoked to lash out.</a:t>
            </a:r>
            <a:endParaRPr lang="en-US" altLang="en-US" sz="3200" b="1" dirty="0">
              <a:latin typeface="Century Gothic" panose="020B0502020202020204" pitchFamily="34" charset="0"/>
            </a:endParaRPr>
          </a:p>
          <a:p>
            <a:pPr lvl="1">
              <a:lnSpc>
                <a:spcPct val="150000"/>
              </a:lnSpc>
              <a:buClr>
                <a:srgbClr val="002060"/>
              </a:buClr>
              <a:buFontTx/>
              <a:buNone/>
            </a:pPr>
            <a:endParaRPr lang="en-US" altLang="en-US" sz="3200" b="1" dirty="0">
              <a:latin typeface="Century Gothic" panose="020B0502020202020204" pitchFamily="34" charset="0"/>
            </a:endParaRPr>
          </a:p>
        </p:txBody>
      </p:sp>
      <p:pic>
        <p:nvPicPr>
          <p:cNvPr id="3" name="Picture 2" descr="A person with his mouth open&#10;&#10;Description automatically generated with low confidence">
            <a:extLst>
              <a:ext uri="{FF2B5EF4-FFF2-40B4-BE49-F238E27FC236}">
                <a16:creationId xmlns:a16="http://schemas.microsoft.com/office/drawing/2014/main" id="{AD93094C-DA53-4D2D-B33C-DD406F8B3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526" y="3429000"/>
            <a:ext cx="2860325" cy="2319627"/>
          </a:xfrm>
          <a:prstGeom prst="rect">
            <a:avLst/>
          </a:prstGeom>
          <a:ln>
            <a:noFill/>
          </a:ln>
          <a:effectLst>
            <a:outerShdw blurRad="292100" dist="139700" dir="2700000" algn="tl" rotWithShape="0">
              <a:srgbClr val="333333">
                <a:alpha val="65000"/>
              </a:srgbClr>
            </a:outerShdw>
          </a:effectLst>
        </p:spPr>
      </p:pic>
      <p:pic>
        <p:nvPicPr>
          <p:cNvPr id="1026" name="Picture 1" descr="The Displacement of Aggression: Understanding and Managing Emotional  Reactivity">
            <a:extLst>
              <a:ext uri="{FF2B5EF4-FFF2-40B4-BE49-F238E27FC236}">
                <a16:creationId xmlns:a16="http://schemas.microsoft.com/office/drawing/2014/main" id="{75A625E2-F5C2-E31B-EBC2-E48070ADC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092" y="414906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817982"/>
      </p:ext>
    </p:extLst>
  </p:cSld>
  <p:clrMapOvr>
    <a:masterClrMapping/>
  </p:clrMapOvr>
  <p:transition advTm="49614"/>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10;&#10;Description automatically generated">
            <a:extLst>
              <a:ext uri="{FF2B5EF4-FFF2-40B4-BE49-F238E27FC236}">
                <a16:creationId xmlns:a16="http://schemas.microsoft.com/office/drawing/2014/main" id="{0ACFA990-6A84-4AFC-AF2B-FB4517F0686F}"/>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23</a:t>
            </a:fld>
            <a:endParaRPr lang="en-US" altLang="en-US"/>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187890" y="136525"/>
            <a:ext cx="12004109" cy="993775"/>
          </a:xfrm>
          <a:noFill/>
          <a:ln/>
        </p:spPr>
        <p:txBody>
          <a:bodyPr>
            <a:normAutofit fontScale="90000"/>
          </a:bodyPr>
          <a:lstStyle/>
          <a:p>
            <a:pPr algn="ctr"/>
            <a:r>
              <a:rPr lang="en-US" altLang="en-US" b="1" dirty="0"/>
              <a:t>Antisocial Personality Traits: </a:t>
            </a:r>
            <a:br>
              <a:rPr lang="en-US" altLang="en-US" b="1" dirty="0"/>
            </a:br>
            <a:r>
              <a:rPr lang="en-US" altLang="en-US" b="1" dirty="0"/>
              <a:t>Weak Problem Solving</a:t>
            </a:r>
            <a:endParaRPr lang="en-US" dirty="0"/>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1154481" y="1444469"/>
            <a:ext cx="10070926" cy="3628571"/>
          </a:xfrm>
          <a:noFill/>
          <a:ln/>
        </p:spPr>
        <p:txBody>
          <a:bodyPr vert="horz" lIns="68580" tIns="34290" rIns="68580" bIns="34290" rtlCol="0" anchor="t">
            <a:noAutofit/>
          </a:bodyPr>
          <a:lstStyle/>
          <a:p>
            <a:pPr>
              <a:lnSpc>
                <a:spcPct val="150000"/>
              </a:lnSpc>
              <a:buClr>
                <a:srgbClr val="002060"/>
              </a:buClr>
            </a:pPr>
            <a:r>
              <a:rPr lang="en-US" altLang="en-US" sz="3200" b="1" dirty="0"/>
              <a:t>Life stressors are overwhelming.</a:t>
            </a:r>
          </a:p>
          <a:p>
            <a:pPr>
              <a:lnSpc>
                <a:spcPct val="150000"/>
              </a:lnSpc>
              <a:buClr>
                <a:srgbClr val="002060"/>
              </a:buClr>
            </a:pPr>
            <a:r>
              <a:rPr lang="en-US" altLang="en-US" sz="3200" b="1" dirty="0"/>
              <a:t>Believe they cannot overcome the past.</a:t>
            </a:r>
          </a:p>
          <a:p>
            <a:pPr>
              <a:lnSpc>
                <a:spcPct val="150000"/>
              </a:lnSpc>
              <a:buClr>
                <a:srgbClr val="002060"/>
              </a:buClr>
            </a:pPr>
            <a:r>
              <a:rPr lang="en-US" altLang="en-US" sz="3200" b="1" dirty="0"/>
              <a:t>Difficulty seeing a wide variety of options.</a:t>
            </a:r>
          </a:p>
          <a:p>
            <a:pPr>
              <a:lnSpc>
                <a:spcPct val="150000"/>
              </a:lnSpc>
              <a:buClr>
                <a:srgbClr val="002060"/>
              </a:buClr>
            </a:pPr>
            <a:r>
              <a:rPr lang="en-US" altLang="en-US" sz="3200" b="1" dirty="0"/>
              <a:t>Criminal behaviors seem like the only option.</a:t>
            </a:r>
          </a:p>
          <a:p>
            <a:pPr lvl="1">
              <a:lnSpc>
                <a:spcPct val="150000"/>
              </a:lnSpc>
              <a:buClr>
                <a:srgbClr val="002060"/>
              </a:buClr>
              <a:buNone/>
            </a:pPr>
            <a:endParaRPr lang="en-US" altLang="en-US" sz="3200" b="1" dirty="0"/>
          </a:p>
        </p:txBody>
      </p:sp>
    </p:spTree>
    <p:extLst>
      <p:ext uri="{BB962C8B-B14F-4D97-AF65-F5344CB8AC3E}">
        <p14:creationId xmlns:p14="http://schemas.microsoft.com/office/powerpoint/2010/main" val="873804122"/>
      </p:ext>
    </p:extLst>
  </p:cSld>
  <p:clrMapOvr>
    <a:masterClrMapping/>
  </p:clrMapOvr>
  <p:transition advTm="4467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53E967-3EA5-4522-BC8F-1386197819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24</a:t>
            </a:fld>
            <a:endParaRPr lang="en-US" altLang="en-US"/>
          </a:p>
        </p:txBody>
      </p:sp>
      <p:sp>
        <p:nvSpPr>
          <p:cNvPr id="90114" name="Rectangle 2">
            <a:extLst>
              <a:ext uri="{FF2B5EF4-FFF2-40B4-BE49-F238E27FC236}">
                <a16:creationId xmlns:a16="http://schemas.microsoft.com/office/drawing/2014/main" id="{0066C3DC-64A1-4998-BAA3-7F4D1FF1763D}"/>
              </a:ext>
            </a:extLst>
          </p:cNvPr>
          <p:cNvSpPr>
            <a:spLocks noGrp="1" noChangeArrowheads="1"/>
          </p:cNvSpPr>
          <p:nvPr>
            <p:ph type="title" idx="4294967295"/>
          </p:nvPr>
        </p:nvSpPr>
        <p:spPr>
          <a:xfrm>
            <a:off x="281835" y="136525"/>
            <a:ext cx="11628329" cy="993775"/>
          </a:xfrm>
          <a:noFill/>
          <a:ln/>
        </p:spPr>
        <p:txBody>
          <a:bodyPr anchor="ctr">
            <a:normAutofit/>
          </a:bodyPr>
          <a:lstStyle/>
          <a:p>
            <a:pPr algn="ctr"/>
            <a:r>
              <a:rPr lang="en-US" altLang="en-US" b="1" dirty="0"/>
              <a:t>Antisocial Personality Traits: Poor Self-control</a:t>
            </a:r>
          </a:p>
        </p:txBody>
      </p:sp>
      <p:sp>
        <p:nvSpPr>
          <p:cNvPr id="90115" name="Rectangle 3">
            <a:extLst>
              <a:ext uri="{FF2B5EF4-FFF2-40B4-BE49-F238E27FC236}">
                <a16:creationId xmlns:a16="http://schemas.microsoft.com/office/drawing/2014/main" id="{38242721-E18D-4EEF-BC3C-0F9983C77F66}"/>
              </a:ext>
            </a:extLst>
          </p:cNvPr>
          <p:cNvSpPr>
            <a:spLocks noGrp="1" noChangeArrowheads="1"/>
          </p:cNvSpPr>
          <p:nvPr>
            <p:ph type="body" idx="4294967295"/>
          </p:nvPr>
        </p:nvSpPr>
        <p:spPr>
          <a:xfrm>
            <a:off x="1515649" y="1373003"/>
            <a:ext cx="9160700" cy="3547236"/>
          </a:xfrm>
          <a:noFill/>
          <a:ln/>
        </p:spPr>
        <p:txBody>
          <a:bodyPr>
            <a:noAutofit/>
          </a:bodyPr>
          <a:lstStyle/>
          <a:p>
            <a:pPr>
              <a:lnSpc>
                <a:spcPct val="150000"/>
              </a:lnSpc>
              <a:buClr>
                <a:srgbClr val="002060"/>
              </a:buClr>
            </a:pPr>
            <a:r>
              <a:rPr lang="en-US" altLang="en-US" sz="3200" b="1" dirty="0">
                <a:latin typeface="Century Gothic" panose="020B0502020202020204" pitchFamily="34" charset="0"/>
              </a:rPr>
              <a:t>Impulsivity</a:t>
            </a:r>
          </a:p>
          <a:p>
            <a:pPr>
              <a:lnSpc>
                <a:spcPct val="150000"/>
              </a:lnSpc>
              <a:buClr>
                <a:srgbClr val="002060"/>
              </a:buClr>
            </a:pPr>
            <a:r>
              <a:rPr lang="en-US" altLang="en-US" sz="3200" b="1" dirty="0">
                <a:latin typeface="Century Gothic" panose="020B0502020202020204" pitchFamily="34" charset="0"/>
              </a:rPr>
              <a:t>Does not plan events.</a:t>
            </a:r>
          </a:p>
          <a:p>
            <a:pPr>
              <a:lnSpc>
                <a:spcPct val="150000"/>
              </a:lnSpc>
              <a:buClr>
                <a:srgbClr val="002060"/>
              </a:buClr>
            </a:pPr>
            <a:r>
              <a:rPr lang="en-US" altLang="en-US" sz="3200" b="1" dirty="0">
                <a:latin typeface="Century Gothic" panose="020B0502020202020204" pitchFamily="34" charset="0"/>
              </a:rPr>
              <a:t>Acts without considering consequences.</a:t>
            </a:r>
          </a:p>
          <a:p>
            <a:pPr>
              <a:lnSpc>
                <a:spcPct val="150000"/>
              </a:lnSpc>
              <a:buClr>
                <a:srgbClr val="002060"/>
              </a:buClr>
            </a:pPr>
            <a:endParaRPr lang="en-US" altLang="en-US" sz="3200" b="1" dirty="0">
              <a:latin typeface="Century Gothic" panose="020B0502020202020204" pitchFamily="34" charset="0"/>
            </a:endParaRPr>
          </a:p>
          <a:p>
            <a:pPr lvl="1">
              <a:lnSpc>
                <a:spcPct val="150000"/>
              </a:lnSpc>
              <a:buClr>
                <a:srgbClr val="002060"/>
              </a:buClr>
              <a:buFontTx/>
              <a:buNone/>
            </a:pPr>
            <a:endParaRPr lang="en-US" altLang="en-US" sz="3200" b="1" dirty="0">
              <a:latin typeface="Century Gothic" panose="020B0502020202020204" pitchFamily="34" charset="0"/>
            </a:endParaRPr>
          </a:p>
        </p:txBody>
      </p:sp>
      <p:pic>
        <p:nvPicPr>
          <p:cNvPr id="3" name="Picture 2" descr="A picture containing text, device, meter, receipt&#10;&#10;Description automatically generated">
            <a:extLst>
              <a:ext uri="{FF2B5EF4-FFF2-40B4-BE49-F238E27FC236}">
                <a16:creationId xmlns:a16="http://schemas.microsoft.com/office/drawing/2014/main" id="{99CBBDB0-CDF8-4F08-B8F6-BBFD8B2C1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700" y="3910589"/>
            <a:ext cx="4038600" cy="2019300"/>
          </a:xfrm>
          <a:prstGeom prst="rect">
            <a:avLst/>
          </a:prstGeom>
          <a:ln>
            <a:noFill/>
          </a:ln>
          <a:effectLst>
            <a:softEdge rad="112500"/>
          </a:effectLst>
        </p:spPr>
      </p:pic>
    </p:spTree>
    <p:extLst>
      <p:ext uri="{BB962C8B-B14F-4D97-AF65-F5344CB8AC3E}">
        <p14:creationId xmlns:p14="http://schemas.microsoft.com/office/powerpoint/2010/main" val="2830607803"/>
      </p:ext>
    </p:extLst>
  </p:cSld>
  <p:clrMapOvr>
    <a:masterClrMapping/>
  </p:clrMapOvr>
  <p:transition advTm="43853"/>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4BD8-127C-C2B5-79A7-75017145A64D}"/>
              </a:ext>
            </a:extLst>
          </p:cNvPr>
          <p:cNvSpPr>
            <a:spLocks noGrp="1"/>
          </p:cNvSpPr>
          <p:nvPr>
            <p:ph type="title" idx="4294967295"/>
          </p:nvPr>
        </p:nvSpPr>
        <p:spPr>
          <a:xfrm>
            <a:off x="382867" y="0"/>
            <a:ext cx="11426265" cy="1476384"/>
          </a:xfrm>
        </p:spPr>
        <p:txBody>
          <a:bodyPr anchor="ctr">
            <a:noAutofit/>
          </a:bodyPr>
          <a:lstStyle/>
          <a:p>
            <a:pPr algn="ctr"/>
            <a:r>
              <a:rPr lang="en-US" sz="3200" b="1" dirty="0"/>
              <a:t>Case Review </a:t>
            </a:r>
            <a:br>
              <a:rPr lang="en-US" sz="3200" b="1" dirty="0"/>
            </a:br>
            <a:r>
              <a:rPr lang="en-US" sz="3200" b="1" dirty="0"/>
              <a:t>What Antisocial Personality Trait does Colin have? </a:t>
            </a:r>
            <a:br>
              <a:rPr lang="en-US" sz="3200" b="1" dirty="0"/>
            </a:br>
            <a:endParaRPr lang="en-US" sz="3200" b="1" dirty="0"/>
          </a:p>
        </p:txBody>
      </p:sp>
      <p:sp>
        <p:nvSpPr>
          <p:cNvPr id="3" name="Content Placeholder 2">
            <a:extLst>
              <a:ext uri="{FF2B5EF4-FFF2-40B4-BE49-F238E27FC236}">
                <a16:creationId xmlns:a16="http://schemas.microsoft.com/office/drawing/2014/main" id="{7C3694A8-1024-5388-F957-40C5DBDED6DE}"/>
              </a:ext>
            </a:extLst>
          </p:cNvPr>
          <p:cNvSpPr>
            <a:spLocks noGrp="1"/>
          </p:cNvSpPr>
          <p:nvPr>
            <p:ph idx="4294967295"/>
          </p:nvPr>
        </p:nvSpPr>
        <p:spPr>
          <a:xfrm>
            <a:off x="3943793" y="1568884"/>
            <a:ext cx="6974415" cy="3890219"/>
          </a:xfrm>
        </p:spPr>
        <p:txBody>
          <a:bodyPr>
            <a:noAutofit/>
          </a:bodyPr>
          <a:lstStyle/>
          <a:p>
            <a:pPr>
              <a:buClr>
                <a:srgbClr val="002060"/>
              </a:buClr>
            </a:pPr>
            <a:r>
              <a:rPr lang="en-US" sz="3200" b="1" dirty="0"/>
              <a:t>Lack of Empathy</a:t>
            </a:r>
          </a:p>
          <a:p>
            <a:pPr>
              <a:buClr>
                <a:srgbClr val="002060"/>
              </a:buClr>
            </a:pPr>
            <a:r>
              <a:rPr lang="en-US" sz="3200" b="1" dirty="0"/>
              <a:t>Poor Coping Skills</a:t>
            </a:r>
          </a:p>
          <a:p>
            <a:pPr>
              <a:buClr>
                <a:srgbClr val="002060"/>
              </a:buClr>
            </a:pPr>
            <a:r>
              <a:rPr lang="en-US" sz="3200" b="1" dirty="0"/>
              <a:t>Risk Taking</a:t>
            </a:r>
          </a:p>
          <a:p>
            <a:pPr>
              <a:buClr>
                <a:srgbClr val="002060"/>
              </a:buClr>
            </a:pPr>
            <a:r>
              <a:rPr lang="en-US" sz="3200" b="1" dirty="0"/>
              <a:t>Aggression</a:t>
            </a:r>
          </a:p>
          <a:p>
            <a:pPr>
              <a:buClr>
                <a:srgbClr val="002060"/>
              </a:buClr>
            </a:pPr>
            <a:r>
              <a:rPr lang="en-US" sz="3200" b="1" dirty="0"/>
              <a:t>Weak Problem Solving</a:t>
            </a:r>
          </a:p>
          <a:p>
            <a:pPr>
              <a:buClr>
                <a:srgbClr val="002060"/>
              </a:buClr>
            </a:pPr>
            <a:r>
              <a:rPr lang="en-US" sz="3200" b="1" dirty="0"/>
              <a:t>Poor Self Control/Impulsive</a:t>
            </a:r>
          </a:p>
        </p:txBody>
      </p:sp>
      <p:pic>
        <p:nvPicPr>
          <p:cNvPr id="5" name="Picture 4" descr="A picture containing logo&#10;&#10;Description automatically generated">
            <a:extLst>
              <a:ext uri="{FF2B5EF4-FFF2-40B4-BE49-F238E27FC236}">
                <a16:creationId xmlns:a16="http://schemas.microsoft.com/office/drawing/2014/main" id="{F0DDAE85-1FD4-5E66-73A5-0BB4ECF5F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95" y="2057400"/>
            <a:ext cx="2143125"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1591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AE2FBE8-8188-4A21-98B8-260513F3780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7D9DC-2277-49BB-A03C-FA15E808A7FD}" type="slidenum">
              <a:rPr lang="en-US" smtClean="0"/>
              <a:pPr/>
              <a:t>26</a:t>
            </a:fld>
            <a:endParaRPr lang="en-US" altLang="en-US"/>
          </a:p>
        </p:txBody>
      </p:sp>
      <p:sp>
        <p:nvSpPr>
          <p:cNvPr id="94210" name="Rectangle 2">
            <a:extLst>
              <a:ext uri="{FF2B5EF4-FFF2-40B4-BE49-F238E27FC236}">
                <a16:creationId xmlns:a16="http://schemas.microsoft.com/office/drawing/2014/main" id="{F484CB5F-9633-4E43-816A-0F32E5A56DDC}"/>
              </a:ext>
            </a:extLst>
          </p:cNvPr>
          <p:cNvSpPr>
            <a:spLocks noGrp="1" noChangeArrowheads="1"/>
          </p:cNvSpPr>
          <p:nvPr>
            <p:ph type="title" idx="4294967295"/>
          </p:nvPr>
        </p:nvSpPr>
        <p:spPr>
          <a:xfrm>
            <a:off x="1963271" y="349252"/>
            <a:ext cx="7882404" cy="955114"/>
          </a:xfrm>
          <a:noFill/>
          <a:ln/>
        </p:spPr>
        <p:txBody>
          <a:bodyPr anchor="ctr">
            <a:normAutofit fontScale="90000"/>
          </a:bodyPr>
          <a:lstStyle/>
          <a:p>
            <a:pPr algn="ctr"/>
            <a:r>
              <a:rPr lang="en-US" altLang="en-US" b="1" dirty="0">
                <a:latin typeface="Century Gothic" panose="020B0502020202020204" pitchFamily="34" charset="0"/>
              </a:rPr>
              <a:t>Secondary Criminogenic Needs</a:t>
            </a:r>
          </a:p>
        </p:txBody>
      </p:sp>
      <p:sp>
        <p:nvSpPr>
          <p:cNvPr id="94211" name="Rectangle 3">
            <a:extLst>
              <a:ext uri="{FF2B5EF4-FFF2-40B4-BE49-F238E27FC236}">
                <a16:creationId xmlns:a16="http://schemas.microsoft.com/office/drawing/2014/main" id="{8C36195A-061B-4447-81B7-648E699AE77A}"/>
              </a:ext>
            </a:extLst>
          </p:cNvPr>
          <p:cNvSpPr>
            <a:spLocks noGrp="1" noChangeArrowheads="1"/>
          </p:cNvSpPr>
          <p:nvPr>
            <p:ph type="body" idx="4294967295"/>
          </p:nvPr>
        </p:nvSpPr>
        <p:spPr>
          <a:xfrm>
            <a:off x="-107576" y="1304366"/>
            <a:ext cx="12460326" cy="4096385"/>
          </a:xfrm>
          <a:noFill/>
          <a:ln/>
        </p:spPr>
        <p:txBody>
          <a:bodyPr vert="horz" lIns="68580" tIns="34290" rIns="68580" bIns="34290" rtlCol="0" anchor="t">
            <a:normAutofit/>
          </a:bodyPr>
          <a:lstStyle/>
          <a:p>
            <a:pPr lvl="1">
              <a:lnSpc>
                <a:spcPct val="150000"/>
              </a:lnSpc>
              <a:buClr>
                <a:srgbClr val="002060"/>
              </a:buClr>
            </a:pPr>
            <a:r>
              <a:rPr lang="en-US" altLang="en-US" sz="3200" b="1" dirty="0"/>
              <a:t>Family</a:t>
            </a:r>
          </a:p>
          <a:p>
            <a:pPr lvl="1">
              <a:lnSpc>
                <a:spcPct val="150000"/>
              </a:lnSpc>
              <a:buClr>
                <a:srgbClr val="002060"/>
              </a:buClr>
            </a:pPr>
            <a:r>
              <a:rPr lang="en-US" altLang="en-US" sz="3200" b="1" dirty="0"/>
              <a:t>Education/Employment</a:t>
            </a:r>
          </a:p>
          <a:p>
            <a:pPr lvl="1">
              <a:lnSpc>
                <a:spcPct val="150000"/>
              </a:lnSpc>
              <a:buClr>
                <a:srgbClr val="002060"/>
              </a:buClr>
            </a:pPr>
            <a:r>
              <a:rPr lang="en-US" altLang="en-US" sz="3200" b="1" dirty="0"/>
              <a:t>Leisure/Recreation</a:t>
            </a:r>
          </a:p>
          <a:p>
            <a:pPr lvl="1">
              <a:lnSpc>
                <a:spcPct val="150000"/>
              </a:lnSpc>
              <a:buClr>
                <a:srgbClr val="002060"/>
              </a:buClr>
            </a:pPr>
            <a:r>
              <a:rPr lang="en-US" altLang="en-US" sz="3200" b="1" dirty="0"/>
              <a:t>Substance Abuse</a:t>
            </a:r>
          </a:p>
          <a:p>
            <a:pPr marL="0" indent="0">
              <a:lnSpc>
                <a:spcPct val="150000"/>
              </a:lnSpc>
              <a:buClr>
                <a:srgbClr val="002060"/>
              </a:buClr>
              <a:buNone/>
            </a:pPr>
            <a:endParaRPr lang="en-US" altLang="en-US" sz="3200" b="1" dirty="0"/>
          </a:p>
        </p:txBody>
      </p:sp>
      <p:pic>
        <p:nvPicPr>
          <p:cNvPr id="3" name="Picture 2" descr="A picture containing text&#10;&#10;Description automatically generated">
            <a:extLst>
              <a:ext uri="{FF2B5EF4-FFF2-40B4-BE49-F238E27FC236}">
                <a16:creationId xmlns:a16="http://schemas.microsoft.com/office/drawing/2014/main" id="{55D9E9C0-2410-D994-F1C0-177FC56CF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091" y="1028231"/>
            <a:ext cx="2400768" cy="2400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28904894"/>
      </p:ext>
    </p:extLst>
  </p:cSld>
  <p:clrMapOvr>
    <a:masterClrMapping/>
  </p:clrMapOvr>
  <p:transition advTm="102402"/>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4BD8-127C-C2B5-79A7-75017145A64D}"/>
              </a:ext>
            </a:extLst>
          </p:cNvPr>
          <p:cNvSpPr>
            <a:spLocks noGrp="1"/>
          </p:cNvSpPr>
          <p:nvPr>
            <p:ph type="title" idx="4294967295"/>
          </p:nvPr>
        </p:nvSpPr>
        <p:spPr>
          <a:xfrm>
            <a:off x="-867833" y="-75347"/>
            <a:ext cx="13927666" cy="2267211"/>
          </a:xfrm>
        </p:spPr>
        <p:txBody>
          <a:bodyPr>
            <a:noAutofit/>
          </a:bodyPr>
          <a:lstStyle/>
          <a:p>
            <a:pPr algn="ctr"/>
            <a:br>
              <a:rPr lang="en-US" sz="3200" b="1" dirty="0"/>
            </a:br>
            <a:r>
              <a:rPr lang="en-US" sz="3200" b="1" dirty="0"/>
              <a:t>Case Review </a:t>
            </a:r>
            <a:br>
              <a:rPr lang="en-US" sz="3200" b="1" dirty="0"/>
            </a:br>
            <a:r>
              <a:rPr lang="en-US" sz="3200" b="1" dirty="0"/>
              <a:t>What secondary criminogenic need does Colin have? </a:t>
            </a:r>
            <a:br>
              <a:rPr lang="en-US" sz="3200" b="1" dirty="0"/>
            </a:br>
            <a:endParaRPr lang="en-US" sz="3200" b="1" dirty="0"/>
          </a:p>
        </p:txBody>
      </p:sp>
      <p:sp>
        <p:nvSpPr>
          <p:cNvPr id="3" name="Content Placeholder 2">
            <a:extLst>
              <a:ext uri="{FF2B5EF4-FFF2-40B4-BE49-F238E27FC236}">
                <a16:creationId xmlns:a16="http://schemas.microsoft.com/office/drawing/2014/main" id="{7C3694A8-1024-5388-F957-40C5DBDED6DE}"/>
              </a:ext>
            </a:extLst>
          </p:cNvPr>
          <p:cNvSpPr>
            <a:spLocks noGrp="1"/>
          </p:cNvSpPr>
          <p:nvPr>
            <p:ph idx="4294967295"/>
          </p:nvPr>
        </p:nvSpPr>
        <p:spPr>
          <a:xfrm>
            <a:off x="954741" y="1744814"/>
            <a:ext cx="9407415" cy="3338174"/>
          </a:xfrm>
        </p:spPr>
        <p:txBody>
          <a:bodyPr>
            <a:noAutofit/>
          </a:bodyPr>
          <a:lstStyle/>
          <a:p>
            <a:pPr>
              <a:lnSpc>
                <a:spcPct val="150000"/>
              </a:lnSpc>
              <a:buClr>
                <a:srgbClr val="002060"/>
              </a:buClr>
            </a:pPr>
            <a:r>
              <a:rPr lang="en-US" sz="3200" b="1" dirty="0"/>
              <a:t>Limited Family Support.</a:t>
            </a:r>
          </a:p>
          <a:p>
            <a:pPr>
              <a:lnSpc>
                <a:spcPct val="150000"/>
              </a:lnSpc>
              <a:buClr>
                <a:srgbClr val="002060"/>
              </a:buClr>
            </a:pPr>
            <a:r>
              <a:rPr lang="en-US" sz="3200" b="1" dirty="0"/>
              <a:t>Absence of Prosocial Leisure Activities.</a:t>
            </a:r>
          </a:p>
          <a:p>
            <a:pPr>
              <a:lnSpc>
                <a:spcPct val="150000"/>
              </a:lnSpc>
              <a:buClr>
                <a:srgbClr val="002060"/>
              </a:buClr>
            </a:pPr>
            <a:r>
              <a:rPr lang="en-US" sz="3200" b="1" dirty="0"/>
              <a:t>Low Education/Employment accomplishments.</a:t>
            </a:r>
          </a:p>
          <a:p>
            <a:pPr>
              <a:lnSpc>
                <a:spcPct val="150000"/>
              </a:lnSpc>
              <a:buClr>
                <a:srgbClr val="002060"/>
              </a:buClr>
            </a:pPr>
            <a:r>
              <a:rPr lang="en-US" sz="3200" b="1" dirty="0"/>
              <a:t>Substance Abuse.</a:t>
            </a:r>
          </a:p>
        </p:txBody>
      </p:sp>
      <p:pic>
        <p:nvPicPr>
          <p:cNvPr id="5" name="Picture 4" descr="A picture containing circle&#10;&#10;Description automatically generated">
            <a:extLst>
              <a:ext uri="{FF2B5EF4-FFF2-40B4-BE49-F238E27FC236}">
                <a16:creationId xmlns:a16="http://schemas.microsoft.com/office/drawing/2014/main" id="{9957DD54-8DFD-EA7E-39F7-DE20FC430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619" y="4560029"/>
            <a:ext cx="2309160" cy="1297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46889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404368"/>
          </a:xfrm>
        </p:spPr>
        <p:txBody>
          <a:bodyPr anchor="ctr"/>
          <a:lstStyle/>
          <a:p>
            <a:pPr algn="ctr"/>
            <a:r>
              <a:rPr lang="en-US" b="1" dirty="0">
                <a:latin typeface="Century Gothic" panose="020B0502020202020204" pitchFamily="34" charset="0"/>
              </a:rPr>
              <a:t>High Risk Interventions</a:t>
            </a:r>
          </a:p>
        </p:txBody>
      </p:sp>
      <p:sp>
        <p:nvSpPr>
          <p:cNvPr id="5" name="Content Placeholder 4"/>
          <p:cNvSpPr>
            <a:spLocks noGrp="1"/>
          </p:cNvSpPr>
          <p:nvPr>
            <p:ph idx="1"/>
          </p:nvPr>
        </p:nvSpPr>
        <p:spPr>
          <a:xfrm>
            <a:off x="838200" y="1102294"/>
            <a:ext cx="10515600" cy="4351338"/>
          </a:xfrm>
        </p:spPr>
        <p:txBody>
          <a:bodyPr>
            <a:normAutofit fontScale="77500" lnSpcReduction="20000"/>
          </a:bodyPr>
          <a:lstStyle/>
          <a:p>
            <a:pPr marL="0" indent="0" algn="ctr">
              <a:lnSpc>
                <a:spcPct val="150000"/>
              </a:lnSpc>
              <a:buNone/>
            </a:pPr>
            <a:r>
              <a:rPr lang="en-US" sz="3200" b="1" dirty="0">
                <a:latin typeface="+mn-lt"/>
              </a:rPr>
              <a:t>Ohio Risk Assessment System: High or low risk, criminogenic need.</a:t>
            </a:r>
          </a:p>
          <a:p>
            <a:pPr marL="0" indent="0" algn="ctr">
              <a:lnSpc>
                <a:spcPct val="150000"/>
              </a:lnSpc>
              <a:buNone/>
            </a:pPr>
            <a:r>
              <a:rPr lang="en-US" sz="3200" b="1" dirty="0">
                <a:latin typeface="+mn-lt"/>
              </a:rPr>
              <a:t>Responsivity: Barriers to change.</a:t>
            </a:r>
          </a:p>
          <a:p>
            <a:pPr marL="0" indent="0" algn="ctr">
              <a:lnSpc>
                <a:spcPct val="150000"/>
              </a:lnSpc>
              <a:buNone/>
            </a:pPr>
            <a:r>
              <a:rPr lang="en-US" sz="3200" b="1" dirty="0">
                <a:latin typeface="+mn-lt"/>
              </a:rPr>
              <a:t>Case planning: goals and objectives.</a:t>
            </a:r>
          </a:p>
          <a:p>
            <a:pPr marL="0" indent="0" algn="ctr">
              <a:lnSpc>
                <a:spcPct val="150000"/>
              </a:lnSpc>
              <a:buNone/>
            </a:pPr>
            <a:r>
              <a:rPr lang="en-US" sz="3200" b="1" dirty="0">
                <a:latin typeface="+mn-lt"/>
              </a:rPr>
              <a:t>Cognitive behavioral programs/interventions</a:t>
            </a:r>
          </a:p>
          <a:p>
            <a:pPr marL="0" indent="0" algn="ctr">
              <a:lnSpc>
                <a:spcPct val="150000"/>
              </a:lnSpc>
              <a:buNone/>
            </a:pPr>
            <a:r>
              <a:rPr lang="en-US" sz="3200" b="1" dirty="0">
                <a:latin typeface="+mn-lt"/>
              </a:rPr>
              <a:t>Core correctional practices</a:t>
            </a:r>
          </a:p>
          <a:p>
            <a:pPr marL="0" indent="0" algn="ctr">
              <a:lnSpc>
                <a:spcPct val="150000"/>
              </a:lnSpc>
              <a:buNone/>
            </a:pPr>
            <a:r>
              <a:rPr lang="en-US" sz="3200" b="1" dirty="0">
                <a:latin typeface="+mn-lt"/>
              </a:rPr>
              <a:t>Carey guides</a:t>
            </a:r>
          </a:p>
          <a:p>
            <a:pPr marL="0" indent="0" algn="ctr">
              <a:lnSpc>
                <a:spcPct val="100000"/>
              </a:lnSpc>
              <a:buNone/>
            </a:pPr>
            <a:r>
              <a:rPr lang="en-US" sz="3200" b="1" dirty="0">
                <a:latin typeface="+mn-lt"/>
              </a:rPr>
              <a:t>Internal change: Motivational interviewing</a:t>
            </a:r>
          </a:p>
          <a:p>
            <a:pPr>
              <a:lnSpc>
                <a:spcPct val="150000"/>
              </a:lnSpc>
            </a:pPr>
            <a:endParaRPr lang="en-US" sz="3200" b="1" dirty="0">
              <a:latin typeface="+mn-lt"/>
            </a:endParaRPr>
          </a:p>
          <a:p>
            <a:pPr>
              <a:lnSpc>
                <a:spcPct val="150000"/>
              </a:lnSpc>
            </a:pPr>
            <a:endParaRPr lang="en-US" sz="3200" b="1" dirty="0">
              <a:latin typeface="+mn-lt"/>
            </a:endParaRPr>
          </a:p>
          <a:p>
            <a:pPr>
              <a:lnSpc>
                <a:spcPct val="150000"/>
              </a:lnSpc>
            </a:pPr>
            <a:endParaRPr lang="en-US" sz="3200" b="1" dirty="0">
              <a:latin typeface="+mn-lt"/>
            </a:endParaRPr>
          </a:p>
          <a:p>
            <a:pPr marL="0" indent="0">
              <a:lnSpc>
                <a:spcPct val="150000"/>
              </a:lnSpc>
              <a:buNone/>
            </a:pPr>
            <a:endParaRPr lang="en-US" sz="3200" b="1" dirty="0">
              <a:latin typeface="+mn-lt"/>
            </a:endParaRPr>
          </a:p>
          <a:p>
            <a:pPr marL="0" indent="0">
              <a:lnSpc>
                <a:spcPct val="150000"/>
              </a:lnSpc>
              <a:buNone/>
            </a:pPr>
            <a:endParaRPr lang="en-US" sz="3200" b="1" dirty="0">
              <a:latin typeface="+mn-lt"/>
            </a:endParaRPr>
          </a:p>
        </p:txBody>
      </p:sp>
    </p:spTree>
    <p:extLst>
      <p:ext uri="{BB962C8B-B14F-4D97-AF65-F5344CB8AC3E}">
        <p14:creationId xmlns:p14="http://schemas.microsoft.com/office/powerpoint/2010/main" val="215650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ignpost with two signs on it&#10;&#10;Description automatically generated">
            <a:extLst>
              <a:ext uri="{FF2B5EF4-FFF2-40B4-BE49-F238E27FC236}">
                <a16:creationId xmlns:a16="http://schemas.microsoft.com/office/drawing/2014/main" id="{F328D5F5-8E9D-5C4D-3ABA-8523FDC38E5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r="1" b="377"/>
          <a:stretch/>
        </p:blipFill>
        <p:spPr>
          <a:xfrm>
            <a:off x="6314303" y="1965960"/>
            <a:ext cx="5491141" cy="3640361"/>
          </a:xfrm>
          <a:noFill/>
        </p:spPr>
      </p:pic>
      <p:sp>
        <p:nvSpPr>
          <p:cNvPr id="2" name="Title 1">
            <a:extLst>
              <a:ext uri="{FF2B5EF4-FFF2-40B4-BE49-F238E27FC236}">
                <a16:creationId xmlns:a16="http://schemas.microsoft.com/office/drawing/2014/main" id="{AAD7D20D-3BE2-D350-70CF-4C90328854E8}"/>
              </a:ext>
            </a:extLst>
          </p:cNvPr>
          <p:cNvSpPr>
            <a:spLocks noGrp="1"/>
          </p:cNvSpPr>
          <p:nvPr>
            <p:ph type="title"/>
          </p:nvPr>
        </p:nvSpPr>
        <p:spPr>
          <a:xfrm>
            <a:off x="381000" y="365125"/>
            <a:ext cx="11424444" cy="1325563"/>
          </a:xfrm>
        </p:spPr>
        <p:txBody>
          <a:bodyPr anchor="t">
            <a:normAutofit/>
          </a:bodyPr>
          <a:lstStyle/>
          <a:p>
            <a:r>
              <a:rPr lang="en-US" b="1"/>
              <a:t>Cognitive Behavioral Programs</a:t>
            </a:r>
          </a:p>
        </p:txBody>
      </p:sp>
      <p:sp>
        <p:nvSpPr>
          <p:cNvPr id="23" name="Slide Number Placeholder 4">
            <a:extLst>
              <a:ext uri="{FF2B5EF4-FFF2-40B4-BE49-F238E27FC236}">
                <a16:creationId xmlns:a16="http://schemas.microsoft.com/office/drawing/2014/main" id="{89D498F5-4EEE-371D-DD8D-0084D0CD29C6}"/>
              </a:ext>
            </a:extLst>
          </p:cNvPr>
          <p:cNvSpPr>
            <a:spLocks noGrp="1"/>
          </p:cNvSpPr>
          <p:nvPr>
            <p:ph type="sldNum" sz="quarter" idx="15"/>
          </p:nvPr>
        </p:nvSpPr>
        <p:spPr>
          <a:xfrm>
            <a:off x="9067800" y="6356350"/>
            <a:ext cx="2743200" cy="365125"/>
          </a:xfrm>
        </p:spPr>
        <p:txBody>
          <a:bodyPr/>
          <a:lstStyle/>
          <a:p>
            <a:pPr>
              <a:spcAft>
                <a:spcPts val="600"/>
              </a:spcAft>
            </a:pPr>
            <a:fld id="{383B7B7A-CDDA-7C44-B1B0-1F1E45567B3B}" type="slidenum">
              <a:rPr lang="en-US" smtClean="0"/>
              <a:pPr>
                <a:spcAft>
                  <a:spcPts val="600"/>
                </a:spcAft>
              </a:pPr>
              <a:t>29</a:t>
            </a:fld>
            <a:endParaRPr lang="en-US"/>
          </a:p>
        </p:txBody>
      </p:sp>
      <p:sp>
        <p:nvSpPr>
          <p:cNvPr id="24" name="Text Placeholder 5">
            <a:extLst>
              <a:ext uri="{FF2B5EF4-FFF2-40B4-BE49-F238E27FC236}">
                <a16:creationId xmlns:a16="http://schemas.microsoft.com/office/drawing/2014/main" id="{B85909D6-9A30-CED8-657C-75BEFF8063A2}"/>
              </a:ext>
            </a:extLst>
          </p:cNvPr>
          <p:cNvSpPr>
            <a:spLocks noGrp="1"/>
          </p:cNvSpPr>
          <p:nvPr>
            <p:ph type="body" sz="quarter" idx="16"/>
          </p:nvPr>
        </p:nvSpPr>
        <p:spPr>
          <a:xfrm>
            <a:off x="381000" y="5607050"/>
            <a:ext cx="5491140" cy="389796"/>
          </a:xfrm>
        </p:spPr>
        <p:txBody>
          <a:bodyPr/>
          <a:lstStyle/>
          <a:p>
            <a:pPr algn="ctr"/>
            <a:r>
              <a:rPr lang="en-US" dirty="0"/>
              <a:t>High Risk Situation</a:t>
            </a:r>
          </a:p>
        </p:txBody>
      </p:sp>
      <p:sp>
        <p:nvSpPr>
          <p:cNvPr id="22" name="Text Placeholder 6">
            <a:extLst>
              <a:ext uri="{FF2B5EF4-FFF2-40B4-BE49-F238E27FC236}">
                <a16:creationId xmlns:a16="http://schemas.microsoft.com/office/drawing/2014/main" id="{A61C9FD8-AB98-996F-C801-E14FF605E13B}"/>
              </a:ext>
            </a:extLst>
          </p:cNvPr>
          <p:cNvSpPr>
            <a:spLocks noGrp="1"/>
          </p:cNvSpPr>
          <p:nvPr>
            <p:ph type="body" sz="quarter" idx="17"/>
          </p:nvPr>
        </p:nvSpPr>
        <p:spPr>
          <a:xfrm>
            <a:off x="6314303" y="5607050"/>
            <a:ext cx="5491140" cy="389796"/>
          </a:xfrm>
        </p:spPr>
        <p:txBody>
          <a:bodyPr/>
          <a:lstStyle/>
          <a:p>
            <a:pPr algn="ctr"/>
            <a:r>
              <a:rPr lang="en-US" dirty="0"/>
              <a:t>Keep Practicing</a:t>
            </a:r>
          </a:p>
        </p:txBody>
      </p:sp>
      <p:pic>
        <p:nvPicPr>
          <p:cNvPr id="7" name="Content Placeholder 6" descr="A cartoon of a person thinking">
            <a:extLst>
              <a:ext uri="{FF2B5EF4-FFF2-40B4-BE49-F238E27FC236}">
                <a16:creationId xmlns:a16="http://schemas.microsoft.com/office/drawing/2014/main" id="{2B3092EF-ECA0-2396-AEFF-323038DE3DC5}"/>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b="32813"/>
          <a:stretch/>
        </p:blipFill>
        <p:spPr>
          <a:xfrm>
            <a:off x="386558" y="1965960"/>
            <a:ext cx="5491140" cy="3640361"/>
          </a:xfrm>
          <a:noFill/>
        </p:spPr>
      </p:pic>
    </p:spTree>
    <p:extLst>
      <p:ext uri="{BB962C8B-B14F-4D97-AF65-F5344CB8AC3E}">
        <p14:creationId xmlns:p14="http://schemas.microsoft.com/office/powerpoint/2010/main" val="137300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1" dirty="0">
                <a:latin typeface="+mj-lt"/>
              </a:rPr>
              <a:t>Training Objectives</a:t>
            </a:r>
          </a:p>
        </p:txBody>
      </p:sp>
      <p:sp>
        <p:nvSpPr>
          <p:cNvPr id="3" name="Content Placeholder 2"/>
          <p:cNvSpPr>
            <a:spLocks noGrp="1"/>
          </p:cNvSpPr>
          <p:nvPr>
            <p:ph idx="1"/>
          </p:nvPr>
        </p:nvSpPr>
        <p:spPr>
          <a:xfrm>
            <a:off x="838200" y="2095779"/>
            <a:ext cx="10515600" cy="3092327"/>
          </a:xfrm>
        </p:spPr>
        <p:txBody>
          <a:bodyPr>
            <a:normAutofit/>
          </a:bodyPr>
          <a:lstStyle/>
          <a:p>
            <a:pPr marL="742950" indent="-742950">
              <a:lnSpc>
                <a:spcPct val="100000"/>
              </a:lnSpc>
              <a:spcBef>
                <a:spcPts val="0"/>
              </a:spcBef>
              <a:buClr>
                <a:srgbClr val="002060"/>
              </a:buClr>
              <a:buFont typeface="+mj-lt"/>
              <a:buAutoNum type="arabicPeriod"/>
              <a:tabLst>
                <a:tab pos="457200" algn="l"/>
                <a:tab pos="914400" algn="l"/>
                <a:tab pos="1371600" algn="l"/>
                <a:tab pos="1828800" algn="l"/>
                <a:tab pos="2286000" algn="l"/>
                <a:tab pos="4686300" algn="l"/>
              </a:tabLst>
            </a:pPr>
            <a:endParaRPr lang="en-US" sz="3600" b="1" dirty="0">
              <a:latin typeface="+mn-lt"/>
              <a:ea typeface="Times New Roman" panose="02020603050405020304" pitchFamily="18" charset="0"/>
            </a:endParaRPr>
          </a:p>
          <a:p>
            <a:pPr marL="742950" indent="-742950">
              <a:lnSpc>
                <a:spcPct val="100000"/>
              </a:lnSpc>
              <a:spcBef>
                <a:spcPts val="0"/>
              </a:spcBef>
              <a:buClr>
                <a:srgbClr val="002060"/>
              </a:buClr>
              <a:buFont typeface="+mj-lt"/>
              <a:buAutoNum type="arabicPeriod"/>
              <a:tabLst>
                <a:tab pos="457200" algn="l"/>
                <a:tab pos="914400" algn="l"/>
                <a:tab pos="1371600" algn="l"/>
                <a:tab pos="1828800" algn="l"/>
                <a:tab pos="2286000" algn="l"/>
                <a:tab pos="4686300" algn="l"/>
              </a:tabLst>
            </a:pPr>
            <a:endParaRPr lang="en-US" sz="3600" b="1" dirty="0">
              <a:latin typeface="+mn-lt"/>
              <a:ea typeface="Times New Roman" panose="02020603050405020304" pitchFamily="18" charset="0"/>
            </a:endParaRPr>
          </a:p>
          <a:p>
            <a:pPr marL="742950" indent="-742950">
              <a:lnSpc>
                <a:spcPct val="100000"/>
              </a:lnSpc>
              <a:spcBef>
                <a:spcPts val="0"/>
              </a:spcBef>
              <a:buClr>
                <a:srgbClr val="002060"/>
              </a:buClr>
              <a:buFont typeface="+mj-lt"/>
              <a:buAutoNum type="arabicPeriod"/>
              <a:tabLst>
                <a:tab pos="457200" algn="l"/>
                <a:tab pos="914400" algn="l"/>
                <a:tab pos="1371600" algn="l"/>
                <a:tab pos="1828800" algn="l"/>
                <a:tab pos="2286000" algn="l"/>
                <a:tab pos="4686300" algn="l"/>
              </a:tabLst>
            </a:pPr>
            <a:endParaRPr lang="en-US" sz="3600" b="1" dirty="0">
              <a:latin typeface="+mn-lt"/>
              <a:ea typeface="Times New Roman" panose="02020603050405020304" pitchFamily="18" charset="0"/>
            </a:endParaRPr>
          </a:p>
          <a:p>
            <a:pPr marL="457200" indent="-457200">
              <a:lnSpc>
                <a:spcPct val="100000"/>
              </a:lnSpc>
              <a:spcBef>
                <a:spcPts val="0"/>
              </a:spcBef>
              <a:buClr>
                <a:srgbClr val="002060"/>
              </a:buClr>
              <a:buFont typeface="+mj-lt"/>
              <a:buAutoNum type="arabicPeriod"/>
              <a:tabLst>
                <a:tab pos="457200" algn="l"/>
                <a:tab pos="914400" algn="l"/>
                <a:tab pos="1371600" algn="l"/>
                <a:tab pos="1828800" algn="l"/>
                <a:tab pos="2286000" algn="l"/>
                <a:tab pos="4686300" algn="l"/>
              </a:tabLst>
            </a:pPr>
            <a:endParaRPr lang="en-US" b="1" dirty="0">
              <a:latin typeface="+mn-lt"/>
              <a:ea typeface="Times New Roman" panose="02020603050405020304" pitchFamily="18" charset="0"/>
            </a:endParaRPr>
          </a:p>
        </p:txBody>
      </p:sp>
      <p:graphicFrame>
        <p:nvGraphicFramePr>
          <p:cNvPr id="4" name="Diagram 3">
            <a:extLst>
              <a:ext uri="{FF2B5EF4-FFF2-40B4-BE49-F238E27FC236}">
                <a16:creationId xmlns:a16="http://schemas.microsoft.com/office/drawing/2014/main" id="{E6CFDB35-8998-BE2B-07B7-465A774B19E7}"/>
              </a:ext>
            </a:extLst>
          </p:cNvPr>
          <p:cNvGraphicFramePr/>
          <p:nvPr>
            <p:extLst>
              <p:ext uri="{D42A27DB-BD31-4B8C-83A1-F6EECF244321}">
                <p14:modId xmlns:p14="http://schemas.microsoft.com/office/powerpoint/2010/main" val="3410437329"/>
              </p:ext>
            </p:extLst>
          </p:nvPr>
        </p:nvGraphicFramePr>
        <p:xfrm>
          <a:off x="-726141" y="759758"/>
          <a:ext cx="13702553" cy="5338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475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D20D-3BE2-D350-70CF-4C90328854E8}"/>
              </a:ext>
            </a:extLst>
          </p:cNvPr>
          <p:cNvSpPr>
            <a:spLocks noGrp="1"/>
          </p:cNvSpPr>
          <p:nvPr>
            <p:ph type="title" idx="4294967295"/>
          </p:nvPr>
        </p:nvSpPr>
        <p:spPr>
          <a:xfrm>
            <a:off x="1701452" y="262288"/>
            <a:ext cx="8789096" cy="1040420"/>
          </a:xfrm>
        </p:spPr>
        <p:txBody>
          <a:bodyPr anchor="ctr"/>
          <a:lstStyle/>
          <a:p>
            <a:r>
              <a:rPr lang="en-US" b="1" dirty="0">
                <a:latin typeface="Century Gothic" panose="020B0502020202020204" pitchFamily="34" charset="0"/>
              </a:rPr>
              <a:t>Cognitive Behavioral Programs</a:t>
            </a:r>
          </a:p>
        </p:txBody>
      </p:sp>
      <p:sp>
        <p:nvSpPr>
          <p:cNvPr id="3" name="Content Placeholder 2">
            <a:extLst>
              <a:ext uri="{FF2B5EF4-FFF2-40B4-BE49-F238E27FC236}">
                <a16:creationId xmlns:a16="http://schemas.microsoft.com/office/drawing/2014/main" id="{8859EE48-0892-769E-8B33-ED85AC606F38}"/>
              </a:ext>
            </a:extLst>
          </p:cNvPr>
          <p:cNvSpPr>
            <a:spLocks noGrp="1"/>
          </p:cNvSpPr>
          <p:nvPr>
            <p:ph idx="4294967295"/>
          </p:nvPr>
        </p:nvSpPr>
        <p:spPr>
          <a:xfrm>
            <a:off x="2848628" y="1514987"/>
            <a:ext cx="5994748" cy="3828026"/>
          </a:xfrm>
        </p:spPr>
        <p:txBody>
          <a:bodyPr>
            <a:noAutofit/>
          </a:bodyPr>
          <a:lstStyle/>
          <a:p>
            <a:pPr>
              <a:lnSpc>
                <a:spcPct val="150000"/>
              </a:lnSpc>
              <a:buClr>
                <a:srgbClr val="002060"/>
              </a:buClr>
            </a:pPr>
            <a:r>
              <a:rPr lang="en-US" sz="3600" b="1" dirty="0">
                <a:latin typeface="Century Gothic" panose="020B0502020202020204" pitchFamily="34" charset="0"/>
              </a:rPr>
              <a:t>Thinking For A Change</a:t>
            </a:r>
          </a:p>
          <a:p>
            <a:pPr>
              <a:lnSpc>
                <a:spcPct val="150000"/>
              </a:lnSpc>
              <a:buClr>
                <a:srgbClr val="002060"/>
              </a:buClr>
            </a:pPr>
            <a:r>
              <a:rPr lang="en-US" sz="3600" b="1" dirty="0">
                <a:latin typeface="Century Gothic" panose="020B0502020202020204" pitchFamily="34" charset="0"/>
              </a:rPr>
              <a:t>Decision Points</a:t>
            </a:r>
          </a:p>
          <a:p>
            <a:pPr>
              <a:lnSpc>
                <a:spcPct val="150000"/>
              </a:lnSpc>
              <a:buClr>
                <a:srgbClr val="002060"/>
              </a:buClr>
            </a:pPr>
            <a:r>
              <a:rPr lang="en-US" sz="3600" b="1" dirty="0">
                <a:latin typeface="Century Gothic" panose="020B0502020202020204" pitchFamily="34" charset="0"/>
              </a:rPr>
              <a:t>Anger Control</a:t>
            </a:r>
          </a:p>
          <a:p>
            <a:pPr>
              <a:lnSpc>
                <a:spcPct val="150000"/>
              </a:lnSpc>
              <a:buClr>
                <a:srgbClr val="002060"/>
              </a:buClr>
            </a:pPr>
            <a:endParaRPr lang="en-US" sz="3600" b="1" dirty="0">
              <a:latin typeface="Century Gothic" panose="020B0502020202020204" pitchFamily="34" charset="0"/>
            </a:endParaRPr>
          </a:p>
        </p:txBody>
      </p:sp>
    </p:spTree>
    <p:extLst>
      <p:ext uri="{BB962C8B-B14F-4D97-AF65-F5344CB8AC3E}">
        <p14:creationId xmlns:p14="http://schemas.microsoft.com/office/powerpoint/2010/main" val="1969091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AC34F9-1C8A-4B5B-BC64-A23289FB696B}"/>
              </a:ext>
            </a:extLst>
          </p:cNvPr>
          <p:cNvSpPr/>
          <p:nvPr/>
        </p:nvSpPr>
        <p:spPr>
          <a:xfrm>
            <a:off x="1" y="1"/>
            <a:ext cx="12192000" cy="5874706"/>
          </a:xfrm>
          <a:prstGeom prst="rect">
            <a:avLst/>
          </a:prstGeom>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extLst>
              <a:ext uri="{FF2B5EF4-FFF2-40B4-BE49-F238E27FC236}">
                <a16:creationId xmlns:a16="http://schemas.microsoft.com/office/drawing/2014/main" id="{4503FC8A-B099-4E00-8D42-5F16B06314D2}"/>
              </a:ext>
            </a:extLst>
          </p:cNvPr>
          <p:cNvPicPr>
            <a:picLocks noChangeAspect="1"/>
          </p:cNvPicPr>
          <p:nvPr/>
        </p:nvPicPr>
        <p:blipFill>
          <a:blip r:embed="rId3"/>
          <a:stretch>
            <a:fillRect/>
          </a:stretch>
        </p:blipFill>
        <p:spPr>
          <a:xfrm>
            <a:off x="3634635" y="165565"/>
            <a:ext cx="4922729" cy="5543577"/>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70482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a:extLst>
              <a:ext uri="{FF2B5EF4-FFF2-40B4-BE49-F238E27FC236}">
                <a16:creationId xmlns:a16="http://schemas.microsoft.com/office/drawing/2014/main" id="{3A690C50-BB21-080E-9408-D339C192D271}"/>
              </a:ext>
            </a:extLst>
          </p:cNvPr>
          <p:cNvPicPr>
            <a:picLocks noChangeAspect="1"/>
          </p:cNvPicPr>
          <p:nvPr/>
        </p:nvPicPr>
        <p:blipFill>
          <a:blip r:embed="rId3"/>
          <a:stretch>
            <a:fillRect/>
          </a:stretch>
        </p:blipFill>
        <p:spPr>
          <a:xfrm>
            <a:off x="2931091" y="125260"/>
            <a:ext cx="6538586" cy="6732740"/>
          </a:xfrm>
          <a:prstGeom prst="rect">
            <a:avLst/>
          </a:prstGeom>
        </p:spPr>
      </p:pic>
    </p:spTree>
    <p:extLst>
      <p:ext uri="{BB962C8B-B14F-4D97-AF65-F5344CB8AC3E}">
        <p14:creationId xmlns:p14="http://schemas.microsoft.com/office/powerpoint/2010/main" val="2235099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D20D-3BE2-D350-70CF-4C90328854E8}"/>
              </a:ext>
            </a:extLst>
          </p:cNvPr>
          <p:cNvSpPr>
            <a:spLocks noGrp="1"/>
          </p:cNvSpPr>
          <p:nvPr>
            <p:ph type="title" idx="4294967295"/>
          </p:nvPr>
        </p:nvSpPr>
        <p:spPr>
          <a:xfrm>
            <a:off x="3966882" y="410228"/>
            <a:ext cx="4288814" cy="988266"/>
          </a:xfrm>
        </p:spPr>
        <p:txBody>
          <a:bodyPr anchor="ctr"/>
          <a:lstStyle/>
          <a:p>
            <a:pPr algn="ctr"/>
            <a:r>
              <a:rPr lang="en-US" b="1" dirty="0"/>
              <a:t>Show Support</a:t>
            </a:r>
          </a:p>
        </p:txBody>
      </p:sp>
      <p:sp>
        <p:nvSpPr>
          <p:cNvPr id="3" name="Content Placeholder 2">
            <a:extLst>
              <a:ext uri="{FF2B5EF4-FFF2-40B4-BE49-F238E27FC236}">
                <a16:creationId xmlns:a16="http://schemas.microsoft.com/office/drawing/2014/main" id="{8859EE48-0892-769E-8B33-ED85AC606F38}"/>
              </a:ext>
            </a:extLst>
          </p:cNvPr>
          <p:cNvSpPr>
            <a:spLocks noGrp="1"/>
          </p:cNvSpPr>
          <p:nvPr>
            <p:ph idx="4294967295"/>
          </p:nvPr>
        </p:nvSpPr>
        <p:spPr>
          <a:xfrm>
            <a:off x="1143000" y="1760128"/>
            <a:ext cx="10574288" cy="3337743"/>
          </a:xfrm>
        </p:spPr>
        <p:txBody>
          <a:bodyPr>
            <a:noAutofit/>
          </a:bodyPr>
          <a:lstStyle/>
          <a:p>
            <a:pPr>
              <a:lnSpc>
                <a:spcPct val="150000"/>
              </a:lnSpc>
              <a:buClr>
                <a:srgbClr val="002060"/>
              </a:buClr>
            </a:pPr>
            <a:r>
              <a:rPr lang="en-US" sz="3200" b="1" dirty="0">
                <a:latin typeface="Century Gothic" panose="020B0502020202020204" pitchFamily="34" charset="0"/>
              </a:rPr>
              <a:t>Discuss risk situations</a:t>
            </a:r>
          </a:p>
          <a:p>
            <a:pPr>
              <a:lnSpc>
                <a:spcPct val="150000"/>
              </a:lnSpc>
              <a:buClr>
                <a:srgbClr val="002060"/>
              </a:buClr>
            </a:pPr>
            <a:r>
              <a:rPr lang="en-US" sz="3200" b="1" dirty="0">
                <a:latin typeface="Century Gothic" panose="020B0502020202020204" pitchFamily="34" charset="0"/>
              </a:rPr>
              <a:t>Discuss out of group practice</a:t>
            </a:r>
          </a:p>
          <a:p>
            <a:pPr>
              <a:lnSpc>
                <a:spcPct val="150000"/>
              </a:lnSpc>
              <a:buClr>
                <a:srgbClr val="002060"/>
              </a:buClr>
            </a:pPr>
            <a:r>
              <a:rPr lang="en-US" sz="3200" b="1" dirty="0">
                <a:latin typeface="Century Gothic" panose="020B0502020202020204" pitchFamily="34" charset="0"/>
              </a:rPr>
              <a:t>Discuss the group participation</a:t>
            </a:r>
          </a:p>
          <a:p>
            <a:pPr>
              <a:lnSpc>
                <a:spcPct val="150000"/>
              </a:lnSpc>
              <a:buClr>
                <a:srgbClr val="002060"/>
              </a:buClr>
            </a:pPr>
            <a:r>
              <a:rPr lang="en-US" sz="3200" b="1" dirty="0">
                <a:latin typeface="Century Gothic" panose="020B0502020202020204" pitchFamily="34" charset="0"/>
              </a:rPr>
              <a:t>Supervisee, Facilitator and Parole Officer meeting</a:t>
            </a:r>
          </a:p>
        </p:txBody>
      </p:sp>
      <p:pic>
        <p:nvPicPr>
          <p:cNvPr id="5" name="Picture 4" descr="A couple of green street signs&#10;&#10;Description automatically generated with low confidence">
            <a:extLst>
              <a:ext uri="{FF2B5EF4-FFF2-40B4-BE49-F238E27FC236}">
                <a16:creationId xmlns:a16="http://schemas.microsoft.com/office/drawing/2014/main" id="{C18507A5-A16C-2D64-0CEB-6050F0DF2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975" y="71568"/>
            <a:ext cx="3683025" cy="2245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7853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F1A0-EBB8-BF85-1FA2-DD21E14C75AC}"/>
              </a:ext>
            </a:extLst>
          </p:cNvPr>
          <p:cNvSpPr>
            <a:spLocks noGrp="1"/>
          </p:cNvSpPr>
          <p:nvPr>
            <p:ph type="title" idx="4294967295"/>
          </p:nvPr>
        </p:nvSpPr>
        <p:spPr>
          <a:xfrm>
            <a:off x="4006763" y="99449"/>
            <a:ext cx="4178474" cy="1002842"/>
          </a:xfrm>
        </p:spPr>
        <p:txBody>
          <a:bodyPr anchor="ctr"/>
          <a:lstStyle/>
          <a:p>
            <a:pPr algn="ctr"/>
            <a:r>
              <a:rPr lang="en-US" b="1" dirty="0"/>
              <a:t>Case Review </a:t>
            </a:r>
          </a:p>
        </p:txBody>
      </p:sp>
      <p:sp>
        <p:nvSpPr>
          <p:cNvPr id="4" name="TextBox 3">
            <a:extLst>
              <a:ext uri="{FF2B5EF4-FFF2-40B4-BE49-F238E27FC236}">
                <a16:creationId xmlns:a16="http://schemas.microsoft.com/office/drawing/2014/main" id="{93597305-4BD4-C8B3-84D7-CD9C1CFFAEC5}"/>
              </a:ext>
            </a:extLst>
          </p:cNvPr>
          <p:cNvSpPr txBox="1"/>
          <p:nvPr/>
        </p:nvSpPr>
        <p:spPr>
          <a:xfrm>
            <a:off x="212942" y="1613118"/>
            <a:ext cx="11766115" cy="2594300"/>
          </a:xfrm>
          <a:prstGeom prst="rect">
            <a:avLst/>
          </a:prstGeom>
          <a:noFill/>
        </p:spPr>
        <p:txBody>
          <a:bodyPr wrap="square" rtlCol="0">
            <a:spAutoFit/>
          </a:bodyPr>
          <a:lstStyle/>
          <a:p>
            <a:pPr marL="342900" indent="-342900">
              <a:lnSpc>
                <a:spcPct val="150000"/>
              </a:lnSpc>
              <a:buClr>
                <a:srgbClr val="002060"/>
              </a:buClr>
              <a:buFont typeface="+mj-lt"/>
              <a:buAutoNum type="arabicPeriod"/>
            </a:pPr>
            <a:r>
              <a:rPr lang="en-US" sz="2800" b="1" dirty="0">
                <a:latin typeface="Century Gothic" panose="020B0502020202020204" pitchFamily="34" charset="0"/>
              </a:rPr>
              <a:t>Would you refer your case to a cognitive behavioral program? </a:t>
            </a:r>
          </a:p>
          <a:p>
            <a:pPr marL="342900" indent="-342900">
              <a:lnSpc>
                <a:spcPct val="150000"/>
              </a:lnSpc>
              <a:buClr>
                <a:srgbClr val="002060"/>
              </a:buClr>
              <a:buFont typeface="+mj-lt"/>
              <a:buAutoNum type="arabicPeriod"/>
            </a:pPr>
            <a:r>
              <a:rPr lang="en-US" sz="2800" b="1" dirty="0">
                <a:latin typeface="Century Gothic" panose="020B0502020202020204" pitchFamily="34" charset="0"/>
              </a:rPr>
              <a:t>Why/Why not?</a:t>
            </a:r>
          </a:p>
          <a:p>
            <a:pPr marL="342900" indent="-342900">
              <a:lnSpc>
                <a:spcPct val="150000"/>
              </a:lnSpc>
              <a:buClr>
                <a:srgbClr val="002060"/>
              </a:buClr>
              <a:buFont typeface="+mj-lt"/>
              <a:buAutoNum type="arabicPeriod"/>
            </a:pPr>
            <a:r>
              <a:rPr lang="en-US" sz="2800" b="1" dirty="0">
                <a:latin typeface="Century Gothic" panose="020B0502020202020204" pitchFamily="34" charset="0"/>
              </a:rPr>
              <a:t>If yes, which program? </a:t>
            </a:r>
          </a:p>
          <a:p>
            <a:pPr marL="342900" indent="-342900">
              <a:lnSpc>
                <a:spcPct val="150000"/>
              </a:lnSpc>
              <a:buClr>
                <a:srgbClr val="002060"/>
              </a:buClr>
              <a:buFont typeface="+mj-lt"/>
              <a:buAutoNum type="arabicPeriod"/>
            </a:pPr>
            <a:r>
              <a:rPr lang="en-US" sz="2800" b="1" dirty="0">
                <a:latin typeface="Century Gothic" panose="020B0502020202020204" pitchFamily="34" charset="0"/>
              </a:rPr>
              <a:t>How would you support your supervisee while in the program?</a:t>
            </a:r>
          </a:p>
        </p:txBody>
      </p:sp>
      <p:pic>
        <p:nvPicPr>
          <p:cNvPr id="6" name="Picture 5" descr="A picture containing circle&#10;&#10;Description automatically generated">
            <a:extLst>
              <a:ext uri="{FF2B5EF4-FFF2-40B4-BE49-F238E27FC236}">
                <a16:creationId xmlns:a16="http://schemas.microsoft.com/office/drawing/2014/main" id="{F438434D-7361-7559-4C9F-95DA534BB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8" y="165139"/>
            <a:ext cx="2272209" cy="1276693"/>
          </a:xfrm>
          <a:prstGeom prst="rect">
            <a:avLst/>
          </a:prstGeom>
        </p:spPr>
      </p:pic>
    </p:spTree>
    <p:extLst>
      <p:ext uri="{BB962C8B-B14F-4D97-AF65-F5344CB8AC3E}">
        <p14:creationId xmlns:p14="http://schemas.microsoft.com/office/powerpoint/2010/main" val="1191888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5250-20B7-420B-A604-780A2C4F4930}"/>
              </a:ext>
            </a:extLst>
          </p:cNvPr>
          <p:cNvSpPr>
            <a:spLocks noGrp="1"/>
          </p:cNvSpPr>
          <p:nvPr>
            <p:ph type="title" idx="4294967295"/>
          </p:nvPr>
        </p:nvSpPr>
        <p:spPr>
          <a:xfrm>
            <a:off x="1524000" y="517525"/>
            <a:ext cx="2312988" cy="5772150"/>
          </a:xfrm>
        </p:spPr>
        <p:txBody>
          <a:bodyPr vert="horz" lIns="91440" tIns="45720" rIns="91440" bIns="45720" rtlCol="0" anchor="ctr">
            <a:normAutofit/>
          </a:bodyPr>
          <a:lstStyle/>
          <a:p>
            <a:pPr algn="ctr"/>
            <a:r>
              <a:rPr lang="en-US" sz="2900">
                <a:solidFill>
                  <a:srgbClr val="FFFFFF"/>
                </a:solidFill>
              </a:rPr>
              <a:t>Examples:</a:t>
            </a:r>
            <a:br>
              <a:rPr lang="en-US" sz="2900">
                <a:solidFill>
                  <a:srgbClr val="FFFFFF"/>
                </a:solidFill>
              </a:rPr>
            </a:br>
            <a:r>
              <a:rPr lang="en-US" sz="2900">
                <a:solidFill>
                  <a:srgbClr val="FFFFFF"/>
                </a:solidFill>
              </a:rPr>
              <a:t>Individual Interventions</a:t>
            </a:r>
          </a:p>
        </p:txBody>
      </p:sp>
      <p:sp>
        <p:nvSpPr>
          <p:cNvPr id="3" name="TextBox 2">
            <a:extLst>
              <a:ext uri="{FF2B5EF4-FFF2-40B4-BE49-F238E27FC236}">
                <a16:creationId xmlns:a16="http://schemas.microsoft.com/office/drawing/2014/main" id="{A02D0C4F-89F4-FED9-A87B-898692E3A4CC}"/>
              </a:ext>
            </a:extLst>
          </p:cNvPr>
          <p:cNvSpPr txBox="1"/>
          <p:nvPr/>
        </p:nvSpPr>
        <p:spPr>
          <a:xfrm>
            <a:off x="2481944" y="317109"/>
            <a:ext cx="7220196" cy="769441"/>
          </a:xfrm>
          <a:prstGeom prst="rect">
            <a:avLst/>
          </a:prstGeom>
          <a:noFill/>
        </p:spPr>
        <p:txBody>
          <a:bodyPr wrap="square" rtlCol="0">
            <a:spAutoFit/>
          </a:bodyPr>
          <a:lstStyle/>
          <a:p>
            <a:pPr algn="ctr"/>
            <a:r>
              <a:rPr lang="en-US" sz="4400" b="1" dirty="0">
                <a:solidFill>
                  <a:srgbClr val="002060"/>
                </a:solidFill>
                <a:latin typeface="+mj-lt"/>
              </a:rPr>
              <a:t>Field/Office Interventions</a:t>
            </a:r>
          </a:p>
        </p:txBody>
      </p:sp>
      <p:sp>
        <p:nvSpPr>
          <p:cNvPr id="4" name="TextBox 3">
            <a:extLst>
              <a:ext uri="{FF2B5EF4-FFF2-40B4-BE49-F238E27FC236}">
                <a16:creationId xmlns:a16="http://schemas.microsoft.com/office/drawing/2014/main" id="{FE4CB4F2-ED97-3948-B42B-4029757EBCB2}"/>
              </a:ext>
            </a:extLst>
          </p:cNvPr>
          <p:cNvSpPr txBox="1"/>
          <p:nvPr/>
        </p:nvSpPr>
        <p:spPr>
          <a:xfrm>
            <a:off x="4073046" y="1444983"/>
            <a:ext cx="5832952" cy="3690434"/>
          </a:xfrm>
          <a:prstGeom prst="rect">
            <a:avLst/>
          </a:prstGeom>
          <a:noFill/>
        </p:spPr>
        <p:txBody>
          <a:bodyPr wrap="square" rtlCol="0">
            <a:spAutoFit/>
          </a:bodyPr>
          <a:lstStyle/>
          <a:p>
            <a:pPr marL="514350" indent="-514350">
              <a:lnSpc>
                <a:spcPct val="150000"/>
              </a:lnSpc>
              <a:buClr>
                <a:srgbClr val="002060"/>
              </a:buClr>
              <a:buFont typeface="+mj-lt"/>
              <a:buAutoNum type="arabicPeriod"/>
            </a:pPr>
            <a:r>
              <a:rPr lang="en-US" sz="3200" b="1" dirty="0">
                <a:latin typeface="Century Gothic" panose="020B0502020202020204" pitchFamily="34" charset="0"/>
              </a:rPr>
              <a:t>Cost-Benefit Analysis</a:t>
            </a:r>
          </a:p>
          <a:p>
            <a:pPr marL="514350" indent="-514350">
              <a:lnSpc>
                <a:spcPct val="150000"/>
              </a:lnSpc>
              <a:buClr>
                <a:srgbClr val="002060"/>
              </a:buClr>
              <a:buFont typeface="+mj-lt"/>
              <a:buAutoNum type="arabicPeriod"/>
            </a:pPr>
            <a:r>
              <a:rPr lang="en-US" sz="3200" b="1" dirty="0">
                <a:latin typeface="Century Gothic" panose="020B0502020202020204" pitchFamily="34" charset="0"/>
              </a:rPr>
              <a:t>Behavior Chain</a:t>
            </a:r>
          </a:p>
          <a:p>
            <a:pPr marL="514350" indent="-514350">
              <a:lnSpc>
                <a:spcPct val="150000"/>
              </a:lnSpc>
              <a:buClr>
                <a:srgbClr val="002060"/>
              </a:buClr>
              <a:buFont typeface="+mj-lt"/>
              <a:buAutoNum type="arabicPeriod"/>
            </a:pPr>
            <a:r>
              <a:rPr lang="en-US" sz="3200" b="1" dirty="0">
                <a:latin typeface="Century Gothic" panose="020B0502020202020204" pitchFamily="34" charset="0"/>
              </a:rPr>
              <a:t>Problem Solving</a:t>
            </a:r>
          </a:p>
          <a:p>
            <a:pPr marL="514350" indent="-514350">
              <a:lnSpc>
                <a:spcPct val="150000"/>
              </a:lnSpc>
              <a:buClr>
                <a:srgbClr val="002060"/>
              </a:buClr>
              <a:buFont typeface="+mj-lt"/>
              <a:buAutoNum type="arabicPeriod"/>
            </a:pPr>
            <a:r>
              <a:rPr lang="en-US" sz="3200" b="1" dirty="0">
                <a:latin typeface="Century Gothic" panose="020B0502020202020204" pitchFamily="34" charset="0"/>
              </a:rPr>
              <a:t>Carey Guides</a:t>
            </a:r>
          </a:p>
          <a:p>
            <a:pPr marL="514350" indent="-514350">
              <a:lnSpc>
                <a:spcPct val="150000"/>
              </a:lnSpc>
              <a:buClr>
                <a:srgbClr val="002060"/>
              </a:buClr>
              <a:buFont typeface="+mj-lt"/>
              <a:buAutoNum type="arabicPeriod"/>
            </a:pPr>
            <a:endParaRPr lang="en-US" sz="3200" b="1" dirty="0">
              <a:latin typeface="Century Gothic" panose="020B0502020202020204" pitchFamily="34" charset="0"/>
            </a:endParaRPr>
          </a:p>
        </p:txBody>
      </p:sp>
      <p:pic>
        <p:nvPicPr>
          <p:cNvPr id="6" name="Picture 5" descr="Diagram&#10;&#10;Description automatically generated">
            <a:extLst>
              <a:ext uri="{FF2B5EF4-FFF2-40B4-BE49-F238E27FC236}">
                <a16:creationId xmlns:a16="http://schemas.microsoft.com/office/drawing/2014/main" id="{9472A8D9-7231-1769-CCF9-50E387880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36" y="2000573"/>
            <a:ext cx="3279152" cy="2579254"/>
          </a:xfrm>
          <a:prstGeom prst="rect">
            <a:avLst/>
          </a:prstGeom>
        </p:spPr>
      </p:pic>
    </p:spTree>
    <p:extLst>
      <p:ext uri="{BB962C8B-B14F-4D97-AF65-F5344CB8AC3E}">
        <p14:creationId xmlns:p14="http://schemas.microsoft.com/office/powerpoint/2010/main" val="3261030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DBF36-4EC7-C2EC-C63C-46B6B99DB19C}"/>
              </a:ext>
            </a:extLst>
          </p:cNvPr>
          <p:cNvSpPr>
            <a:spLocks noGrp="1"/>
          </p:cNvSpPr>
          <p:nvPr>
            <p:ph type="sldNum" sz="quarter" idx="11"/>
          </p:nvPr>
        </p:nvSpPr>
        <p:spPr/>
        <p:txBody>
          <a:bodyPr/>
          <a:lstStyle/>
          <a:p>
            <a:fld id="{383B7B7A-CDDA-7C44-B1B0-1F1E45567B3B}" type="slidenum">
              <a:rPr lang="en-US" smtClean="0"/>
              <a:pPr/>
              <a:t>36</a:t>
            </a:fld>
            <a:endParaRPr lang="en-US"/>
          </a:p>
        </p:txBody>
      </p:sp>
      <p:pic>
        <p:nvPicPr>
          <p:cNvPr id="4" name="Picture 3" descr="A close-up of a cost-benefit analysis">
            <a:extLst>
              <a:ext uri="{FF2B5EF4-FFF2-40B4-BE49-F238E27FC236}">
                <a16:creationId xmlns:a16="http://schemas.microsoft.com/office/drawing/2014/main" id="{3A6B6B17-3F32-6A16-6F1C-1F8B33D0D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 y="136525"/>
            <a:ext cx="11549743" cy="6584949"/>
          </a:xfrm>
          <a:prstGeom prst="rect">
            <a:avLst/>
          </a:prstGeom>
        </p:spPr>
      </p:pic>
    </p:spTree>
    <p:extLst>
      <p:ext uri="{BB962C8B-B14F-4D97-AF65-F5344CB8AC3E}">
        <p14:creationId xmlns:p14="http://schemas.microsoft.com/office/powerpoint/2010/main" val="1557205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EAA412-BFC3-8724-B434-7C007502DFB8}"/>
              </a:ext>
            </a:extLst>
          </p:cNvPr>
          <p:cNvSpPr>
            <a:spLocks noGrp="1"/>
          </p:cNvSpPr>
          <p:nvPr>
            <p:ph type="sldNum" sz="quarter" idx="11"/>
          </p:nvPr>
        </p:nvSpPr>
        <p:spPr/>
        <p:txBody>
          <a:bodyPr/>
          <a:lstStyle/>
          <a:p>
            <a:fld id="{383B7B7A-CDDA-7C44-B1B0-1F1E45567B3B}" type="slidenum">
              <a:rPr lang="en-US" smtClean="0"/>
              <a:pPr/>
              <a:t>37</a:t>
            </a:fld>
            <a:endParaRPr lang="en-US"/>
          </a:p>
        </p:txBody>
      </p:sp>
      <p:pic>
        <p:nvPicPr>
          <p:cNvPr id="4" name="Picture 3" descr="A white cartoon character with text boxes&#10;&#10;Description automatically generated">
            <a:extLst>
              <a:ext uri="{FF2B5EF4-FFF2-40B4-BE49-F238E27FC236}">
                <a16:creationId xmlns:a16="http://schemas.microsoft.com/office/drawing/2014/main" id="{698AD6E7-A304-9AB1-4C64-88E64A59A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6" y="136525"/>
            <a:ext cx="11327674" cy="6584950"/>
          </a:xfrm>
          <a:prstGeom prst="rect">
            <a:avLst/>
          </a:prstGeom>
        </p:spPr>
      </p:pic>
    </p:spTree>
    <p:extLst>
      <p:ext uri="{BB962C8B-B14F-4D97-AF65-F5344CB8AC3E}">
        <p14:creationId xmlns:p14="http://schemas.microsoft.com/office/powerpoint/2010/main" val="120694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39E5E-5F96-59F9-3319-9DB8C8FE9E36}"/>
              </a:ext>
            </a:extLst>
          </p:cNvPr>
          <p:cNvSpPr>
            <a:spLocks noGrp="1"/>
          </p:cNvSpPr>
          <p:nvPr>
            <p:ph type="sldNum" sz="quarter" idx="11"/>
          </p:nvPr>
        </p:nvSpPr>
        <p:spPr/>
        <p:txBody>
          <a:bodyPr/>
          <a:lstStyle/>
          <a:p>
            <a:fld id="{383B7B7A-CDDA-7C44-B1B0-1F1E45567B3B}" type="slidenum">
              <a:rPr lang="en-US" smtClean="0"/>
              <a:pPr/>
              <a:t>38</a:t>
            </a:fld>
            <a:endParaRPr lang="en-US"/>
          </a:p>
        </p:txBody>
      </p:sp>
      <p:pic>
        <p:nvPicPr>
          <p:cNvPr id="4" name="Picture 3" descr="A screenshot of a survey">
            <a:extLst>
              <a:ext uri="{FF2B5EF4-FFF2-40B4-BE49-F238E27FC236}">
                <a16:creationId xmlns:a16="http://schemas.microsoft.com/office/drawing/2014/main" id="{F4342C86-C8E9-F48E-6CBC-541966325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72" y="205460"/>
            <a:ext cx="5159828" cy="6516015"/>
          </a:xfrm>
          <a:prstGeom prst="rect">
            <a:avLst/>
          </a:prstGeom>
        </p:spPr>
      </p:pic>
    </p:spTree>
    <p:extLst>
      <p:ext uri="{BB962C8B-B14F-4D97-AF65-F5344CB8AC3E}">
        <p14:creationId xmlns:p14="http://schemas.microsoft.com/office/powerpoint/2010/main" val="1854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4B79-0A2E-FE3E-D667-4ED779F51468}"/>
              </a:ext>
            </a:extLst>
          </p:cNvPr>
          <p:cNvSpPr>
            <a:spLocks noGrp="1"/>
          </p:cNvSpPr>
          <p:nvPr>
            <p:ph type="title" idx="4294967295"/>
          </p:nvPr>
        </p:nvSpPr>
        <p:spPr>
          <a:xfrm>
            <a:off x="3812609" y="287339"/>
            <a:ext cx="4566781" cy="779460"/>
          </a:xfrm>
        </p:spPr>
        <p:txBody>
          <a:bodyPr anchor="ctr"/>
          <a:lstStyle/>
          <a:p>
            <a:pPr algn="ctr"/>
            <a:r>
              <a:rPr lang="en-US" b="1" dirty="0"/>
              <a:t>Case Review  </a:t>
            </a:r>
          </a:p>
        </p:txBody>
      </p:sp>
      <p:sp>
        <p:nvSpPr>
          <p:cNvPr id="3" name="Content Placeholder 2">
            <a:extLst>
              <a:ext uri="{FF2B5EF4-FFF2-40B4-BE49-F238E27FC236}">
                <a16:creationId xmlns:a16="http://schemas.microsoft.com/office/drawing/2014/main" id="{7C43FB63-B4E1-315E-95D1-CF16A11E8716}"/>
              </a:ext>
            </a:extLst>
          </p:cNvPr>
          <p:cNvSpPr>
            <a:spLocks noGrp="1"/>
          </p:cNvSpPr>
          <p:nvPr>
            <p:ph sz="quarter" idx="4294967295"/>
          </p:nvPr>
        </p:nvSpPr>
        <p:spPr>
          <a:xfrm>
            <a:off x="626820" y="1382631"/>
            <a:ext cx="5469179" cy="3172445"/>
          </a:xfrm>
        </p:spPr>
        <p:txBody>
          <a:bodyPr>
            <a:noAutofit/>
          </a:bodyPr>
          <a:lstStyle/>
          <a:p>
            <a:pPr marL="0" indent="0">
              <a:buNone/>
            </a:pPr>
            <a:r>
              <a:rPr lang="en-US" b="1" dirty="0">
                <a:latin typeface="Century Gothic" panose="020B0502020202020204" pitchFamily="34" charset="0"/>
              </a:rPr>
              <a:t>Which CCP tool would you use with your Supervisee?</a:t>
            </a:r>
          </a:p>
          <a:p>
            <a:pPr lvl="1">
              <a:buClr>
                <a:srgbClr val="002060"/>
              </a:buClr>
            </a:pPr>
            <a:r>
              <a:rPr lang="en-US" sz="2800" b="1" dirty="0">
                <a:latin typeface="Century Gothic" panose="020B0502020202020204" pitchFamily="34" charset="0"/>
              </a:rPr>
              <a:t>Cost/Benefit Analysis </a:t>
            </a:r>
          </a:p>
          <a:p>
            <a:pPr lvl="1">
              <a:buClr>
                <a:srgbClr val="002060"/>
              </a:buClr>
            </a:pPr>
            <a:r>
              <a:rPr lang="en-US" sz="2800" b="1" dirty="0">
                <a:latin typeface="Century Gothic" panose="020B0502020202020204" pitchFamily="34" charset="0"/>
              </a:rPr>
              <a:t>Behavior Chain </a:t>
            </a:r>
          </a:p>
          <a:p>
            <a:pPr lvl="1">
              <a:buClr>
                <a:srgbClr val="002060"/>
              </a:buClr>
            </a:pPr>
            <a:r>
              <a:rPr lang="en-US" sz="2800" b="1" dirty="0">
                <a:latin typeface="Century Gothic" panose="020B0502020202020204" pitchFamily="34" charset="0"/>
              </a:rPr>
              <a:t>Problem Solving </a:t>
            </a:r>
          </a:p>
          <a:p>
            <a:pPr marL="201168" lvl="1" indent="0">
              <a:buNone/>
            </a:pPr>
            <a:endParaRPr lang="en-US" sz="2800" b="1" dirty="0">
              <a:latin typeface="Century Gothic" panose="020B0502020202020204" pitchFamily="34" charset="0"/>
            </a:endParaRPr>
          </a:p>
          <a:p>
            <a:pPr lvl="1"/>
            <a:endParaRPr lang="en-US" sz="2800" b="1" dirty="0">
              <a:latin typeface="Century Gothic" panose="020B0502020202020204" pitchFamily="34" charset="0"/>
            </a:endParaRPr>
          </a:p>
        </p:txBody>
      </p:sp>
      <p:sp>
        <p:nvSpPr>
          <p:cNvPr id="4" name="TextBox 3">
            <a:extLst>
              <a:ext uri="{FF2B5EF4-FFF2-40B4-BE49-F238E27FC236}">
                <a16:creationId xmlns:a16="http://schemas.microsoft.com/office/drawing/2014/main" id="{E2D57773-169B-D186-214C-589EE72D4575}"/>
              </a:ext>
            </a:extLst>
          </p:cNvPr>
          <p:cNvSpPr txBox="1"/>
          <p:nvPr/>
        </p:nvSpPr>
        <p:spPr>
          <a:xfrm>
            <a:off x="6095996" y="1382631"/>
            <a:ext cx="5710522" cy="2677656"/>
          </a:xfrm>
          <a:prstGeom prst="rect">
            <a:avLst/>
          </a:prstGeom>
          <a:noFill/>
        </p:spPr>
        <p:txBody>
          <a:bodyPr wrap="square" rtlCol="0">
            <a:spAutoFit/>
          </a:bodyPr>
          <a:lstStyle/>
          <a:p>
            <a:pPr marL="201168" lvl="1" indent="0">
              <a:buNone/>
            </a:pPr>
            <a:r>
              <a:rPr lang="en-US" sz="2800" b="1" dirty="0">
                <a:latin typeface="Century Gothic" panose="020B0502020202020204" pitchFamily="34" charset="0"/>
              </a:rPr>
              <a:t>Why did you select your tool?</a:t>
            </a:r>
          </a:p>
          <a:p>
            <a:pPr marL="742950" lvl="1" indent="-285750">
              <a:buClr>
                <a:srgbClr val="002060"/>
              </a:buClr>
              <a:buFont typeface="Arial" panose="020B0604020202020204" pitchFamily="34" charset="0"/>
              <a:buChar char="•"/>
            </a:pPr>
            <a:r>
              <a:rPr lang="en-US" sz="2800" b="1" dirty="0">
                <a:latin typeface="Century Gothic" panose="020B0502020202020204" pitchFamily="34" charset="0"/>
              </a:rPr>
              <a:t>Lacks Motivation </a:t>
            </a:r>
          </a:p>
          <a:p>
            <a:pPr marL="742950" lvl="1" indent="-285750">
              <a:buClr>
                <a:srgbClr val="002060"/>
              </a:buClr>
              <a:buFont typeface="Arial" panose="020B0604020202020204" pitchFamily="34" charset="0"/>
              <a:buChar char="•"/>
            </a:pPr>
            <a:r>
              <a:rPr lang="en-US" sz="2800" b="1" dirty="0">
                <a:latin typeface="Century Gothic" panose="020B0502020202020204" pitchFamily="34" charset="0"/>
              </a:rPr>
              <a:t>Antisocial Thinking </a:t>
            </a:r>
          </a:p>
          <a:p>
            <a:pPr marL="742950" lvl="1" indent="-285750">
              <a:buClr>
                <a:srgbClr val="002060"/>
              </a:buClr>
              <a:buFont typeface="Arial" panose="020B0604020202020204" pitchFamily="34" charset="0"/>
              <a:buChar char="•"/>
            </a:pPr>
            <a:r>
              <a:rPr lang="en-US" sz="2800" b="1" dirty="0">
                <a:latin typeface="Century Gothic" panose="020B0502020202020204" pitchFamily="34" charset="0"/>
              </a:rPr>
              <a:t>Complicated Problem </a:t>
            </a:r>
          </a:p>
          <a:p>
            <a:pPr marL="742950" lvl="1" indent="-285750">
              <a:buClr>
                <a:srgbClr val="002060"/>
              </a:buClr>
              <a:buFont typeface="Arial" panose="020B0604020202020204" pitchFamily="34" charset="0"/>
              <a:buChar char="•"/>
            </a:pPr>
            <a:r>
              <a:rPr lang="en-US" sz="2800" b="1" dirty="0">
                <a:latin typeface="Century Gothic" panose="020B0502020202020204" pitchFamily="34" charset="0"/>
              </a:rPr>
              <a:t>Poor Social Skills</a:t>
            </a:r>
          </a:p>
          <a:p>
            <a:endParaRPr lang="en-US" sz="2800" b="1" dirty="0"/>
          </a:p>
        </p:txBody>
      </p:sp>
      <p:pic>
        <p:nvPicPr>
          <p:cNvPr id="6" name="Picture 5">
            <a:extLst>
              <a:ext uri="{FF2B5EF4-FFF2-40B4-BE49-F238E27FC236}">
                <a16:creationId xmlns:a16="http://schemas.microsoft.com/office/drawing/2014/main" id="{4E6EC03E-BB70-659B-C2DC-F1D3C9D2E7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3613" y="3894919"/>
            <a:ext cx="2444767" cy="1824173"/>
          </a:xfrm>
          <a:prstGeom prst="rect">
            <a:avLst/>
          </a:prstGeom>
        </p:spPr>
      </p:pic>
    </p:spTree>
    <p:extLst>
      <p:ext uri="{BB962C8B-B14F-4D97-AF65-F5344CB8AC3E}">
        <p14:creationId xmlns:p14="http://schemas.microsoft.com/office/powerpoint/2010/main" val="73517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B40D86CE-0D24-BB12-74CD-D70D92055B9A}"/>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618782" y="2668044"/>
            <a:ext cx="5189869" cy="3254533"/>
          </a:xfrm>
          <a:prstGeom prst="rect">
            <a:avLst/>
          </a:prstGeom>
          <a:ln>
            <a:noFill/>
          </a:ln>
          <a:effectLst>
            <a:softEdge rad="112500"/>
          </a:effectLst>
        </p:spPr>
      </p:pic>
      <p:sp>
        <p:nvSpPr>
          <p:cNvPr id="2" name="Title 1"/>
          <p:cNvSpPr>
            <a:spLocks noGrp="1"/>
          </p:cNvSpPr>
          <p:nvPr>
            <p:ph type="title"/>
          </p:nvPr>
        </p:nvSpPr>
        <p:spPr>
          <a:xfrm>
            <a:off x="376518" y="365125"/>
            <a:ext cx="11434482" cy="1329204"/>
          </a:xfrm>
        </p:spPr>
        <p:txBody>
          <a:bodyPr anchor="ctr">
            <a:normAutofit/>
          </a:bodyPr>
          <a:lstStyle/>
          <a:p>
            <a:pPr algn="ctr"/>
            <a:r>
              <a:rPr lang="en-US" sz="4400" b="1" dirty="0">
                <a:latin typeface="+mj-lt"/>
              </a:rPr>
              <a:t>High risk individuals</a:t>
            </a:r>
          </a:p>
        </p:txBody>
      </p:sp>
      <p:sp>
        <p:nvSpPr>
          <p:cNvPr id="3" name="Content Placeholder 2"/>
          <p:cNvSpPr>
            <a:spLocks noGrp="1"/>
          </p:cNvSpPr>
          <p:nvPr>
            <p:ph idx="1"/>
          </p:nvPr>
        </p:nvSpPr>
        <p:spPr>
          <a:xfrm>
            <a:off x="838200" y="1504688"/>
            <a:ext cx="10515600" cy="3092327"/>
          </a:xfrm>
        </p:spPr>
        <p:txBody>
          <a:bodyPr/>
          <a:lstStyle/>
          <a:p>
            <a:pPr>
              <a:lnSpc>
                <a:spcPct val="150000"/>
              </a:lnSpc>
              <a:spcBef>
                <a:spcPts val="0"/>
              </a:spcBef>
              <a:buClr>
                <a:srgbClr val="002060"/>
              </a:buClr>
              <a:tabLst>
                <a:tab pos="457200" algn="l"/>
                <a:tab pos="914400" algn="l"/>
                <a:tab pos="1371600" algn="l"/>
                <a:tab pos="1828800" algn="l"/>
                <a:tab pos="2286000" algn="l"/>
                <a:tab pos="4686300" algn="l"/>
              </a:tabLst>
            </a:pPr>
            <a:r>
              <a:rPr lang="en-US" sz="3600" b="1" dirty="0">
                <a:latin typeface="+mn-lt"/>
                <a:ea typeface="Times New Roman" panose="02020603050405020304" pitchFamily="18" charset="0"/>
              </a:rPr>
              <a:t>Injury, loss, social problems</a:t>
            </a:r>
          </a:p>
          <a:p>
            <a:pPr>
              <a:lnSpc>
                <a:spcPct val="150000"/>
              </a:lnSpc>
              <a:spcBef>
                <a:spcPts val="0"/>
              </a:spcBef>
              <a:buClr>
                <a:srgbClr val="002060"/>
              </a:buClr>
              <a:tabLst>
                <a:tab pos="457200" algn="l"/>
                <a:tab pos="914400" algn="l"/>
                <a:tab pos="1371600" algn="l"/>
                <a:tab pos="1828800" algn="l"/>
                <a:tab pos="2286000" algn="l"/>
                <a:tab pos="4686300" algn="l"/>
              </a:tabLst>
            </a:pPr>
            <a:r>
              <a:rPr lang="en-US" sz="3600" b="1" dirty="0">
                <a:latin typeface="+mn-lt"/>
                <a:ea typeface="Times New Roman" panose="02020603050405020304" pitchFamily="18" charset="0"/>
              </a:rPr>
              <a:t>Most in need</a:t>
            </a:r>
          </a:p>
          <a:p>
            <a:pPr>
              <a:lnSpc>
                <a:spcPct val="150000"/>
              </a:lnSpc>
              <a:spcBef>
                <a:spcPts val="0"/>
              </a:spcBef>
              <a:buClr>
                <a:srgbClr val="002060"/>
              </a:buClr>
              <a:tabLst>
                <a:tab pos="457200" algn="l"/>
                <a:tab pos="914400" algn="l"/>
                <a:tab pos="1371600" algn="l"/>
                <a:tab pos="1828800" algn="l"/>
                <a:tab pos="2286000" algn="l"/>
                <a:tab pos="4686300" algn="l"/>
              </a:tabLst>
            </a:pPr>
            <a:r>
              <a:rPr lang="en-US" sz="3600" b="1" dirty="0">
                <a:latin typeface="+mn-lt"/>
                <a:ea typeface="Times New Roman" panose="02020603050405020304" pitchFamily="18" charset="0"/>
              </a:rPr>
              <a:t>Best chance to reduce crime, recidivism</a:t>
            </a:r>
          </a:p>
          <a:p>
            <a:pPr>
              <a:lnSpc>
                <a:spcPct val="150000"/>
              </a:lnSpc>
              <a:spcBef>
                <a:spcPts val="0"/>
              </a:spcBef>
              <a:buClr>
                <a:srgbClr val="002060"/>
              </a:buClr>
              <a:tabLst>
                <a:tab pos="457200" algn="l"/>
                <a:tab pos="914400" algn="l"/>
                <a:tab pos="1371600" algn="l"/>
                <a:tab pos="1828800" algn="l"/>
                <a:tab pos="2286000" algn="l"/>
                <a:tab pos="4686300" algn="l"/>
              </a:tabLst>
            </a:pPr>
            <a:endParaRPr lang="en-US" sz="3600" b="1" dirty="0">
              <a:latin typeface="+mn-lt"/>
              <a:ea typeface="Times New Roman" panose="02020603050405020304" pitchFamily="18" charset="0"/>
            </a:endParaRPr>
          </a:p>
          <a:p>
            <a:pPr>
              <a:lnSpc>
                <a:spcPct val="150000"/>
              </a:lnSpc>
              <a:spcBef>
                <a:spcPts val="0"/>
              </a:spcBef>
              <a:buClr>
                <a:srgbClr val="002060"/>
              </a:buClr>
              <a:tabLst>
                <a:tab pos="457200" algn="l"/>
                <a:tab pos="914400" algn="l"/>
                <a:tab pos="1371600" algn="l"/>
                <a:tab pos="1828800" algn="l"/>
                <a:tab pos="2286000" algn="l"/>
                <a:tab pos="4686300" algn="l"/>
              </a:tabLst>
            </a:pPr>
            <a:endParaRPr lang="en-US" b="1" dirty="0">
              <a:latin typeface="+mn-lt"/>
              <a:ea typeface="Times New Roman" panose="02020603050405020304" pitchFamily="18" charset="0"/>
            </a:endParaRPr>
          </a:p>
        </p:txBody>
      </p:sp>
    </p:spTree>
    <p:extLst>
      <p:ext uri="{BB962C8B-B14F-4D97-AF65-F5344CB8AC3E}">
        <p14:creationId xmlns:p14="http://schemas.microsoft.com/office/powerpoint/2010/main" val="1704926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B645-9689-DB0F-97D0-D69A88FF671C}"/>
              </a:ext>
            </a:extLst>
          </p:cNvPr>
          <p:cNvSpPr>
            <a:spLocks noGrp="1"/>
          </p:cNvSpPr>
          <p:nvPr>
            <p:ph type="title" idx="4294967295"/>
          </p:nvPr>
        </p:nvSpPr>
        <p:spPr>
          <a:xfrm>
            <a:off x="0" y="161365"/>
            <a:ext cx="12676910" cy="551329"/>
          </a:xfrm>
        </p:spPr>
        <p:txBody>
          <a:bodyPr>
            <a:noAutofit/>
          </a:bodyPr>
          <a:lstStyle/>
          <a:p>
            <a:pPr algn="ctr"/>
            <a:r>
              <a:rPr lang="en-US" b="1" i="0" dirty="0">
                <a:effectLst/>
              </a:rPr>
              <a:t>Carey Guides</a:t>
            </a:r>
            <a:br>
              <a:rPr lang="en-US" b="1" i="0" dirty="0">
                <a:effectLst/>
              </a:rPr>
            </a:br>
            <a:endParaRPr lang="en-US" b="1" dirty="0"/>
          </a:p>
        </p:txBody>
      </p:sp>
      <p:pic>
        <p:nvPicPr>
          <p:cNvPr id="9" name="Content Placeholder 8" descr="Graphical user interface, text, application&#10;&#10;Description automatically generated">
            <a:extLst>
              <a:ext uri="{FF2B5EF4-FFF2-40B4-BE49-F238E27FC236}">
                <a16:creationId xmlns:a16="http://schemas.microsoft.com/office/drawing/2014/main" id="{EB461FEC-73A7-D34E-1BD8-630B163F4187}"/>
              </a:ext>
            </a:extLst>
          </p:cNvPr>
          <p:cNvPicPr>
            <a:picLocks noGrp="1" noChangeAspect="1"/>
          </p:cNvPicPr>
          <p:nvPr>
            <p:ph idx="4294967295"/>
          </p:nvPr>
        </p:nvPicPr>
        <p:blipFill>
          <a:blip r:embed="rId3"/>
          <a:stretch>
            <a:fillRect/>
          </a:stretch>
        </p:blipFill>
        <p:spPr>
          <a:xfrm>
            <a:off x="0" y="864296"/>
            <a:ext cx="12192000" cy="5993704"/>
          </a:xfrm>
        </p:spPr>
      </p:pic>
    </p:spTree>
    <p:extLst>
      <p:ext uri="{BB962C8B-B14F-4D97-AF65-F5344CB8AC3E}">
        <p14:creationId xmlns:p14="http://schemas.microsoft.com/office/powerpoint/2010/main" val="847248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41031C-793F-B0D9-4861-8BBC31D2A1C8}"/>
              </a:ext>
            </a:extLst>
          </p:cNvPr>
          <p:cNvSpPr>
            <a:spLocks noGrp="1"/>
          </p:cNvSpPr>
          <p:nvPr>
            <p:ph type="ctrTitle" idx="4294967295"/>
          </p:nvPr>
        </p:nvSpPr>
        <p:spPr>
          <a:xfrm>
            <a:off x="-672353" y="-252927"/>
            <a:ext cx="13507511" cy="1933809"/>
          </a:xfrm>
        </p:spPr>
        <p:txBody>
          <a:bodyPr>
            <a:noAutofit/>
          </a:bodyPr>
          <a:lstStyle/>
          <a:p>
            <a:pPr algn="ctr"/>
            <a:br>
              <a:rPr lang="en-US" sz="3200" b="1" dirty="0">
                <a:ea typeface="Calibri" panose="020F0502020204030204" pitchFamily="34" charset="0"/>
                <a:cs typeface="Times New Roman" panose="02020603050405020304" pitchFamily="18" charset="0"/>
              </a:rPr>
            </a:br>
            <a:r>
              <a:rPr lang="en-US" sz="3200" b="1" dirty="0">
                <a:ea typeface="Calibri" panose="020F0502020204030204" pitchFamily="34" charset="0"/>
                <a:cs typeface="Times New Roman" panose="02020603050405020304" pitchFamily="18" charset="0"/>
              </a:rPr>
              <a:t>Case Review </a:t>
            </a:r>
            <a:br>
              <a:rPr lang="en-US" sz="3200" b="1" dirty="0">
                <a:ea typeface="Calibri" panose="020F0502020204030204" pitchFamily="34" charset="0"/>
                <a:cs typeface="Times New Roman" panose="02020603050405020304" pitchFamily="18" charset="0"/>
              </a:rPr>
            </a:br>
            <a:r>
              <a:rPr lang="en-US" sz="3200" b="1" dirty="0">
                <a:ea typeface="Calibri" panose="020F0502020204030204" pitchFamily="34" charset="0"/>
                <a:cs typeface="Times New Roman" panose="02020603050405020304" pitchFamily="18" charset="0"/>
              </a:rPr>
              <a:t>Which Carey Guide would you use at your next contact?</a:t>
            </a:r>
            <a:br>
              <a:rPr lang="en-US" sz="3200" b="1" dirty="0">
                <a:ea typeface="Calibri" panose="020F0502020204030204" pitchFamily="34" charset="0"/>
                <a:cs typeface="Times New Roman" panose="02020603050405020304" pitchFamily="18" charset="0"/>
              </a:rPr>
            </a:br>
            <a:endParaRPr lang="en-US" sz="3200" b="1" dirty="0"/>
          </a:p>
        </p:txBody>
      </p:sp>
      <p:sp>
        <p:nvSpPr>
          <p:cNvPr id="9" name="Subtitle 8">
            <a:extLst>
              <a:ext uri="{FF2B5EF4-FFF2-40B4-BE49-F238E27FC236}">
                <a16:creationId xmlns:a16="http://schemas.microsoft.com/office/drawing/2014/main" id="{C31FD552-CB33-865A-3450-D124DA5230F2}"/>
              </a:ext>
            </a:extLst>
          </p:cNvPr>
          <p:cNvSpPr>
            <a:spLocks noGrp="1"/>
          </p:cNvSpPr>
          <p:nvPr>
            <p:ph type="subTitle" idx="4294967295"/>
          </p:nvPr>
        </p:nvSpPr>
        <p:spPr>
          <a:xfrm>
            <a:off x="313151" y="1145995"/>
            <a:ext cx="11878849" cy="5205031"/>
          </a:xfrm>
        </p:spPr>
        <p:txBody>
          <a:bodyPr>
            <a:normAutofit fontScale="92500" lnSpcReduction="10000"/>
          </a:bodyPr>
          <a:lstStyle/>
          <a:p>
            <a:pPr algn="l"/>
            <a:r>
              <a:rPr lang="en-US" b="1" dirty="0"/>
              <a:t>Anger…</a:t>
            </a:r>
            <a:r>
              <a:rPr lang="en-US" b="1" dirty="0">
                <a:solidFill>
                  <a:schemeClr val="accent1"/>
                </a:solidFill>
              </a:rPr>
              <a:t>manage their anger in a more appropriate, less harmful way.</a:t>
            </a:r>
          </a:p>
          <a:p>
            <a:pPr algn="l"/>
            <a:r>
              <a:rPr lang="en-US" b="1" dirty="0"/>
              <a:t>Antisocial Associates…</a:t>
            </a:r>
            <a:r>
              <a:rPr lang="en-US" b="1" dirty="0">
                <a:solidFill>
                  <a:schemeClr val="accent1"/>
                </a:solidFill>
              </a:rPr>
              <a:t>recognize/change or end relationships that are harmful to them.</a:t>
            </a:r>
          </a:p>
          <a:p>
            <a:pPr algn="l"/>
            <a:r>
              <a:rPr lang="en-US" b="1" dirty="0"/>
              <a:t>Antisocial Thinking…</a:t>
            </a:r>
            <a:r>
              <a:rPr lang="en-US" b="1" dirty="0">
                <a:solidFill>
                  <a:schemeClr val="accent1"/>
                </a:solidFill>
              </a:rPr>
              <a:t>understand their thinking patterns, feelings, beliefs, and values. </a:t>
            </a:r>
          </a:p>
          <a:p>
            <a:pPr algn="l"/>
            <a:r>
              <a:rPr lang="en-US" b="1" dirty="0"/>
              <a:t>Empathy…</a:t>
            </a:r>
            <a:r>
              <a:rPr lang="en-US" b="1" dirty="0">
                <a:solidFill>
                  <a:schemeClr val="accent1"/>
                </a:solidFill>
              </a:rPr>
              <a:t>increase their understanding of other people’s viewpoints.</a:t>
            </a:r>
          </a:p>
          <a:p>
            <a:pPr algn="l"/>
            <a:r>
              <a:rPr lang="en-US" b="1" dirty="0"/>
              <a:t>Engaging Prosocial Others…</a:t>
            </a:r>
            <a:r>
              <a:rPr lang="en-US" b="1" dirty="0">
                <a:solidFill>
                  <a:schemeClr val="accent1"/>
                </a:solidFill>
              </a:rPr>
              <a:t>build more friendships with people who will impact their lives in positive. </a:t>
            </a:r>
          </a:p>
          <a:p>
            <a:pPr algn="l"/>
            <a:r>
              <a:rPr lang="en-US" b="1" dirty="0"/>
              <a:t>Overcoming Family Challenges…</a:t>
            </a:r>
            <a:r>
              <a:rPr lang="en-US" b="1" dirty="0">
                <a:solidFill>
                  <a:schemeClr val="accent1"/>
                </a:solidFill>
              </a:rPr>
              <a:t>identify challenging patterns in their families and learn</a:t>
            </a:r>
          </a:p>
          <a:p>
            <a:pPr algn="l"/>
            <a:r>
              <a:rPr lang="en-US" b="1" dirty="0"/>
              <a:t>Problem Solving</a:t>
            </a:r>
            <a:r>
              <a:rPr lang="en-US" b="1" dirty="0">
                <a:solidFill>
                  <a:schemeClr val="accent1"/>
                </a:solidFill>
              </a:rPr>
              <a:t>…make sound, reasoned decisions that minimize harm to themselves and others.</a:t>
            </a:r>
          </a:p>
          <a:p>
            <a:pPr algn="l"/>
            <a:r>
              <a:rPr lang="en-US" b="1" dirty="0"/>
              <a:t>Prosocial Leisure Activities…</a:t>
            </a:r>
            <a:r>
              <a:rPr lang="en-US" b="1" dirty="0">
                <a:solidFill>
                  <a:schemeClr val="accent1"/>
                </a:solidFill>
              </a:rPr>
              <a:t>discover positive, prosocial outlets and recreational activities.</a:t>
            </a:r>
          </a:p>
          <a:p>
            <a:pPr algn="l"/>
            <a:r>
              <a:rPr lang="en-US" b="1" dirty="0"/>
              <a:t>Substance Abuse…</a:t>
            </a:r>
            <a:r>
              <a:rPr lang="en-US" b="1" dirty="0">
                <a:solidFill>
                  <a:schemeClr val="accent1"/>
                </a:solidFill>
              </a:rPr>
              <a:t>understand their patterns of substance use, the factors that influence their use, and strategies for not using.</a:t>
            </a:r>
          </a:p>
          <a:p>
            <a:pPr algn="l"/>
            <a:endParaRPr lang="en-US" b="1" dirty="0"/>
          </a:p>
        </p:txBody>
      </p:sp>
    </p:spTree>
    <p:extLst>
      <p:ext uri="{BB962C8B-B14F-4D97-AF65-F5344CB8AC3E}">
        <p14:creationId xmlns:p14="http://schemas.microsoft.com/office/powerpoint/2010/main" val="3584463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80129" y="621041"/>
            <a:ext cx="7395913" cy="1034873"/>
          </a:xfrm>
        </p:spPr>
        <p:txBody>
          <a:bodyPr anchor="ctr">
            <a:noAutofit/>
          </a:bodyPr>
          <a:lstStyle/>
          <a:p>
            <a:pPr algn="ctr"/>
            <a:r>
              <a:rPr lang="en-US" b="1" dirty="0"/>
              <a:t>Evidence Based Practices</a:t>
            </a:r>
          </a:p>
        </p:txBody>
      </p:sp>
      <p:sp>
        <p:nvSpPr>
          <p:cNvPr id="5" name="Text Placeholder 4"/>
          <p:cNvSpPr>
            <a:spLocks noGrp="1"/>
          </p:cNvSpPr>
          <p:nvPr>
            <p:ph type="body" idx="4294967295"/>
          </p:nvPr>
        </p:nvSpPr>
        <p:spPr>
          <a:xfrm>
            <a:off x="3524509" y="2329808"/>
            <a:ext cx="5142979" cy="695259"/>
          </a:xfrm>
        </p:spPr>
        <p:txBody>
          <a:bodyPr>
            <a:noAutofit/>
          </a:bodyPr>
          <a:lstStyle/>
          <a:p>
            <a:pPr marL="0" indent="0" algn="ctr">
              <a:buNone/>
            </a:pPr>
            <a:r>
              <a:rPr lang="en-US" sz="3600" b="1" dirty="0"/>
              <a:t>Effective Interactions</a:t>
            </a:r>
          </a:p>
        </p:txBody>
      </p:sp>
      <p:pic>
        <p:nvPicPr>
          <p:cNvPr id="3" name="Picture 2" descr="Text&#10;&#10;Description automatically generated">
            <a:extLst>
              <a:ext uri="{FF2B5EF4-FFF2-40B4-BE49-F238E27FC236}">
                <a16:creationId xmlns:a16="http://schemas.microsoft.com/office/drawing/2014/main" id="{7870E564-8B53-FA33-7066-E0B294C19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307" y="3554261"/>
            <a:ext cx="2781300" cy="1647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8772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50362" y="1029872"/>
          <a:ext cx="7772400" cy="47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091366" y="2607020"/>
            <a:ext cx="2089768" cy="1200329"/>
          </a:xfrm>
          <a:prstGeom prst="rect">
            <a:avLst/>
          </a:prstGeom>
          <a:noFill/>
          <a:ln>
            <a:noFill/>
          </a:ln>
          <a:effectLst>
            <a:reflection blurRad="6350" stA="52000" endA="300" endPos="35000" dir="5400000" sy="-100000" algn="bl" rotWithShape="0"/>
          </a:effectLst>
          <a:scene3d>
            <a:camera prst="perspectiveFront"/>
            <a:lightRig rig="threePt" dir="t"/>
          </a:scene3d>
          <a:sp3d>
            <a:bevelT prst="relaxedInset"/>
          </a:sp3d>
        </p:spPr>
        <p:txBody>
          <a:bodyPr wrap="square">
            <a:spAutoFit/>
          </a:bodyPr>
          <a:lstStyle/>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MI</a:t>
            </a:r>
          </a:p>
          <a:p>
            <a:pPr algn="ctr">
              <a:buClr>
                <a:srgbClr val="4F81BD"/>
              </a:buClr>
              <a:defRPr/>
            </a:pP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Century Gothic" panose="020B0502020202020204" pitchFamily="34" charset="0"/>
              </a:rPr>
              <a:t>Spirit</a:t>
            </a:r>
            <a:r>
              <a:rPr lang="en-US" sz="3600" b="1">
                <a:ln w="18415" cmpd="sng">
                  <a:solidFill>
                    <a:prstClr val="white">
                      <a:lumMod val="75000"/>
                    </a:prstClr>
                  </a:solidFill>
                  <a:prstDash val="solid"/>
                </a:ln>
                <a:solidFill>
                  <a:prstClr val="white">
                    <a:lumMod val="95000"/>
                  </a:prstClr>
                </a:solidFill>
                <a:effectLst>
                  <a:reflection blurRad="6350" stA="55000" endA="300" endPos="45500" dir="5400000" sy="-100000" algn="bl" rotWithShape="0"/>
                </a:effectLst>
                <a:latin typeface="TitilliumMaps26L 500 wt"/>
              </a:rPr>
              <a:t>”</a:t>
            </a:r>
          </a:p>
        </p:txBody>
      </p:sp>
      <p:sp>
        <p:nvSpPr>
          <p:cNvPr id="6" name="Title 1"/>
          <p:cNvSpPr txBox="1">
            <a:spLocks/>
          </p:cNvSpPr>
          <p:nvPr/>
        </p:nvSpPr>
        <p:spPr>
          <a:xfrm>
            <a:off x="656229" y="-23551"/>
            <a:ext cx="11157857" cy="838200"/>
          </a:xfrm>
          <a:prstGeom prst="rect">
            <a:avLst/>
          </a:prstGeom>
        </p:spPr>
        <p:txBody>
          <a:bodyPr anchor="ctr">
            <a:noAutofit/>
          </a:bodyPr>
          <a:lstStyle/>
          <a:p>
            <a:pPr algn="ctr">
              <a:defRPr/>
            </a:pPr>
            <a:r>
              <a:rPr lang="en-US" sz="4400" b="1" dirty="0">
                <a:solidFill>
                  <a:srgbClr val="002060"/>
                </a:solidFill>
                <a:latin typeface="+mj-lt"/>
              </a:rPr>
              <a:t>Motivational Interviewing Spirit</a:t>
            </a:r>
          </a:p>
        </p:txBody>
      </p:sp>
      <p:sp>
        <p:nvSpPr>
          <p:cNvPr id="46085" name="TextBox 1"/>
          <p:cNvSpPr txBox="1">
            <a:spLocks noChangeArrowheads="1"/>
          </p:cNvSpPr>
          <p:nvPr/>
        </p:nvSpPr>
        <p:spPr bwMode="auto">
          <a:xfrm>
            <a:off x="4586752" y="881674"/>
            <a:ext cx="3296810"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Partnership</a:t>
            </a:r>
          </a:p>
        </p:txBody>
      </p:sp>
      <p:sp>
        <p:nvSpPr>
          <p:cNvPr id="46086" name="TextBox 2"/>
          <p:cNvSpPr txBox="1">
            <a:spLocks noChangeArrowheads="1"/>
          </p:cNvSpPr>
          <p:nvPr/>
        </p:nvSpPr>
        <p:spPr bwMode="auto">
          <a:xfrm>
            <a:off x="6909444" y="2782668"/>
            <a:ext cx="3046124"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Acceptance</a:t>
            </a:r>
          </a:p>
        </p:txBody>
      </p:sp>
      <p:sp>
        <p:nvSpPr>
          <p:cNvPr id="46087" name="TextBox 3"/>
          <p:cNvSpPr txBox="1">
            <a:spLocks noChangeArrowheads="1"/>
          </p:cNvSpPr>
          <p:nvPr/>
        </p:nvSpPr>
        <p:spPr bwMode="auto">
          <a:xfrm>
            <a:off x="2412575" y="2782668"/>
            <a:ext cx="3097790" cy="646331"/>
          </a:xfrm>
          <a:prstGeom prst="rect">
            <a:avLst/>
          </a:prstGeom>
          <a:noFill/>
          <a:ln w="9525">
            <a:noFill/>
            <a:miter lim="800000"/>
            <a:headEnd/>
            <a:tailEnd/>
          </a:ln>
        </p:spPr>
        <p:txBody>
          <a:bodyPr wrap="square">
            <a:spAutoFit/>
          </a:bodyPr>
          <a:lstStyle/>
          <a:p>
            <a:r>
              <a:rPr lang="en-US" sz="3600" b="1">
                <a:solidFill>
                  <a:prstClr val="black"/>
                </a:solidFill>
                <a:latin typeface="Century Gothic" panose="020B0502020202020204" pitchFamily="34" charset="0"/>
              </a:rPr>
              <a:t>Compassion</a:t>
            </a:r>
          </a:p>
        </p:txBody>
      </p:sp>
      <p:sp>
        <p:nvSpPr>
          <p:cNvPr id="46088" name="TextBox 7"/>
          <p:cNvSpPr txBox="1">
            <a:spLocks noChangeArrowheads="1"/>
          </p:cNvSpPr>
          <p:nvPr/>
        </p:nvSpPr>
        <p:spPr bwMode="auto">
          <a:xfrm>
            <a:off x="4354085" y="4738846"/>
            <a:ext cx="3483829" cy="646331"/>
          </a:xfrm>
          <a:prstGeom prst="rect">
            <a:avLst/>
          </a:prstGeom>
          <a:noFill/>
          <a:ln w="9525">
            <a:noFill/>
            <a:miter lim="800000"/>
            <a:headEnd/>
            <a:tailEnd/>
          </a:ln>
        </p:spPr>
        <p:txBody>
          <a:bodyPr wrap="square">
            <a:spAutoFit/>
          </a:bodyPr>
          <a:lstStyle/>
          <a:p>
            <a:pPr algn="ctr"/>
            <a:r>
              <a:rPr lang="en-US" sz="3600" b="1">
                <a:solidFill>
                  <a:prstClr val="black"/>
                </a:solidFill>
                <a:latin typeface="Century Gothic" panose="020B0502020202020204" pitchFamily="34" charset="0"/>
              </a:rPr>
              <a:t>Empowerment</a:t>
            </a:r>
          </a:p>
        </p:txBody>
      </p:sp>
    </p:spTree>
    <p:extLst>
      <p:ext uri="{BB962C8B-B14F-4D97-AF65-F5344CB8AC3E}">
        <p14:creationId xmlns:p14="http://schemas.microsoft.com/office/powerpoint/2010/main" val="2598430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9E0D6454-05D9-AF87-A7FF-74286AC119C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86246" y="1200104"/>
            <a:ext cx="11873753" cy="495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DE03457-5009-320D-31A2-8626FD1776CA}"/>
              </a:ext>
            </a:extLst>
          </p:cNvPr>
          <p:cNvSpPr>
            <a:spLocks noGrp="1"/>
          </p:cNvSpPr>
          <p:nvPr>
            <p:ph type="ctrTitle"/>
          </p:nvPr>
        </p:nvSpPr>
        <p:spPr>
          <a:xfrm>
            <a:off x="1546411" y="350729"/>
            <a:ext cx="9153425" cy="849375"/>
          </a:xfrm>
        </p:spPr>
        <p:txBody>
          <a:bodyPr>
            <a:normAutofit fontScale="90000"/>
          </a:bodyPr>
          <a:lstStyle/>
          <a:p>
            <a:r>
              <a:rPr lang="en-US" sz="4400" b="1" dirty="0"/>
              <a:t>Build a Professional Relationship</a:t>
            </a:r>
          </a:p>
        </p:txBody>
      </p:sp>
      <p:sp>
        <p:nvSpPr>
          <p:cNvPr id="3" name="Subtitle 2">
            <a:extLst>
              <a:ext uri="{FF2B5EF4-FFF2-40B4-BE49-F238E27FC236}">
                <a16:creationId xmlns:a16="http://schemas.microsoft.com/office/drawing/2014/main" id="{E0DC46B8-48B6-B344-ED87-7F2F3F1B95A4}"/>
              </a:ext>
            </a:extLst>
          </p:cNvPr>
          <p:cNvSpPr>
            <a:spLocks noGrp="1"/>
          </p:cNvSpPr>
          <p:nvPr>
            <p:ph type="subTitle" idx="1"/>
          </p:nvPr>
        </p:nvSpPr>
        <p:spPr>
          <a:xfrm>
            <a:off x="3082968" y="1974619"/>
            <a:ext cx="7729603" cy="2908762"/>
          </a:xfrm>
        </p:spPr>
        <p:txBody>
          <a:bodyPr>
            <a:noAutofit/>
          </a:bodyPr>
          <a:lstStyle/>
          <a:p>
            <a:pPr marL="342900" indent="-342900" algn="l">
              <a:buClr>
                <a:srgbClr val="002060"/>
              </a:buClr>
              <a:buAutoNum type="arabicPeriod"/>
            </a:pPr>
            <a:r>
              <a:rPr lang="en-US" sz="3600" b="1" dirty="0">
                <a:latin typeface="Century Gothic" panose="020B0502020202020204" pitchFamily="34" charset="0"/>
              </a:rPr>
              <a:t>Effective Reinforcement</a:t>
            </a:r>
          </a:p>
          <a:p>
            <a:pPr marL="342900" indent="-342900" algn="l">
              <a:buClr>
                <a:srgbClr val="002060"/>
              </a:buClr>
              <a:buAutoNum type="arabicPeriod"/>
            </a:pPr>
            <a:r>
              <a:rPr lang="en-US" sz="3600" b="1" dirty="0">
                <a:latin typeface="Century Gothic" panose="020B0502020202020204" pitchFamily="34" charset="0"/>
              </a:rPr>
              <a:t>Effective Use of Authority</a:t>
            </a:r>
          </a:p>
          <a:p>
            <a:pPr marL="342900" indent="-342900" algn="l">
              <a:buClr>
                <a:srgbClr val="002060"/>
              </a:buClr>
              <a:buFont typeface="Arial" panose="020B0604020202020204" pitchFamily="34" charset="0"/>
              <a:buAutoNum type="arabicPeriod"/>
            </a:pPr>
            <a:r>
              <a:rPr lang="en-US" sz="3600" b="1" dirty="0">
                <a:latin typeface="Century Gothic" panose="020B0502020202020204" pitchFamily="34" charset="0"/>
              </a:rPr>
              <a:t>Effective Disapproval</a:t>
            </a:r>
          </a:p>
          <a:p>
            <a:pPr marL="342900" indent="-342900" algn="l">
              <a:buClr>
                <a:srgbClr val="002060"/>
              </a:buClr>
              <a:buAutoNum type="arabicPeriod"/>
            </a:pPr>
            <a:endParaRPr lang="en-US" sz="3600" b="1" dirty="0">
              <a:latin typeface="Century Gothic" panose="020B0502020202020204" pitchFamily="34" charset="0"/>
            </a:endParaRPr>
          </a:p>
          <a:p>
            <a:pPr marL="342900" indent="-342900" algn="l">
              <a:buClr>
                <a:srgbClr val="002060"/>
              </a:buClr>
              <a:buAutoNum type="arabicPeriod"/>
            </a:pPr>
            <a:endParaRPr lang="en-US" sz="3600" b="1" dirty="0">
              <a:latin typeface="Century Gothic" panose="020B0502020202020204" pitchFamily="34" charset="0"/>
            </a:endParaRPr>
          </a:p>
        </p:txBody>
      </p:sp>
    </p:spTree>
    <p:extLst>
      <p:ext uri="{BB962C8B-B14F-4D97-AF65-F5344CB8AC3E}">
        <p14:creationId xmlns:p14="http://schemas.microsoft.com/office/powerpoint/2010/main" val="3807682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E41F-BB0C-E3C9-05F7-A8A11863295F}"/>
              </a:ext>
            </a:extLst>
          </p:cNvPr>
          <p:cNvSpPr>
            <a:spLocks noGrp="1"/>
          </p:cNvSpPr>
          <p:nvPr>
            <p:ph type="ctrTitle"/>
          </p:nvPr>
        </p:nvSpPr>
        <p:spPr>
          <a:xfrm>
            <a:off x="4066260" y="0"/>
            <a:ext cx="4059477" cy="1162877"/>
          </a:xfrm>
        </p:spPr>
        <p:txBody>
          <a:bodyPr/>
          <a:lstStyle/>
          <a:p>
            <a:r>
              <a:rPr lang="en-US" b="1" dirty="0"/>
              <a:t>REWARDS</a:t>
            </a:r>
          </a:p>
        </p:txBody>
      </p:sp>
      <p:sp>
        <p:nvSpPr>
          <p:cNvPr id="3" name="Subtitle 2">
            <a:extLst>
              <a:ext uri="{FF2B5EF4-FFF2-40B4-BE49-F238E27FC236}">
                <a16:creationId xmlns:a16="http://schemas.microsoft.com/office/drawing/2014/main" id="{B35CBBD4-B46B-2070-7104-2D39678B297C}"/>
              </a:ext>
            </a:extLst>
          </p:cNvPr>
          <p:cNvSpPr>
            <a:spLocks noGrp="1"/>
          </p:cNvSpPr>
          <p:nvPr>
            <p:ph type="subTitle" idx="1"/>
          </p:nvPr>
        </p:nvSpPr>
        <p:spPr>
          <a:xfrm>
            <a:off x="562626" y="1691013"/>
            <a:ext cx="6001011" cy="4083485"/>
          </a:xfrm>
        </p:spPr>
        <p:txBody>
          <a:bodyPr>
            <a:noAutofit/>
          </a:bodyPr>
          <a:lstStyle/>
          <a:p>
            <a:pPr marL="342900" indent="-342900" algn="l">
              <a:lnSpc>
                <a:spcPct val="100000"/>
              </a:lnSpc>
              <a:buClr>
                <a:srgbClr val="002060"/>
              </a:buClr>
              <a:buFont typeface="Arial" panose="020B0604020202020204" pitchFamily="34" charset="0"/>
              <a:buChar char="•"/>
            </a:pPr>
            <a:r>
              <a:rPr lang="en-US" b="1" dirty="0"/>
              <a:t>Verbal praise</a:t>
            </a:r>
          </a:p>
          <a:p>
            <a:pPr marL="342900" indent="-342900" algn="l">
              <a:lnSpc>
                <a:spcPct val="100000"/>
              </a:lnSpc>
              <a:buClr>
                <a:srgbClr val="002060"/>
              </a:buClr>
              <a:buFont typeface="Arial" panose="020B0604020202020204" pitchFamily="34" charset="0"/>
              <a:buChar char="•"/>
            </a:pPr>
            <a:r>
              <a:rPr lang="en-US" b="1" dirty="0"/>
              <a:t>Bus passes</a:t>
            </a:r>
          </a:p>
          <a:p>
            <a:pPr marL="342900" indent="-342900" algn="l">
              <a:lnSpc>
                <a:spcPct val="100000"/>
              </a:lnSpc>
              <a:buClr>
                <a:srgbClr val="002060"/>
              </a:buClr>
              <a:buFont typeface="Arial" panose="020B0604020202020204" pitchFamily="34" charset="0"/>
              <a:buChar char="•"/>
            </a:pPr>
            <a:r>
              <a:rPr lang="en-US" b="1" dirty="0"/>
              <a:t>Hygiene </a:t>
            </a:r>
          </a:p>
          <a:p>
            <a:pPr marL="342900" indent="-342900" algn="l">
              <a:lnSpc>
                <a:spcPct val="100000"/>
              </a:lnSpc>
              <a:buClr>
                <a:srgbClr val="002060"/>
              </a:buClr>
              <a:buFont typeface="Arial" panose="020B0604020202020204" pitchFamily="34" charset="0"/>
              <a:buChar char="•"/>
            </a:pPr>
            <a:r>
              <a:rPr lang="en-US" b="1" dirty="0"/>
              <a:t>Clothing voucher</a:t>
            </a:r>
          </a:p>
          <a:p>
            <a:pPr marL="342900" indent="-342900" algn="l">
              <a:lnSpc>
                <a:spcPct val="100000"/>
              </a:lnSpc>
              <a:buClr>
                <a:srgbClr val="002060"/>
              </a:buClr>
              <a:buFont typeface="Arial" panose="020B0604020202020204" pitchFamily="34" charset="0"/>
              <a:buChar char="•"/>
            </a:pPr>
            <a:r>
              <a:rPr lang="en-US" b="1" dirty="0"/>
              <a:t>Furniture voucher</a:t>
            </a:r>
          </a:p>
          <a:p>
            <a:pPr marL="342900" indent="-342900" algn="l">
              <a:lnSpc>
                <a:spcPct val="100000"/>
              </a:lnSpc>
              <a:buClr>
                <a:srgbClr val="002060"/>
              </a:buClr>
              <a:buFont typeface="Arial" panose="020B0604020202020204" pitchFamily="34" charset="0"/>
              <a:buChar char="•"/>
            </a:pPr>
            <a:r>
              <a:rPr lang="en-US" b="1" dirty="0"/>
              <a:t>Tell family member about success</a:t>
            </a:r>
          </a:p>
          <a:p>
            <a:pPr marL="342900" indent="-342900" algn="l">
              <a:lnSpc>
                <a:spcPct val="100000"/>
              </a:lnSpc>
              <a:buClr>
                <a:srgbClr val="002060"/>
              </a:buClr>
              <a:buFont typeface="Arial" panose="020B0604020202020204" pitchFamily="34" charset="0"/>
              <a:buChar char="•"/>
            </a:pPr>
            <a:r>
              <a:rPr lang="en-US" b="1" dirty="0"/>
              <a:t>Certificate</a:t>
            </a:r>
          </a:p>
          <a:p>
            <a:pPr marL="342900" indent="-342900" algn="l">
              <a:lnSpc>
                <a:spcPct val="100000"/>
              </a:lnSpc>
              <a:buClr>
                <a:srgbClr val="002060"/>
              </a:buClr>
              <a:buFont typeface="Arial" panose="020B0604020202020204" pitchFamily="34" charset="0"/>
              <a:buChar char="•"/>
            </a:pPr>
            <a:r>
              <a:rPr lang="en-US" b="1" dirty="0"/>
              <a:t>Sticker “Good Job” </a:t>
            </a:r>
          </a:p>
          <a:p>
            <a:pPr marL="342900" indent="-342900" algn="l">
              <a:lnSpc>
                <a:spcPct val="100000"/>
              </a:lnSpc>
              <a:buClr>
                <a:srgbClr val="002060"/>
              </a:buClr>
              <a:buFont typeface="Arial" panose="020B0604020202020204" pitchFamily="34" charset="0"/>
              <a:buChar char="•"/>
            </a:pPr>
            <a:endParaRPr lang="en-US" b="1" dirty="0"/>
          </a:p>
        </p:txBody>
      </p:sp>
      <p:sp>
        <p:nvSpPr>
          <p:cNvPr id="5" name="TextBox 4">
            <a:extLst>
              <a:ext uri="{FF2B5EF4-FFF2-40B4-BE49-F238E27FC236}">
                <a16:creationId xmlns:a16="http://schemas.microsoft.com/office/drawing/2014/main" id="{9E0D218C-037B-13A1-DBC0-4733D2D24438}"/>
              </a:ext>
            </a:extLst>
          </p:cNvPr>
          <p:cNvSpPr txBox="1"/>
          <p:nvPr/>
        </p:nvSpPr>
        <p:spPr>
          <a:xfrm>
            <a:off x="6095998" y="1691013"/>
            <a:ext cx="5323561" cy="4452886"/>
          </a:xfrm>
          <a:prstGeom prst="rect">
            <a:avLst/>
          </a:prstGeom>
          <a:noFill/>
        </p:spPr>
        <p:txBody>
          <a:bodyPr wrap="square" rtlCol="0">
            <a:spAutoFit/>
          </a:bodyPr>
          <a:lstStyle/>
          <a:p>
            <a:pPr marL="342900" indent="-342900" algn="l">
              <a:lnSpc>
                <a:spcPct val="150000"/>
              </a:lnSpc>
              <a:buClr>
                <a:srgbClr val="002060"/>
              </a:buClr>
              <a:buFont typeface="Arial" panose="020B0604020202020204" pitchFamily="34" charset="0"/>
              <a:buChar char="•"/>
            </a:pPr>
            <a:r>
              <a:rPr lang="en-US" sz="2400" b="1" dirty="0"/>
              <a:t>Travel Permit</a:t>
            </a:r>
          </a:p>
          <a:p>
            <a:pPr marL="342900" indent="-342900">
              <a:lnSpc>
                <a:spcPct val="150000"/>
              </a:lnSpc>
              <a:buClr>
                <a:srgbClr val="002060"/>
              </a:buClr>
              <a:buFont typeface="Arial" panose="020B0604020202020204" pitchFamily="34" charset="0"/>
              <a:buChar char="•"/>
            </a:pPr>
            <a:r>
              <a:rPr lang="en-US" sz="2400" b="1" dirty="0"/>
              <a:t>Skip next visit</a:t>
            </a:r>
          </a:p>
          <a:p>
            <a:pPr marL="342900" indent="-342900" algn="l">
              <a:lnSpc>
                <a:spcPct val="150000"/>
              </a:lnSpc>
              <a:buClr>
                <a:srgbClr val="002060"/>
              </a:buClr>
              <a:buFont typeface="Arial" panose="020B0604020202020204" pitchFamily="34" charset="0"/>
              <a:buChar char="•"/>
            </a:pPr>
            <a:r>
              <a:rPr lang="en-US" sz="2400" b="1" dirty="0"/>
              <a:t>Reduced Community Service</a:t>
            </a:r>
          </a:p>
          <a:p>
            <a:pPr marL="342900" indent="-342900" algn="l">
              <a:lnSpc>
                <a:spcPct val="150000"/>
              </a:lnSpc>
              <a:buClr>
                <a:srgbClr val="002060"/>
              </a:buClr>
              <a:buFont typeface="Arial" panose="020B0604020202020204" pitchFamily="34" charset="0"/>
              <a:buChar char="•"/>
            </a:pPr>
            <a:r>
              <a:rPr lang="en-US" sz="2400" b="1" dirty="0"/>
              <a:t>See in the field, instead of office</a:t>
            </a:r>
          </a:p>
          <a:p>
            <a:pPr marL="342900" indent="-342900" algn="l">
              <a:lnSpc>
                <a:spcPct val="150000"/>
              </a:lnSpc>
              <a:buClr>
                <a:srgbClr val="002060"/>
              </a:buClr>
              <a:buFont typeface="Arial" panose="020B0604020202020204" pitchFamily="34" charset="0"/>
              <a:buChar char="•"/>
            </a:pPr>
            <a:r>
              <a:rPr lang="en-US" sz="2400" b="1" dirty="0"/>
              <a:t>Reduced telephone reporting</a:t>
            </a:r>
          </a:p>
          <a:p>
            <a:pPr marL="342900" indent="-342900" algn="l">
              <a:lnSpc>
                <a:spcPct val="150000"/>
              </a:lnSpc>
              <a:buClr>
                <a:srgbClr val="002060"/>
              </a:buClr>
              <a:buFont typeface="Arial" panose="020B0604020202020204" pitchFamily="34" charset="0"/>
              <a:buChar char="•"/>
            </a:pPr>
            <a:r>
              <a:rPr lang="en-US" sz="2400" b="1" dirty="0"/>
              <a:t>Fee waiver</a:t>
            </a:r>
          </a:p>
          <a:p>
            <a:pPr marL="342900" indent="-342900" algn="l">
              <a:lnSpc>
                <a:spcPct val="150000"/>
              </a:lnSpc>
              <a:buClr>
                <a:srgbClr val="002060"/>
              </a:buClr>
              <a:buFont typeface="Arial" panose="020B0604020202020204" pitchFamily="34" charset="0"/>
              <a:buChar char="•"/>
            </a:pPr>
            <a:r>
              <a:rPr lang="en-US" sz="2400" b="1" dirty="0"/>
              <a:t>Early release from supervision </a:t>
            </a:r>
          </a:p>
          <a:p>
            <a:pPr marL="342900" indent="-342900">
              <a:lnSpc>
                <a:spcPct val="150000"/>
              </a:lnSpc>
              <a:buClr>
                <a:srgbClr val="002060"/>
              </a:buClr>
              <a:buFont typeface="Arial" panose="020B0604020202020204" pitchFamily="34" charset="0"/>
              <a:buChar char="•"/>
            </a:pPr>
            <a:endParaRPr lang="en-US" sz="2400" b="1" dirty="0"/>
          </a:p>
        </p:txBody>
      </p:sp>
    </p:spTree>
    <p:extLst>
      <p:ext uri="{BB962C8B-B14F-4D97-AF65-F5344CB8AC3E}">
        <p14:creationId xmlns:p14="http://schemas.microsoft.com/office/powerpoint/2010/main" val="12840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2000"/>
                                        <p:tgtEl>
                                          <p:spTgt spid="5">
                                            <p:txEl>
                                              <p:pRg st="0" end="0"/>
                                            </p:txEl>
                                          </p:spTgt>
                                        </p:tgtEl>
                                      </p:cBhvr>
                                    </p:animEffect>
                                    <p:anim calcmode="lin" valueType="num">
                                      <p:cBhvr>
                                        <p:cTn id="50"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51" dur="2000" fill="hold"/>
                                        <p:tgtEl>
                                          <p:spTgt spid="5">
                                            <p:txEl>
                                              <p:pRg st="0" end="0"/>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2000"/>
                                        <p:tgtEl>
                                          <p:spTgt spid="5">
                                            <p:txEl>
                                              <p:pRg st="1" end="1"/>
                                            </p:txEl>
                                          </p:spTgt>
                                        </p:tgtEl>
                                      </p:cBhvr>
                                    </p:animEffect>
                                    <p:anim calcmode="lin" valueType="num">
                                      <p:cBhvr>
                                        <p:cTn id="5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56" dur="2000" fill="hold"/>
                                        <p:tgtEl>
                                          <p:spTgt spid="5">
                                            <p:txEl>
                                              <p:pRg st="1" end="1"/>
                                            </p:txEl>
                                          </p:spTgt>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2000"/>
                                        <p:tgtEl>
                                          <p:spTgt spid="5">
                                            <p:txEl>
                                              <p:pRg st="2" end="2"/>
                                            </p:txEl>
                                          </p:spTgt>
                                        </p:tgtEl>
                                      </p:cBhvr>
                                    </p:animEffect>
                                    <p:anim calcmode="lin" valueType="num">
                                      <p:cBhvr>
                                        <p:cTn id="60"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61" dur="2000" fill="hold"/>
                                        <p:tgtEl>
                                          <p:spTgt spid="5">
                                            <p:txEl>
                                              <p:pRg st="2" end="2"/>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fade">
                                      <p:cBhvr>
                                        <p:cTn id="64" dur="2000"/>
                                        <p:tgtEl>
                                          <p:spTgt spid="5">
                                            <p:txEl>
                                              <p:pRg st="3" end="3"/>
                                            </p:txEl>
                                          </p:spTgt>
                                        </p:tgtEl>
                                      </p:cBhvr>
                                    </p:animEffect>
                                    <p:anim calcmode="lin" valueType="num">
                                      <p:cBhvr>
                                        <p:cTn id="65"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66" dur="2000" fill="hold"/>
                                        <p:tgtEl>
                                          <p:spTgt spid="5">
                                            <p:txEl>
                                              <p:pRg st="3" end="3"/>
                                            </p:txEl>
                                          </p:spTgt>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Effect transition="in" filter="fade">
                                      <p:cBhvr>
                                        <p:cTn id="69" dur="2000"/>
                                        <p:tgtEl>
                                          <p:spTgt spid="5">
                                            <p:txEl>
                                              <p:pRg st="4" end="4"/>
                                            </p:txEl>
                                          </p:spTgt>
                                        </p:tgtEl>
                                      </p:cBhvr>
                                    </p:animEffect>
                                    <p:anim calcmode="lin" valueType="num">
                                      <p:cBhvr>
                                        <p:cTn id="70"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71" dur="2000" fill="hold"/>
                                        <p:tgtEl>
                                          <p:spTgt spid="5">
                                            <p:txEl>
                                              <p:pRg st="4" end="4"/>
                                            </p:txEl>
                                          </p:spTgt>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fade">
                                      <p:cBhvr>
                                        <p:cTn id="74" dur="2000"/>
                                        <p:tgtEl>
                                          <p:spTgt spid="5">
                                            <p:txEl>
                                              <p:pRg st="5" end="5"/>
                                            </p:txEl>
                                          </p:spTgt>
                                        </p:tgtEl>
                                      </p:cBhvr>
                                    </p:animEffect>
                                    <p:anim calcmode="lin" valueType="num">
                                      <p:cBhvr>
                                        <p:cTn id="75"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76" dur="2000" fill="hold"/>
                                        <p:tgtEl>
                                          <p:spTgt spid="5">
                                            <p:txEl>
                                              <p:pRg st="5" end="5"/>
                                            </p:txEl>
                                          </p:spTgt>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fade">
                                      <p:cBhvr>
                                        <p:cTn id="79" dur="2000"/>
                                        <p:tgtEl>
                                          <p:spTgt spid="5">
                                            <p:txEl>
                                              <p:pRg st="6" end="6"/>
                                            </p:txEl>
                                          </p:spTgt>
                                        </p:tgtEl>
                                      </p:cBhvr>
                                    </p:animEffect>
                                    <p:anim calcmode="lin" valueType="num">
                                      <p:cBhvr>
                                        <p:cTn id="80"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81"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8B4C-96E4-CC94-9617-4C6ED4DEC6A8}"/>
              </a:ext>
            </a:extLst>
          </p:cNvPr>
          <p:cNvSpPr>
            <a:spLocks noGrp="1"/>
          </p:cNvSpPr>
          <p:nvPr>
            <p:ph type="title"/>
          </p:nvPr>
        </p:nvSpPr>
        <p:spPr>
          <a:xfrm>
            <a:off x="3500763" y="127130"/>
            <a:ext cx="4921164" cy="1325563"/>
          </a:xfrm>
        </p:spPr>
        <p:txBody>
          <a:bodyPr anchor="ctr"/>
          <a:lstStyle/>
          <a:p>
            <a:pPr algn="ctr"/>
            <a:r>
              <a:rPr lang="en-US" b="1" dirty="0">
                <a:solidFill>
                  <a:srgbClr val="700017"/>
                </a:solidFill>
                <a:latin typeface="Century Gothic" panose="020B0502020202020204" pitchFamily="34" charset="0"/>
              </a:rPr>
              <a:t>Case Review </a:t>
            </a:r>
          </a:p>
        </p:txBody>
      </p:sp>
      <p:sp>
        <p:nvSpPr>
          <p:cNvPr id="3" name="Content Placeholder 2">
            <a:extLst>
              <a:ext uri="{FF2B5EF4-FFF2-40B4-BE49-F238E27FC236}">
                <a16:creationId xmlns:a16="http://schemas.microsoft.com/office/drawing/2014/main" id="{EF107467-F0D0-21D0-52FA-EA1B85283FD3}"/>
              </a:ext>
            </a:extLst>
          </p:cNvPr>
          <p:cNvSpPr>
            <a:spLocks noGrp="1"/>
          </p:cNvSpPr>
          <p:nvPr>
            <p:ph idx="1"/>
          </p:nvPr>
        </p:nvSpPr>
        <p:spPr>
          <a:xfrm>
            <a:off x="753035" y="1452693"/>
            <a:ext cx="10600765" cy="3853834"/>
          </a:xfrm>
        </p:spPr>
        <p:txBody>
          <a:bodyPr>
            <a:noAutofit/>
          </a:bodyPr>
          <a:lstStyle/>
          <a:p>
            <a:pPr marL="0" indent="0">
              <a:buNone/>
            </a:pPr>
            <a:r>
              <a:rPr lang="en-US" sz="2800" b="1" dirty="0">
                <a:latin typeface="+mn-lt"/>
              </a:rPr>
              <a:t>Pick one key strategy to use with your case to build a professional rapport and explain why.  </a:t>
            </a:r>
          </a:p>
          <a:p>
            <a:pPr lvl="1">
              <a:lnSpc>
                <a:spcPct val="150000"/>
              </a:lnSpc>
              <a:buClr>
                <a:srgbClr val="002060"/>
              </a:buClr>
            </a:pPr>
            <a:r>
              <a:rPr lang="en-US" sz="2800" b="1" dirty="0">
                <a:latin typeface="+mn-lt"/>
              </a:rPr>
              <a:t>Effective Disapproval </a:t>
            </a:r>
          </a:p>
          <a:p>
            <a:pPr lvl="1">
              <a:lnSpc>
                <a:spcPct val="150000"/>
              </a:lnSpc>
              <a:buClr>
                <a:srgbClr val="002060"/>
              </a:buClr>
            </a:pPr>
            <a:r>
              <a:rPr lang="en-US" sz="2800" b="1" dirty="0">
                <a:latin typeface="+mn-lt"/>
              </a:rPr>
              <a:t>Effective Use of Authority </a:t>
            </a:r>
          </a:p>
          <a:p>
            <a:pPr lvl="1">
              <a:lnSpc>
                <a:spcPct val="150000"/>
              </a:lnSpc>
              <a:buClr>
                <a:srgbClr val="002060"/>
              </a:buClr>
            </a:pPr>
            <a:r>
              <a:rPr lang="en-US" sz="2800" b="1" dirty="0">
                <a:latin typeface="+mn-lt"/>
              </a:rPr>
              <a:t>Effective Reinforcement</a:t>
            </a:r>
          </a:p>
          <a:p>
            <a:pPr marL="342900" lvl="1" indent="0">
              <a:buNone/>
            </a:pPr>
            <a:endParaRPr lang="en-US" sz="2800" b="1" dirty="0">
              <a:latin typeface="+mn-lt"/>
            </a:endParaRPr>
          </a:p>
          <a:p>
            <a:pPr marL="342900" lvl="1" indent="0">
              <a:buNone/>
            </a:pPr>
            <a:endParaRPr lang="en-US" sz="2800" b="1" dirty="0">
              <a:latin typeface="+mn-lt"/>
            </a:endParaRPr>
          </a:p>
          <a:p>
            <a:pPr lvl="1"/>
            <a:endParaRPr lang="en-US" sz="2800" b="1" dirty="0">
              <a:latin typeface="+mn-lt"/>
            </a:endParaRPr>
          </a:p>
        </p:txBody>
      </p:sp>
      <p:sp>
        <p:nvSpPr>
          <p:cNvPr id="4" name="TextBox 3">
            <a:extLst>
              <a:ext uri="{FF2B5EF4-FFF2-40B4-BE49-F238E27FC236}">
                <a16:creationId xmlns:a16="http://schemas.microsoft.com/office/drawing/2014/main" id="{3B0A592D-2F4D-D939-14AA-45A2C1E16D00}"/>
              </a:ext>
            </a:extLst>
          </p:cNvPr>
          <p:cNvSpPr txBox="1"/>
          <p:nvPr/>
        </p:nvSpPr>
        <p:spPr>
          <a:xfrm>
            <a:off x="203712" y="5306527"/>
            <a:ext cx="12351223" cy="954107"/>
          </a:xfrm>
          <a:prstGeom prst="rect">
            <a:avLst/>
          </a:prstGeom>
          <a:noFill/>
        </p:spPr>
        <p:txBody>
          <a:bodyPr wrap="square" rtlCol="0">
            <a:spAutoFit/>
          </a:bodyPr>
          <a:lstStyle/>
          <a:p>
            <a:r>
              <a:rPr lang="en-US" sz="2800" b="1" dirty="0"/>
              <a:t>List a reward that you think would work with your case? </a:t>
            </a:r>
          </a:p>
          <a:p>
            <a:endParaRPr lang="en-US" sz="2800" b="1" dirty="0"/>
          </a:p>
        </p:txBody>
      </p:sp>
      <p:pic>
        <p:nvPicPr>
          <p:cNvPr id="6" name="Picture 5">
            <a:extLst>
              <a:ext uri="{FF2B5EF4-FFF2-40B4-BE49-F238E27FC236}">
                <a16:creationId xmlns:a16="http://schemas.microsoft.com/office/drawing/2014/main" id="{6CBE9334-EEB1-3C76-3B7B-4C6200F13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2113" y="47287"/>
            <a:ext cx="2143125" cy="1204163"/>
          </a:xfrm>
          <a:prstGeom prst="ellipse">
            <a:avLst/>
          </a:prstGeom>
          <a:ln>
            <a:noFill/>
          </a:ln>
          <a:effectLst>
            <a:softEdge rad="112500"/>
          </a:effectLst>
        </p:spPr>
      </p:pic>
    </p:spTree>
    <p:extLst>
      <p:ext uri="{BB962C8B-B14F-4D97-AF65-F5344CB8AC3E}">
        <p14:creationId xmlns:p14="http://schemas.microsoft.com/office/powerpoint/2010/main" val="2103532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with text on it&#10;&#10;Description automatically generated">
            <a:extLst>
              <a:ext uri="{FF2B5EF4-FFF2-40B4-BE49-F238E27FC236}">
                <a16:creationId xmlns:a16="http://schemas.microsoft.com/office/drawing/2014/main" id="{89280F2A-3B59-6241-4DEF-9BDCA5529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8130"/>
            <a:ext cx="12021671" cy="6590805"/>
          </a:xfrm>
          <a:prstGeom prst="rect">
            <a:avLst/>
          </a:prstGeom>
        </p:spPr>
      </p:pic>
    </p:spTree>
    <p:extLst>
      <p:ext uri="{BB962C8B-B14F-4D97-AF65-F5344CB8AC3E}">
        <p14:creationId xmlns:p14="http://schemas.microsoft.com/office/powerpoint/2010/main" val="3823860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32A2EA-3C54-8F1F-091B-0ED9FEFBCC6A}"/>
              </a:ext>
            </a:extLst>
          </p:cNvPr>
          <p:cNvSpPr>
            <a:spLocks noGrp="1"/>
          </p:cNvSpPr>
          <p:nvPr>
            <p:ph type="title"/>
          </p:nvPr>
        </p:nvSpPr>
        <p:spPr>
          <a:xfrm>
            <a:off x="338447" y="18255"/>
            <a:ext cx="10456932" cy="1325563"/>
          </a:xfrm>
        </p:spPr>
        <p:txBody>
          <a:bodyPr anchor="ctr">
            <a:normAutofit/>
          </a:bodyPr>
          <a:lstStyle/>
          <a:p>
            <a:pPr algn="ctr"/>
            <a:r>
              <a:rPr lang="en-US" b="1" dirty="0">
                <a:latin typeface="+mj-lt"/>
              </a:rPr>
              <a:t>CONSIDERING SOMEONE IS High Risk</a:t>
            </a:r>
          </a:p>
        </p:txBody>
      </p:sp>
      <p:sp>
        <p:nvSpPr>
          <p:cNvPr id="7" name="TextBox 6">
            <a:extLst>
              <a:ext uri="{FF2B5EF4-FFF2-40B4-BE49-F238E27FC236}">
                <a16:creationId xmlns:a16="http://schemas.microsoft.com/office/drawing/2014/main" id="{EAA3D76D-CCFF-DAD7-5B7D-FA51EA948D83}"/>
              </a:ext>
            </a:extLst>
          </p:cNvPr>
          <p:cNvSpPr txBox="1"/>
          <p:nvPr/>
        </p:nvSpPr>
        <p:spPr>
          <a:xfrm>
            <a:off x="397592" y="1343818"/>
            <a:ext cx="5862180" cy="2595711"/>
          </a:xfrm>
          <a:prstGeom prst="rect">
            <a:avLst/>
          </a:prstGeom>
          <a:noFill/>
        </p:spPr>
        <p:txBody>
          <a:bodyPr wrap="square" rtlCol="0">
            <a:spAutoFit/>
          </a:bodyPr>
          <a:lstStyle/>
          <a:p>
            <a:pPr marL="0" marR="0">
              <a:lnSpc>
                <a:spcPct val="150000"/>
              </a:lnSpc>
              <a:spcBef>
                <a:spcPts val="0"/>
              </a:spcBef>
              <a:spcAft>
                <a:spcPts val="0"/>
              </a:spcAft>
            </a:pPr>
            <a:r>
              <a:rPr lang="en-US" sz="2800" b="1" dirty="0">
                <a:effectLst/>
                <a:ea typeface="Calibri" panose="020F0502020204030204" pitchFamily="34" charset="0"/>
                <a:cs typeface="Times New Roman" panose="02020603050405020304" pitchFamily="18" charset="0"/>
              </a:rPr>
              <a:t>Risk/Need Assessment</a:t>
            </a:r>
            <a:endParaRPr lang="en-US" sz="28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002060"/>
              </a:buClr>
              <a:buFont typeface="Arial" panose="020B0604020202020204" pitchFamily="34" charset="0"/>
              <a:buChar char="•"/>
              <a:tabLst>
                <a:tab pos="457200" algn="l"/>
              </a:tabLst>
            </a:pPr>
            <a:r>
              <a:rPr lang="en-US" sz="2800" b="1" dirty="0">
                <a:effectLst/>
                <a:ea typeface="Calibri" panose="020F0502020204030204" pitchFamily="34" charset="0"/>
                <a:cs typeface="Times New Roman" panose="02020603050405020304" pitchFamily="18" charset="0"/>
              </a:rPr>
              <a:t>High Risk or Low Risk </a:t>
            </a:r>
            <a:endParaRPr lang="en-US" sz="28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002060"/>
              </a:buClr>
              <a:buFont typeface="Arial" panose="020B0604020202020204" pitchFamily="34" charset="0"/>
              <a:buChar char="•"/>
              <a:tabLst>
                <a:tab pos="457200" algn="l"/>
              </a:tabLst>
            </a:pPr>
            <a:r>
              <a:rPr lang="en-US" sz="2800" b="1" dirty="0">
                <a:effectLst/>
                <a:ea typeface="Calibri" panose="020F0502020204030204" pitchFamily="34" charset="0"/>
                <a:cs typeface="Times New Roman" panose="02020603050405020304" pitchFamily="18" charset="0"/>
              </a:rPr>
              <a:t>Criminogenic Need</a:t>
            </a:r>
            <a:endParaRPr lang="en-US" sz="2800" dirty="0">
              <a:effectLst/>
              <a:ea typeface="Calibri" panose="020F0502020204030204" pitchFamily="34" charset="0"/>
              <a:cs typeface="Times New Roman" panose="02020603050405020304" pitchFamily="18" charset="0"/>
            </a:endParaRPr>
          </a:p>
          <a:p>
            <a:pPr>
              <a:lnSpc>
                <a:spcPct val="150000"/>
              </a:lnSpc>
            </a:pPr>
            <a:endParaRPr lang="en-US" sz="2800" dirty="0"/>
          </a:p>
        </p:txBody>
      </p:sp>
      <p:sp>
        <p:nvSpPr>
          <p:cNvPr id="8" name="TextBox 7">
            <a:extLst>
              <a:ext uri="{FF2B5EF4-FFF2-40B4-BE49-F238E27FC236}">
                <a16:creationId xmlns:a16="http://schemas.microsoft.com/office/drawing/2014/main" id="{4709F108-79AB-BFAE-268D-B4C9A5B3A46F}"/>
              </a:ext>
            </a:extLst>
          </p:cNvPr>
          <p:cNvSpPr txBox="1"/>
          <p:nvPr/>
        </p:nvSpPr>
        <p:spPr>
          <a:xfrm>
            <a:off x="2775099" y="3699091"/>
            <a:ext cx="9019309" cy="2828338"/>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ea typeface="Calibri" panose="020F0502020204030204" pitchFamily="34" charset="0"/>
                <a:cs typeface="Times New Roman" panose="02020603050405020304" pitchFamily="18" charset="0"/>
              </a:rPr>
              <a:t>Cognitive Behavioral Programs/Interventions</a:t>
            </a:r>
            <a:endParaRPr lang="en-US" sz="2800"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
                <a:srgbClr val="002060"/>
              </a:buClr>
              <a:buFont typeface="Arial" panose="020B0604020202020204" pitchFamily="34" charset="0"/>
              <a:buChar char="•"/>
            </a:pPr>
            <a:r>
              <a:rPr lang="en-US" sz="2800" b="1" dirty="0">
                <a:effectLst/>
                <a:ea typeface="Calibri" panose="020F0502020204030204" pitchFamily="34" charset="0"/>
                <a:cs typeface="Times New Roman" panose="02020603050405020304" pitchFamily="18" charset="0"/>
              </a:rPr>
              <a:t>Thinking for a Change, Decision Points</a:t>
            </a:r>
            <a:endParaRPr lang="en-US" sz="2800"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
                <a:srgbClr val="002060"/>
              </a:buClr>
              <a:buFont typeface="Arial" panose="020B0604020202020204" pitchFamily="34" charset="0"/>
              <a:buChar char="•"/>
            </a:pPr>
            <a:r>
              <a:rPr lang="en-US" sz="2800" b="1" dirty="0">
                <a:effectLst/>
                <a:ea typeface="Calibri" panose="020F0502020204030204" pitchFamily="34" charset="0"/>
                <a:cs typeface="Times New Roman" panose="02020603050405020304" pitchFamily="18" charset="0"/>
              </a:rPr>
              <a:t>Core Correctional Practices</a:t>
            </a:r>
            <a:endParaRPr lang="en-US" sz="2800"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
                <a:srgbClr val="002060"/>
              </a:buClr>
              <a:buFont typeface="Arial" panose="020B0604020202020204" pitchFamily="34" charset="0"/>
              <a:buChar char="•"/>
            </a:pPr>
            <a:r>
              <a:rPr lang="en-US" sz="2800" b="1" dirty="0">
                <a:effectLst/>
                <a:ea typeface="Calibri" panose="020F0502020204030204" pitchFamily="34" charset="0"/>
                <a:cs typeface="Times New Roman" panose="02020603050405020304" pitchFamily="18" charset="0"/>
              </a:rPr>
              <a:t>Carey Guides</a:t>
            </a:r>
            <a:endParaRPr lang="en-US" sz="2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ea typeface="Calibri" panose="020F0502020204030204" pitchFamily="34" charset="0"/>
                <a:cs typeface="Times New Roman" panose="02020603050405020304" pitchFamily="18" charset="0"/>
              </a:rPr>
              <a:t> </a:t>
            </a:r>
          </a:p>
          <a:p>
            <a:endParaRPr lang="en-US" sz="2800" dirty="0"/>
          </a:p>
        </p:txBody>
      </p:sp>
    </p:spTree>
    <p:extLst>
      <p:ext uri="{BB962C8B-B14F-4D97-AF65-F5344CB8AC3E}">
        <p14:creationId xmlns:p14="http://schemas.microsoft.com/office/powerpoint/2010/main" val="123717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xit" presetSubtype="32" fill="hold" grpId="0"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5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wearing black in dessert">
            <a:extLst>
              <a:ext uri="{FF2B5EF4-FFF2-40B4-BE49-F238E27FC236}">
                <a16:creationId xmlns:a16="http://schemas.microsoft.com/office/drawing/2014/main" id="{A3395A4F-B203-C8F0-CAD6-70F8B605F9E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50" r="9849" b="-1"/>
          <a:stretch/>
        </p:blipFill>
        <p:spPr>
          <a:xfrm>
            <a:off x="0" y="10"/>
            <a:ext cx="12192000" cy="6857990"/>
          </a:xfrm>
          <a:prstGeom prst="rect">
            <a:avLst/>
          </a:prstGeom>
        </p:spPr>
      </p:pic>
      <p:sp>
        <p:nvSpPr>
          <p:cNvPr id="4" name="Title 3"/>
          <p:cNvSpPr>
            <a:spLocks noGrp="1"/>
          </p:cNvSpPr>
          <p:nvPr>
            <p:ph type="title" idx="4294967295"/>
          </p:nvPr>
        </p:nvSpPr>
        <p:spPr>
          <a:xfrm>
            <a:off x="2101360" y="145444"/>
            <a:ext cx="7989277" cy="773724"/>
          </a:xfrm>
        </p:spPr>
        <p:txBody>
          <a:bodyPr vert="horz" lIns="91440" tIns="45720" rIns="91440" bIns="45720" rtlCol="0" anchor="b">
            <a:normAutofit/>
          </a:bodyPr>
          <a:lstStyle/>
          <a:p>
            <a:pPr algn="ctr"/>
            <a:r>
              <a:rPr lang="en-US" b="1" dirty="0">
                <a:solidFill>
                  <a:srgbClr val="FFFFFF"/>
                </a:solidFill>
              </a:rPr>
              <a:t>risk</a:t>
            </a:r>
          </a:p>
        </p:txBody>
      </p:sp>
      <p:sp>
        <p:nvSpPr>
          <p:cNvPr id="5" name="Text Placeholder 4"/>
          <p:cNvSpPr>
            <a:spLocks noGrp="1"/>
          </p:cNvSpPr>
          <p:nvPr>
            <p:ph type="body" idx="4294967295"/>
          </p:nvPr>
        </p:nvSpPr>
        <p:spPr>
          <a:xfrm>
            <a:off x="1878622" y="5812232"/>
            <a:ext cx="8434755" cy="773724"/>
          </a:xfrm>
        </p:spPr>
        <p:txBody>
          <a:bodyPr vert="horz" lIns="91440" tIns="45720" rIns="91440" bIns="45720" rtlCol="0">
            <a:normAutofit fontScale="70000" lnSpcReduction="20000"/>
          </a:bodyPr>
          <a:lstStyle/>
          <a:p>
            <a:pPr marL="0" indent="0" algn="ctr">
              <a:buNone/>
            </a:pPr>
            <a:r>
              <a:rPr lang="en-US" sz="6000" b="1" dirty="0">
                <a:solidFill>
                  <a:srgbClr val="FFFFFF"/>
                </a:solidFill>
                <a:latin typeface="+mj-lt"/>
              </a:rPr>
              <a:t>Crime, Recidivism, Public Safety</a:t>
            </a:r>
            <a:r>
              <a:rPr lang="en-US" sz="4400" b="1" dirty="0">
                <a:solidFill>
                  <a:srgbClr val="FFFFFF"/>
                </a:solidFill>
                <a:latin typeface="+mj-lt"/>
              </a:rPr>
              <a:t> </a:t>
            </a:r>
          </a:p>
        </p:txBody>
      </p:sp>
    </p:spTree>
    <p:extLst>
      <p:ext uri="{BB962C8B-B14F-4D97-AF65-F5344CB8AC3E}">
        <p14:creationId xmlns:p14="http://schemas.microsoft.com/office/powerpoint/2010/main" val="2579511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8E30C-2DF2-D594-27B8-E0087AEAF347}"/>
              </a:ext>
            </a:extLst>
          </p:cNvPr>
          <p:cNvSpPr>
            <a:spLocks noGrp="1"/>
          </p:cNvSpPr>
          <p:nvPr>
            <p:ph type="title"/>
          </p:nvPr>
        </p:nvSpPr>
        <p:spPr>
          <a:xfrm>
            <a:off x="186431" y="328388"/>
            <a:ext cx="6234128" cy="2055346"/>
          </a:xfrm>
        </p:spPr>
        <p:txBody>
          <a:bodyPr anchor="t">
            <a:normAutofit/>
          </a:bodyPr>
          <a:lstStyle/>
          <a:p>
            <a:pPr algn="ctr"/>
            <a:r>
              <a:rPr lang="en-US" sz="2800" b="1" dirty="0"/>
              <a:t>Considering Someone is High-Risk: </a:t>
            </a:r>
            <a:br>
              <a:rPr lang="en-US" sz="2800" b="1" dirty="0"/>
            </a:br>
            <a:r>
              <a:rPr lang="en-US" sz="2800" b="1" dirty="0"/>
              <a:t>Identifying and Responding to the Crime-Producing Needs of High-Risk Offenders</a:t>
            </a:r>
            <a:endParaRPr lang="en-US" sz="2800" dirty="0"/>
          </a:p>
        </p:txBody>
      </p:sp>
      <p:sp>
        <p:nvSpPr>
          <p:cNvPr id="18" name="Text Placeholder 2">
            <a:extLst>
              <a:ext uri="{FF2B5EF4-FFF2-40B4-BE49-F238E27FC236}">
                <a16:creationId xmlns:a16="http://schemas.microsoft.com/office/drawing/2014/main" id="{1D5D968A-5F78-5EF8-BFE8-0CBEDE7C8372}"/>
              </a:ext>
            </a:extLst>
          </p:cNvPr>
          <p:cNvSpPr>
            <a:spLocks noGrp="1"/>
          </p:cNvSpPr>
          <p:nvPr>
            <p:ph type="body" idx="1"/>
          </p:nvPr>
        </p:nvSpPr>
        <p:spPr>
          <a:xfrm>
            <a:off x="4679576" y="5188261"/>
            <a:ext cx="6759389" cy="1206407"/>
          </a:xfrm>
        </p:spPr>
        <p:txBody>
          <a:bodyPr>
            <a:normAutofit fontScale="25000" lnSpcReduction="20000"/>
          </a:bodyPr>
          <a:lstStyle/>
          <a:p>
            <a:pPr marL="0" marR="0"/>
            <a:r>
              <a:rPr lang="en-US" sz="4400" dirty="0">
                <a:effectLst/>
                <a:latin typeface="Calibri Light" panose="020F0302020204030204" pitchFamily="34" charset="0"/>
                <a:ea typeface="Aptos" panose="020B0004020202020204" pitchFamily="34" charset="0"/>
                <a:cs typeface="Aptos" panose="020B0004020202020204" pitchFamily="34" charset="0"/>
              </a:rPr>
              <a:t> </a:t>
            </a:r>
            <a:endParaRPr lang="en-US" sz="4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9600" dirty="0">
                <a:effectLst/>
                <a:latin typeface="Calibri Light" panose="020F0302020204030204" pitchFamily="34" charset="0"/>
                <a:ea typeface="Aptos" panose="020B0004020202020204" pitchFamily="34" charset="0"/>
                <a:cs typeface="Aptos" panose="020B0004020202020204" pitchFamily="34" charset="0"/>
              </a:rPr>
              <a:t>Link for workshop evaluations: </a:t>
            </a:r>
            <a:r>
              <a:rPr lang="en-US" sz="9600" u="sng" dirty="0">
                <a:solidFill>
                  <a:srgbClr val="467886"/>
                </a:solidFill>
                <a:effectLst/>
                <a:latin typeface="Calibri Light" panose="020F0302020204030204" pitchFamily="34" charset="0"/>
                <a:ea typeface="Aptos" panose="020B0004020202020204" pitchFamily="34" charset="0"/>
                <a:cs typeface="Aptos" panose="020B0004020202020204" pitchFamily="34" charset="0"/>
                <a:hlinkClick r:id="rId3"/>
              </a:rPr>
              <a:t>https://www.surveymonkey.com/r/OCCSAWK24</a:t>
            </a:r>
            <a:endParaRPr lang="en-US" sz="9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9600" dirty="0">
                <a:effectLst/>
                <a:latin typeface="Calibri Light" panose="020F0302020204030204" pitchFamily="34" charset="0"/>
                <a:ea typeface="Aptos" panose="020B0004020202020204" pitchFamily="34" charset="0"/>
                <a:cs typeface="Aptos" panose="020B0004020202020204" pitchFamily="34" charset="0"/>
              </a:rPr>
              <a:t> </a:t>
            </a:r>
            <a:endParaRPr lang="en-US" sz="9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9600" dirty="0">
                <a:effectLst/>
                <a:latin typeface="Calibri Light" panose="020F0302020204030204" pitchFamily="34" charset="0"/>
                <a:ea typeface="Aptos" panose="020B0004020202020204" pitchFamily="34" charset="0"/>
                <a:cs typeface="Aptos" panose="020B0004020202020204" pitchFamily="34" charset="0"/>
              </a:rPr>
              <a:t>QR code for workshops</a:t>
            </a:r>
            <a:endParaRPr lang="en-US" sz="96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pic>
        <p:nvPicPr>
          <p:cNvPr id="13" name="Content Placeholder 12" descr="Qr code&#10;&#10;Description automatically generated">
            <a:extLst>
              <a:ext uri="{FF2B5EF4-FFF2-40B4-BE49-F238E27FC236}">
                <a16:creationId xmlns:a16="http://schemas.microsoft.com/office/drawing/2014/main" id="{2A982A6F-BF0F-C944-E7B2-45134F964F1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8012797" y="633054"/>
            <a:ext cx="3426168" cy="3426168"/>
          </a:xfrm>
          <a:prstGeom prst="rect">
            <a:avLst/>
          </a:prstGeom>
          <a:noFill/>
          <a:ln>
            <a:noFill/>
          </a:ln>
        </p:spPr>
      </p:pic>
      <p:sp>
        <p:nvSpPr>
          <p:cNvPr id="20" name="Text Placeholder 4">
            <a:extLst>
              <a:ext uri="{FF2B5EF4-FFF2-40B4-BE49-F238E27FC236}">
                <a16:creationId xmlns:a16="http://schemas.microsoft.com/office/drawing/2014/main" id="{85273AF6-FD52-CFE2-64B2-873E53C60683}"/>
              </a:ext>
            </a:extLst>
          </p:cNvPr>
          <p:cNvSpPr>
            <a:spLocks noGrp="1"/>
          </p:cNvSpPr>
          <p:nvPr>
            <p:ph type="body" sz="quarter" idx="3"/>
          </p:nvPr>
        </p:nvSpPr>
        <p:spPr>
          <a:xfrm>
            <a:off x="-147918" y="2017486"/>
            <a:ext cx="5638800" cy="657303"/>
          </a:xfrm>
        </p:spPr>
        <p:txBody>
          <a:bodyPr>
            <a:normAutofit fontScale="25000" lnSpcReduction="20000"/>
          </a:bodyPr>
          <a:lstStyle/>
          <a:p>
            <a:endParaRPr lang="en-US" b="1" dirty="0"/>
          </a:p>
          <a:p>
            <a:pPr algn="ctr"/>
            <a:r>
              <a:rPr lang="en-US" sz="8000" b="1" dirty="0"/>
              <a:t>Contact Information:</a:t>
            </a:r>
          </a:p>
          <a:p>
            <a:endParaRPr lang="en-US" dirty="0"/>
          </a:p>
        </p:txBody>
      </p:sp>
      <p:sp>
        <p:nvSpPr>
          <p:cNvPr id="7" name="Content Placeholder 6">
            <a:extLst>
              <a:ext uri="{FF2B5EF4-FFF2-40B4-BE49-F238E27FC236}">
                <a16:creationId xmlns:a16="http://schemas.microsoft.com/office/drawing/2014/main" id="{0975DA38-DD86-5F06-146D-B798A3B6A68D}"/>
              </a:ext>
            </a:extLst>
          </p:cNvPr>
          <p:cNvSpPr>
            <a:spLocks noGrp="1"/>
          </p:cNvSpPr>
          <p:nvPr>
            <p:ph sz="quarter" idx="4"/>
          </p:nvPr>
        </p:nvSpPr>
        <p:spPr>
          <a:xfrm>
            <a:off x="186431" y="2552194"/>
            <a:ext cx="5638800" cy="1753611"/>
          </a:xfrm>
        </p:spPr>
        <p:txBody>
          <a:bodyPr>
            <a:normAutofit/>
          </a:bodyPr>
          <a:lstStyle/>
          <a:p>
            <a:r>
              <a:rPr lang="en-US" b="1" dirty="0">
                <a:hlinkClick r:id="rId5"/>
              </a:rPr>
              <a:t>Benjamin.Dulle@drc.ohio.gov</a:t>
            </a:r>
            <a:endParaRPr lang="en-US" b="1" dirty="0"/>
          </a:p>
          <a:p>
            <a:r>
              <a:rPr lang="en-US" b="1" dirty="0" err="1">
                <a:hlinkClick r:id="rId6"/>
              </a:rPr>
              <a:t>Jessica.Bradshaw</a:t>
            </a:r>
            <a:r>
              <a:rPr lang="en-US" b="1" dirty="0">
                <a:hlinkClick r:id="rId6"/>
              </a:rPr>
              <a:t>@</a:t>
            </a:r>
            <a:r>
              <a:rPr lang="en-US" b="1" dirty="0">
                <a:hlinkClick r:id="rId7"/>
              </a:rPr>
              <a:t> drc.ohio.gov</a:t>
            </a:r>
            <a:endParaRPr lang="en-US" b="1" dirty="0"/>
          </a:p>
          <a:p>
            <a:r>
              <a:rPr lang="en-US" b="1" dirty="0">
                <a:hlinkClick r:id="rId8"/>
              </a:rPr>
              <a:t>Andrew.Pietras@drc.ohio.gov</a:t>
            </a:r>
          </a:p>
          <a:p>
            <a:endParaRPr lang="en-US" dirty="0"/>
          </a:p>
        </p:txBody>
      </p:sp>
      <p:sp>
        <p:nvSpPr>
          <p:cNvPr id="5" name="Slide Number Placeholder 4">
            <a:extLst>
              <a:ext uri="{FF2B5EF4-FFF2-40B4-BE49-F238E27FC236}">
                <a16:creationId xmlns:a16="http://schemas.microsoft.com/office/drawing/2014/main" id="{46B25672-0E28-2286-783B-14EC4489FB4C}"/>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0157D9DC-2277-49BB-A03C-FA15E808A7FD}" type="slidenum">
              <a:rPr lang="en-US" smtClean="0"/>
              <a:pPr>
                <a:spcAft>
                  <a:spcPts val="600"/>
                </a:spcAft>
              </a:pPr>
              <a:t>50</a:t>
            </a:fld>
            <a:endParaRPr lang="en-US"/>
          </a:p>
        </p:txBody>
      </p:sp>
    </p:spTree>
    <p:extLst>
      <p:ext uri="{BB962C8B-B14F-4D97-AF65-F5344CB8AC3E}">
        <p14:creationId xmlns:p14="http://schemas.microsoft.com/office/powerpoint/2010/main" val="1956320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77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929F-8FFD-E3F0-EB06-E045D2718229}"/>
              </a:ext>
            </a:extLst>
          </p:cNvPr>
          <p:cNvSpPr>
            <a:spLocks noGrp="1"/>
          </p:cNvSpPr>
          <p:nvPr>
            <p:ph type="ctrTitle"/>
          </p:nvPr>
        </p:nvSpPr>
        <p:spPr>
          <a:xfrm>
            <a:off x="1523999" y="0"/>
            <a:ext cx="10224655" cy="932688"/>
          </a:xfrm>
        </p:spPr>
        <p:txBody>
          <a:bodyPr>
            <a:normAutofit/>
          </a:bodyPr>
          <a:lstStyle/>
          <a:p>
            <a:r>
              <a:rPr lang="en-US" sz="5400" b="1" dirty="0"/>
              <a:t>CASE ASSIGNMENT: COLIN</a:t>
            </a:r>
          </a:p>
        </p:txBody>
      </p:sp>
      <p:sp>
        <p:nvSpPr>
          <p:cNvPr id="3" name="Subtitle 2">
            <a:extLst>
              <a:ext uri="{FF2B5EF4-FFF2-40B4-BE49-F238E27FC236}">
                <a16:creationId xmlns:a16="http://schemas.microsoft.com/office/drawing/2014/main" id="{8746501C-74E8-3A1E-111F-0E034BC2CC4A}"/>
              </a:ext>
            </a:extLst>
          </p:cNvPr>
          <p:cNvSpPr>
            <a:spLocks noGrp="1"/>
          </p:cNvSpPr>
          <p:nvPr>
            <p:ph type="subTitle" idx="1"/>
          </p:nvPr>
        </p:nvSpPr>
        <p:spPr>
          <a:xfrm>
            <a:off x="0" y="1302326"/>
            <a:ext cx="12192000" cy="5555673"/>
          </a:xfrm>
          <a:solidFill>
            <a:schemeClr val="bg1"/>
          </a:solidFill>
        </p:spPr>
        <p:txBody>
          <a:bodyPr>
            <a:normAutofit fontScale="92500" lnSpcReduction="10000"/>
          </a:bodyPr>
          <a:lstStyle/>
          <a:p>
            <a:r>
              <a:rPr lang="en-US" sz="2600" dirty="0">
                <a:solidFill>
                  <a:srgbClr val="002060"/>
                </a:solidFill>
                <a:latin typeface="Century Gothic" panose="020B0502020202020204" pitchFamily="34" charset="0"/>
              </a:rPr>
              <a:t>Colin is 23 years old. He was arrested many times as a juvenile. He spent a year in juvenile detention when he was 16. He started drinking alcohol regularly prior to the age of 17. He is an active member of the heartless felons, and all his friends are involved in criminal activities. When discussing his arrest history, he states that he finds it exciting to be chased by the police and enjoys being in risky situations. He is not involved in any structured leisure activities. He believes that judges are the real criminals. He reports that most of his time is free. He is not motivated to make positive life changes. An Risk Assessment-Supplemental Reentry tool (SRT) was completed on Colin, and he scored 23, categorizing him as high risk. He scored high/moderate in the following domains: Education/Employment/Social Support, Substance Use, Criminal Attitude and Behavior Patterns.  He has been working with you but has not focused on a general goal. He just made a statement to you that he filled out a job application this morning. </a:t>
            </a:r>
          </a:p>
        </p:txBody>
      </p:sp>
      <p:pic>
        <p:nvPicPr>
          <p:cNvPr id="6" name="Picture 5" descr="A picture containing person, sky, person, outdoor&#10;&#10;Description automatically generated">
            <a:extLst>
              <a:ext uri="{FF2B5EF4-FFF2-40B4-BE49-F238E27FC236}">
                <a16:creationId xmlns:a16="http://schemas.microsoft.com/office/drawing/2014/main" id="{8980ED49-6E99-57EC-47F1-F56EF665E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39636" cy="1111378"/>
          </a:xfrm>
          <a:prstGeom prst="rect">
            <a:avLst/>
          </a:prstGeom>
        </p:spPr>
      </p:pic>
    </p:spTree>
    <p:extLst>
      <p:ext uri="{BB962C8B-B14F-4D97-AF65-F5344CB8AC3E}">
        <p14:creationId xmlns:p14="http://schemas.microsoft.com/office/powerpoint/2010/main" val="387519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C07C4E1-C312-6C3F-1199-0E986C2D2FF2}"/>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1862954"/>
            <a:ext cx="5336088" cy="3910416"/>
          </a:xfrm>
          <a:prstGeom prst="rect">
            <a:avLst/>
          </a:prstGeom>
        </p:spPr>
      </p:pic>
      <p:sp>
        <p:nvSpPr>
          <p:cNvPr id="4" name="Title 3"/>
          <p:cNvSpPr>
            <a:spLocks noGrp="1"/>
          </p:cNvSpPr>
          <p:nvPr>
            <p:ph type="title"/>
          </p:nvPr>
        </p:nvSpPr>
        <p:spPr/>
        <p:txBody>
          <a:bodyPr anchor="ctr">
            <a:normAutofit/>
          </a:bodyPr>
          <a:lstStyle/>
          <a:p>
            <a:pPr algn="ctr"/>
            <a:r>
              <a:rPr lang="en-US" sz="4400" b="1" dirty="0">
                <a:latin typeface="+mj-lt"/>
              </a:rPr>
              <a:t>The Risk Principle</a:t>
            </a:r>
          </a:p>
        </p:txBody>
      </p:sp>
      <p:sp>
        <p:nvSpPr>
          <p:cNvPr id="3" name="Content Placeholder 2"/>
          <p:cNvSpPr>
            <a:spLocks noGrp="1"/>
          </p:cNvSpPr>
          <p:nvPr>
            <p:ph idx="1"/>
          </p:nvPr>
        </p:nvSpPr>
        <p:spPr>
          <a:xfrm>
            <a:off x="1873623" y="2268344"/>
            <a:ext cx="10515600" cy="1884729"/>
          </a:xfrm>
        </p:spPr>
        <p:txBody>
          <a:bodyPr>
            <a:normAutofit/>
          </a:bodyPr>
          <a:lstStyle/>
          <a:p>
            <a:pPr marL="0" indent="0" algn="ctr">
              <a:buNone/>
            </a:pPr>
            <a:r>
              <a:rPr lang="en-US" sz="3600" b="1" dirty="0">
                <a:latin typeface="+mn-lt"/>
              </a:rPr>
              <a:t>Match interventions to risk level</a:t>
            </a:r>
          </a:p>
          <a:p>
            <a:pPr marL="0" indent="0" algn="ctr">
              <a:buNone/>
            </a:pPr>
            <a:r>
              <a:rPr lang="en-US" sz="3600" b="1" dirty="0">
                <a:latin typeface="+mn-lt"/>
              </a:rPr>
              <a:t>Focus on high-risk supervisees</a:t>
            </a:r>
          </a:p>
        </p:txBody>
      </p:sp>
    </p:spTree>
    <p:extLst>
      <p:ext uri="{BB962C8B-B14F-4D97-AF65-F5344CB8AC3E}">
        <p14:creationId xmlns:p14="http://schemas.microsoft.com/office/powerpoint/2010/main" val="104497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le of colored pencils&#10;&#10;Description automatically generated with low confidence">
            <a:extLst>
              <a:ext uri="{FF2B5EF4-FFF2-40B4-BE49-F238E27FC236}">
                <a16:creationId xmlns:a16="http://schemas.microsoft.com/office/drawing/2014/main" id="{EE719978-A79F-5377-36C8-0D7F35887E1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3DF0F09-0B38-4264-B047-F47B150423C4}"/>
              </a:ext>
            </a:extLst>
          </p:cNvPr>
          <p:cNvSpPr>
            <a:spLocks noGrp="1"/>
          </p:cNvSpPr>
          <p:nvPr>
            <p:ph type="title" idx="4294967295"/>
          </p:nvPr>
        </p:nvSpPr>
        <p:spPr>
          <a:xfrm>
            <a:off x="2152650" y="399559"/>
            <a:ext cx="7886700" cy="1325563"/>
          </a:xfrm>
        </p:spPr>
        <p:txBody>
          <a:bodyPr anchor="ctr">
            <a:normAutofit/>
          </a:bodyPr>
          <a:lstStyle/>
          <a:p>
            <a:pPr algn="ctr"/>
            <a:r>
              <a:rPr lang="en-US" sz="4400" b="1" dirty="0">
                <a:latin typeface="Century Gothic"/>
              </a:rPr>
              <a:t> Risk Factors</a:t>
            </a:r>
            <a:endParaRPr lang="en-US" sz="4400" dirty="0">
              <a:latin typeface="Century Gothic"/>
            </a:endParaRPr>
          </a:p>
        </p:txBody>
      </p:sp>
      <p:sp>
        <p:nvSpPr>
          <p:cNvPr id="6" name="Rectangle 5">
            <a:extLst>
              <a:ext uri="{FF2B5EF4-FFF2-40B4-BE49-F238E27FC236}">
                <a16:creationId xmlns:a16="http://schemas.microsoft.com/office/drawing/2014/main" id="{881B9434-6FEA-468C-B13E-B2D808AC5039}"/>
              </a:ext>
            </a:extLst>
          </p:cNvPr>
          <p:cNvSpPr/>
          <p:nvPr/>
        </p:nvSpPr>
        <p:spPr>
          <a:xfrm>
            <a:off x="5120470" y="2888608"/>
            <a:ext cx="2178934" cy="2569580"/>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defTabSz="685800">
              <a:defRPr/>
            </a:pPr>
            <a:endParaRPr lang="en-US" sz="1350">
              <a:solidFill>
                <a:prstClr val="black"/>
              </a:solidFill>
              <a:highlight>
                <a:srgbClr val="FFFF00"/>
              </a:highlight>
              <a:latin typeface="Calibri" panose="020F0502020204030204"/>
            </a:endParaRPr>
          </a:p>
        </p:txBody>
      </p:sp>
      <p:sp>
        <p:nvSpPr>
          <p:cNvPr id="7" name="TextBox 6">
            <a:extLst>
              <a:ext uri="{FF2B5EF4-FFF2-40B4-BE49-F238E27FC236}">
                <a16:creationId xmlns:a16="http://schemas.microsoft.com/office/drawing/2014/main" id="{6FAECAF2-B1E0-49A2-AFB4-08459626EF2E}"/>
              </a:ext>
            </a:extLst>
          </p:cNvPr>
          <p:cNvSpPr txBox="1"/>
          <p:nvPr/>
        </p:nvSpPr>
        <p:spPr>
          <a:xfrm>
            <a:off x="5178708" y="3096754"/>
            <a:ext cx="1979271" cy="507831"/>
          </a:xfrm>
          <a:prstGeom prst="rect">
            <a:avLst/>
          </a:prstGeom>
          <a:noFill/>
        </p:spPr>
        <p:txBody>
          <a:bodyPr wrap="square" rtlCol="0">
            <a:spAutoFit/>
          </a:bodyPr>
          <a:lstStyle/>
          <a:p>
            <a:pPr algn="ctr" defTabSz="685800">
              <a:defRPr/>
            </a:pPr>
            <a:r>
              <a:rPr lang="en-US" sz="2700" b="1">
                <a:solidFill>
                  <a:prstClr val="black"/>
                </a:solidFill>
                <a:latin typeface="Century Gothic" panose="020B0502020202020204" pitchFamily="34" charset="0"/>
              </a:rPr>
              <a:t>PRIMARY</a:t>
            </a:r>
          </a:p>
        </p:txBody>
      </p:sp>
      <p:sp>
        <p:nvSpPr>
          <p:cNvPr id="8" name="Flowchart: Delay 7">
            <a:extLst>
              <a:ext uri="{FF2B5EF4-FFF2-40B4-BE49-F238E27FC236}">
                <a16:creationId xmlns:a16="http://schemas.microsoft.com/office/drawing/2014/main" id="{E8B2FBE3-9DA8-4FDD-8270-AFC2B3B71536}"/>
              </a:ext>
            </a:extLst>
          </p:cNvPr>
          <p:cNvSpPr/>
          <p:nvPr/>
        </p:nvSpPr>
        <p:spPr>
          <a:xfrm rot="5400000">
            <a:off x="5850601" y="2668822"/>
            <a:ext cx="622789" cy="1605987"/>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104D833A-71E7-4480-8811-6CF09FEDB3A2}"/>
              </a:ext>
            </a:extLst>
          </p:cNvPr>
          <p:cNvSpPr txBox="1"/>
          <p:nvPr/>
        </p:nvSpPr>
        <p:spPr>
          <a:xfrm>
            <a:off x="5334965" y="3146515"/>
            <a:ext cx="1666754" cy="507831"/>
          </a:xfrm>
          <a:prstGeom prst="rect">
            <a:avLst/>
          </a:prstGeom>
          <a:noFill/>
        </p:spPr>
        <p:txBody>
          <a:bodyPr wrap="square" rtlCol="0">
            <a:spAutoFit/>
          </a:bodyPr>
          <a:lstStyle/>
          <a:p>
            <a:pPr algn="ctr" defTabSz="685800">
              <a:defRPr/>
            </a:pPr>
            <a:r>
              <a:rPr lang="en-US" sz="2700" b="1">
                <a:solidFill>
                  <a:srgbClr val="70AD47">
                    <a:lumMod val="75000"/>
                  </a:srgbClr>
                </a:solidFill>
                <a:latin typeface="Century Gothic" panose="020B0502020202020204" pitchFamily="34" charset="0"/>
              </a:rPr>
              <a:t>PRIMARY</a:t>
            </a:r>
          </a:p>
        </p:txBody>
      </p:sp>
      <p:sp>
        <p:nvSpPr>
          <p:cNvPr id="10" name="Cylinder 9">
            <a:extLst>
              <a:ext uri="{FF2B5EF4-FFF2-40B4-BE49-F238E27FC236}">
                <a16:creationId xmlns:a16="http://schemas.microsoft.com/office/drawing/2014/main" id="{0D66162A-B1DC-4F49-A28D-85720506C327}"/>
              </a:ext>
            </a:extLst>
          </p:cNvPr>
          <p:cNvSpPr/>
          <p:nvPr/>
        </p:nvSpPr>
        <p:spPr>
          <a:xfrm>
            <a:off x="2313972" y="2888607"/>
            <a:ext cx="581628" cy="2413322"/>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Cylinder 12">
            <a:extLst>
              <a:ext uri="{FF2B5EF4-FFF2-40B4-BE49-F238E27FC236}">
                <a16:creationId xmlns:a16="http://schemas.microsoft.com/office/drawing/2014/main" id="{81588B84-A88A-454E-9469-3800117F5EA8}"/>
              </a:ext>
            </a:extLst>
          </p:cNvPr>
          <p:cNvSpPr/>
          <p:nvPr/>
        </p:nvSpPr>
        <p:spPr>
          <a:xfrm>
            <a:off x="9218995" y="2871244"/>
            <a:ext cx="581628" cy="2413322"/>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4" name="Cylinder 13">
            <a:extLst>
              <a:ext uri="{FF2B5EF4-FFF2-40B4-BE49-F238E27FC236}">
                <a16:creationId xmlns:a16="http://schemas.microsoft.com/office/drawing/2014/main" id="{4C7854AE-6B41-4978-BC20-FF4A6209392B}"/>
              </a:ext>
            </a:extLst>
          </p:cNvPr>
          <p:cNvSpPr/>
          <p:nvPr/>
        </p:nvSpPr>
        <p:spPr>
          <a:xfrm>
            <a:off x="7869821" y="2871245"/>
            <a:ext cx="581628" cy="24133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Cylinder 14">
            <a:extLst>
              <a:ext uri="{FF2B5EF4-FFF2-40B4-BE49-F238E27FC236}">
                <a16:creationId xmlns:a16="http://schemas.microsoft.com/office/drawing/2014/main" id="{D60954CA-A406-4541-A798-81326C4D4CF0}"/>
              </a:ext>
            </a:extLst>
          </p:cNvPr>
          <p:cNvSpPr/>
          <p:nvPr/>
        </p:nvSpPr>
        <p:spPr>
          <a:xfrm>
            <a:off x="3693891" y="2888607"/>
            <a:ext cx="581628" cy="2413322"/>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7" name="TextBox 16">
            <a:extLst>
              <a:ext uri="{FF2B5EF4-FFF2-40B4-BE49-F238E27FC236}">
                <a16:creationId xmlns:a16="http://schemas.microsoft.com/office/drawing/2014/main" id="{CACEC579-451E-49B1-9C38-6D7D129B3802}"/>
              </a:ext>
            </a:extLst>
          </p:cNvPr>
          <p:cNvSpPr txBox="1"/>
          <p:nvPr/>
        </p:nvSpPr>
        <p:spPr>
          <a:xfrm>
            <a:off x="2350872" y="3109379"/>
            <a:ext cx="461665" cy="2286573"/>
          </a:xfrm>
          <a:prstGeom prst="rect">
            <a:avLst/>
          </a:prstGeom>
          <a:noFill/>
        </p:spPr>
        <p:txBody>
          <a:bodyPr vert="vert" wrap="square" rtlCol="0">
            <a:spAutoFit/>
          </a:bodyPr>
          <a:lstStyle/>
          <a:p>
            <a:pPr defTabSz="685800">
              <a:defRPr/>
            </a:pPr>
            <a:r>
              <a:rPr lang="en-US" b="1">
                <a:solidFill>
                  <a:prstClr val="black"/>
                </a:solidFill>
                <a:latin typeface="Century Gothic" panose="020B0502020202020204" pitchFamily="34" charset="0"/>
              </a:rPr>
              <a:t>Antisocial Attitudes</a:t>
            </a:r>
          </a:p>
        </p:txBody>
      </p:sp>
      <p:sp>
        <p:nvSpPr>
          <p:cNvPr id="18" name="TextBox 17">
            <a:extLst>
              <a:ext uri="{FF2B5EF4-FFF2-40B4-BE49-F238E27FC236}">
                <a16:creationId xmlns:a16="http://schemas.microsoft.com/office/drawing/2014/main" id="{92AA1BF1-F07C-4154-AB62-9C70569E56E3}"/>
              </a:ext>
            </a:extLst>
          </p:cNvPr>
          <p:cNvSpPr txBox="1"/>
          <p:nvPr/>
        </p:nvSpPr>
        <p:spPr>
          <a:xfrm>
            <a:off x="3730791" y="3295921"/>
            <a:ext cx="461665" cy="2286573"/>
          </a:xfrm>
          <a:prstGeom prst="rect">
            <a:avLst/>
          </a:prstGeom>
          <a:noFill/>
        </p:spPr>
        <p:txBody>
          <a:bodyPr vert="vert" wrap="square" rtlCol="0">
            <a:spAutoFit/>
          </a:bodyPr>
          <a:lstStyle/>
          <a:p>
            <a:pPr defTabSz="685800">
              <a:defRPr/>
            </a:pPr>
            <a:r>
              <a:rPr lang="en-US" b="1">
                <a:solidFill>
                  <a:prstClr val="black"/>
                </a:solidFill>
                <a:latin typeface="Century Gothic" panose="020B0502020202020204" pitchFamily="34" charset="0"/>
              </a:rPr>
              <a:t>Antisocial Peers</a:t>
            </a:r>
          </a:p>
        </p:txBody>
      </p:sp>
      <p:sp>
        <p:nvSpPr>
          <p:cNvPr id="19" name="TextBox 18">
            <a:extLst>
              <a:ext uri="{FF2B5EF4-FFF2-40B4-BE49-F238E27FC236}">
                <a16:creationId xmlns:a16="http://schemas.microsoft.com/office/drawing/2014/main" id="{59380BE2-B66C-4F76-9C55-ABEA4B13F473}"/>
              </a:ext>
            </a:extLst>
          </p:cNvPr>
          <p:cNvSpPr txBox="1"/>
          <p:nvPr/>
        </p:nvSpPr>
        <p:spPr>
          <a:xfrm>
            <a:off x="7918260" y="3044253"/>
            <a:ext cx="438582" cy="2286573"/>
          </a:xfrm>
          <a:prstGeom prst="rect">
            <a:avLst/>
          </a:prstGeom>
          <a:noFill/>
        </p:spPr>
        <p:txBody>
          <a:bodyPr vert="vert" wrap="square" rtlCol="0">
            <a:spAutoFit/>
          </a:bodyPr>
          <a:lstStyle/>
          <a:p>
            <a:pPr defTabSz="685800">
              <a:defRPr/>
            </a:pPr>
            <a:r>
              <a:rPr lang="en-US" sz="1650" b="1">
                <a:solidFill>
                  <a:prstClr val="black"/>
                </a:solidFill>
                <a:latin typeface="Century Gothic" panose="020B0502020202020204" pitchFamily="34" charset="0"/>
              </a:rPr>
              <a:t>Antisocial Personality</a:t>
            </a:r>
          </a:p>
        </p:txBody>
      </p:sp>
      <p:sp>
        <p:nvSpPr>
          <p:cNvPr id="20" name="TextBox 19">
            <a:extLst>
              <a:ext uri="{FF2B5EF4-FFF2-40B4-BE49-F238E27FC236}">
                <a16:creationId xmlns:a16="http://schemas.microsoft.com/office/drawing/2014/main" id="{1802DA0D-2667-4FF2-A078-FA3112EACB05}"/>
              </a:ext>
            </a:extLst>
          </p:cNvPr>
          <p:cNvSpPr txBox="1"/>
          <p:nvPr/>
        </p:nvSpPr>
        <p:spPr>
          <a:xfrm>
            <a:off x="9250234" y="3064405"/>
            <a:ext cx="461665" cy="2286573"/>
          </a:xfrm>
          <a:prstGeom prst="rect">
            <a:avLst/>
          </a:prstGeom>
          <a:noFill/>
        </p:spPr>
        <p:txBody>
          <a:bodyPr vert="vert" wrap="square" rtlCol="0">
            <a:spAutoFit/>
          </a:bodyPr>
          <a:lstStyle/>
          <a:p>
            <a:pPr defTabSz="685800">
              <a:defRPr/>
            </a:pPr>
            <a:r>
              <a:rPr lang="en-US" b="1">
                <a:solidFill>
                  <a:prstClr val="black"/>
                </a:solidFill>
                <a:latin typeface="Century Gothic" panose="020B0502020202020204" pitchFamily="34" charset="0"/>
              </a:rPr>
              <a:t>Antisocial Behavior</a:t>
            </a:r>
          </a:p>
        </p:txBody>
      </p:sp>
      <p:sp>
        <p:nvSpPr>
          <p:cNvPr id="21" name="Rectangle: Rounded Corners 20">
            <a:extLst>
              <a:ext uri="{FF2B5EF4-FFF2-40B4-BE49-F238E27FC236}">
                <a16:creationId xmlns:a16="http://schemas.microsoft.com/office/drawing/2014/main" id="{A8276AAE-9FE5-416C-B268-843CADF0D380}"/>
              </a:ext>
            </a:extLst>
          </p:cNvPr>
          <p:cNvSpPr/>
          <p:nvPr/>
        </p:nvSpPr>
        <p:spPr>
          <a:xfrm>
            <a:off x="5120470" y="2506643"/>
            <a:ext cx="2178934" cy="3819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rapezoid 2">
            <a:extLst>
              <a:ext uri="{FF2B5EF4-FFF2-40B4-BE49-F238E27FC236}">
                <a16:creationId xmlns:a16="http://schemas.microsoft.com/office/drawing/2014/main" id="{42126383-3D3A-60C4-D103-3BEE3DD70E15}"/>
              </a:ext>
            </a:extLst>
          </p:cNvPr>
          <p:cNvSpPr/>
          <p:nvPr/>
        </p:nvSpPr>
        <p:spPr>
          <a:xfrm>
            <a:off x="2332422" y="2214248"/>
            <a:ext cx="544728" cy="729546"/>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D7084E77-FDEE-A9C3-0E06-E6924E3DAB4E}"/>
              </a:ext>
            </a:extLst>
          </p:cNvPr>
          <p:cNvSpPr/>
          <p:nvPr/>
        </p:nvSpPr>
        <p:spPr>
          <a:xfrm>
            <a:off x="3710819" y="2257779"/>
            <a:ext cx="544728" cy="700525"/>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CE4E4FAD-AFC5-BE62-7853-29A389056C4B}"/>
              </a:ext>
            </a:extLst>
          </p:cNvPr>
          <p:cNvSpPr/>
          <p:nvPr/>
        </p:nvSpPr>
        <p:spPr>
          <a:xfrm>
            <a:off x="7880681" y="2229716"/>
            <a:ext cx="544728" cy="700525"/>
          </a:xfrm>
          <a:prstGeom prst="trapezoi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8ECB0BD4-9C4E-8C2A-8B6F-EA373EF8EF38}"/>
              </a:ext>
            </a:extLst>
          </p:cNvPr>
          <p:cNvSpPr/>
          <p:nvPr/>
        </p:nvSpPr>
        <p:spPr>
          <a:xfrm>
            <a:off x="9245035" y="2209443"/>
            <a:ext cx="544728" cy="700525"/>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13446"/>
      </p:ext>
    </p:extLst>
  </p:cSld>
  <p:clrMapOvr>
    <a:masterClrMapping/>
  </p:clrMapOvr>
  <mc:AlternateContent xmlns:mc="http://schemas.openxmlformats.org/markup-compatibility/2006" xmlns:p14="http://schemas.microsoft.com/office/powerpoint/2010/main">
    <mc:Choice Requires="p14">
      <p:transition spd="slow" p14:dur="2000" advTm="60444"/>
    </mc:Choice>
    <mc:Fallback xmlns="">
      <p:transition spd="slow" advTm="604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le of colored pencils&#10;&#10;Description automatically generated with low confidence">
            <a:extLst>
              <a:ext uri="{FF2B5EF4-FFF2-40B4-BE49-F238E27FC236}">
                <a16:creationId xmlns:a16="http://schemas.microsoft.com/office/drawing/2014/main" id="{4EC3280C-E74C-6477-6F98-60815BB9934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5986"/>
            <a:ext cx="12192000" cy="6842014"/>
          </a:xfrm>
          <a:prstGeom prst="rect">
            <a:avLst/>
          </a:prstGeom>
        </p:spPr>
      </p:pic>
      <p:sp>
        <p:nvSpPr>
          <p:cNvPr id="2" name="Title 1">
            <a:extLst>
              <a:ext uri="{FF2B5EF4-FFF2-40B4-BE49-F238E27FC236}">
                <a16:creationId xmlns:a16="http://schemas.microsoft.com/office/drawing/2014/main" id="{13DF0F09-0B38-4264-B047-F47B150423C4}"/>
              </a:ext>
            </a:extLst>
          </p:cNvPr>
          <p:cNvSpPr>
            <a:spLocks noGrp="1"/>
          </p:cNvSpPr>
          <p:nvPr>
            <p:ph type="title" idx="4294967295"/>
          </p:nvPr>
        </p:nvSpPr>
        <p:spPr>
          <a:xfrm>
            <a:off x="2152649" y="382392"/>
            <a:ext cx="7886700" cy="1325563"/>
          </a:xfrm>
        </p:spPr>
        <p:txBody>
          <a:bodyPr anchor="ctr">
            <a:normAutofit/>
          </a:bodyPr>
          <a:lstStyle/>
          <a:p>
            <a:pPr algn="ctr"/>
            <a:r>
              <a:rPr lang="en-US" sz="4400" b="1" dirty="0">
                <a:latin typeface="Century Gothic"/>
              </a:rPr>
              <a:t>Risk Factors</a:t>
            </a:r>
            <a:endParaRPr lang="en-US" sz="4400" dirty="0">
              <a:latin typeface="Century Gothic"/>
            </a:endParaRPr>
          </a:p>
        </p:txBody>
      </p:sp>
      <p:sp>
        <p:nvSpPr>
          <p:cNvPr id="6" name="Rectangle 5">
            <a:extLst>
              <a:ext uri="{FF2B5EF4-FFF2-40B4-BE49-F238E27FC236}">
                <a16:creationId xmlns:a16="http://schemas.microsoft.com/office/drawing/2014/main" id="{881B9434-6FEA-468C-B13E-B2D808AC5039}"/>
              </a:ext>
            </a:extLst>
          </p:cNvPr>
          <p:cNvSpPr/>
          <p:nvPr/>
        </p:nvSpPr>
        <p:spPr>
          <a:xfrm>
            <a:off x="5120470" y="2888608"/>
            <a:ext cx="2178934" cy="2569580"/>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defTabSz="685800"/>
            <a:endParaRPr lang="en-US" sz="1350">
              <a:solidFill>
                <a:prstClr val="black"/>
              </a:solidFill>
              <a:highlight>
                <a:srgbClr val="FFFF00"/>
              </a:highlight>
              <a:latin typeface="Calibri" panose="020F0502020204030204"/>
            </a:endParaRPr>
          </a:p>
        </p:txBody>
      </p:sp>
      <p:sp>
        <p:nvSpPr>
          <p:cNvPr id="7" name="TextBox 6">
            <a:extLst>
              <a:ext uri="{FF2B5EF4-FFF2-40B4-BE49-F238E27FC236}">
                <a16:creationId xmlns:a16="http://schemas.microsoft.com/office/drawing/2014/main" id="{6FAECAF2-B1E0-49A2-AFB4-08459626EF2E}"/>
              </a:ext>
            </a:extLst>
          </p:cNvPr>
          <p:cNvSpPr txBox="1"/>
          <p:nvPr/>
        </p:nvSpPr>
        <p:spPr>
          <a:xfrm>
            <a:off x="5178708" y="3096754"/>
            <a:ext cx="1979271" cy="507831"/>
          </a:xfrm>
          <a:prstGeom prst="rect">
            <a:avLst/>
          </a:prstGeom>
          <a:noFill/>
        </p:spPr>
        <p:txBody>
          <a:bodyPr wrap="square" rtlCol="0">
            <a:spAutoFit/>
          </a:bodyPr>
          <a:lstStyle/>
          <a:p>
            <a:pPr algn="ctr" defTabSz="685800"/>
            <a:r>
              <a:rPr lang="en-US" sz="2700" b="1">
                <a:solidFill>
                  <a:prstClr val="black"/>
                </a:solidFill>
                <a:latin typeface="Century Gothic" panose="020B0502020202020204" pitchFamily="34" charset="0"/>
              </a:rPr>
              <a:t>PRIMARY</a:t>
            </a:r>
          </a:p>
        </p:txBody>
      </p:sp>
      <p:sp>
        <p:nvSpPr>
          <p:cNvPr id="8" name="Flowchart: Delay 7">
            <a:extLst>
              <a:ext uri="{FF2B5EF4-FFF2-40B4-BE49-F238E27FC236}">
                <a16:creationId xmlns:a16="http://schemas.microsoft.com/office/drawing/2014/main" id="{E8B2FBE3-9DA8-4FDD-8270-AFC2B3B71536}"/>
              </a:ext>
            </a:extLst>
          </p:cNvPr>
          <p:cNvSpPr/>
          <p:nvPr/>
        </p:nvSpPr>
        <p:spPr>
          <a:xfrm rot="5400000">
            <a:off x="5850601" y="2668822"/>
            <a:ext cx="622789" cy="1605987"/>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104D833A-71E7-4480-8811-6CF09FEDB3A2}"/>
              </a:ext>
            </a:extLst>
          </p:cNvPr>
          <p:cNvSpPr txBox="1"/>
          <p:nvPr/>
        </p:nvSpPr>
        <p:spPr>
          <a:xfrm>
            <a:off x="5334965" y="3146513"/>
            <a:ext cx="1666754" cy="415498"/>
          </a:xfrm>
          <a:prstGeom prst="rect">
            <a:avLst/>
          </a:prstGeom>
          <a:noFill/>
        </p:spPr>
        <p:txBody>
          <a:bodyPr wrap="square" rtlCol="0">
            <a:spAutoFit/>
          </a:bodyPr>
          <a:lstStyle/>
          <a:p>
            <a:pPr algn="ctr" defTabSz="685800"/>
            <a:r>
              <a:rPr lang="en-US" sz="2100" b="1">
                <a:solidFill>
                  <a:srgbClr val="70AD47">
                    <a:lumMod val="75000"/>
                  </a:srgbClr>
                </a:solidFill>
                <a:latin typeface="Century Gothic" panose="020B0502020202020204" pitchFamily="34" charset="0"/>
              </a:rPr>
              <a:t>Secondary</a:t>
            </a:r>
          </a:p>
        </p:txBody>
      </p:sp>
      <p:sp>
        <p:nvSpPr>
          <p:cNvPr id="10" name="Cylinder 9">
            <a:extLst>
              <a:ext uri="{FF2B5EF4-FFF2-40B4-BE49-F238E27FC236}">
                <a16:creationId xmlns:a16="http://schemas.microsoft.com/office/drawing/2014/main" id="{0D66162A-B1DC-4F49-A28D-85720506C327}"/>
              </a:ext>
            </a:extLst>
          </p:cNvPr>
          <p:cNvSpPr/>
          <p:nvPr/>
        </p:nvSpPr>
        <p:spPr>
          <a:xfrm>
            <a:off x="2313972" y="2888607"/>
            <a:ext cx="581628" cy="241332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Cylinder 12">
            <a:extLst>
              <a:ext uri="{FF2B5EF4-FFF2-40B4-BE49-F238E27FC236}">
                <a16:creationId xmlns:a16="http://schemas.microsoft.com/office/drawing/2014/main" id="{81588B84-A88A-454E-9469-3800117F5EA8}"/>
              </a:ext>
            </a:extLst>
          </p:cNvPr>
          <p:cNvSpPr/>
          <p:nvPr/>
        </p:nvSpPr>
        <p:spPr>
          <a:xfrm>
            <a:off x="9218995" y="2871244"/>
            <a:ext cx="581628" cy="2413322"/>
          </a:xfrm>
          <a:prstGeom prst="ca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Cylinder 13">
            <a:extLst>
              <a:ext uri="{FF2B5EF4-FFF2-40B4-BE49-F238E27FC236}">
                <a16:creationId xmlns:a16="http://schemas.microsoft.com/office/drawing/2014/main" id="{4C7854AE-6B41-4978-BC20-FF4A6209392B}"/>
              </a:ext>
            </a:extLst>
          </p:cNvPr>
          <p:cNvSpPr/>
          <p:nvPr/>
        </p:nvSpPr>
        <p:spPr>
          <a:xfrm>
            <a:off x="7852619" y="2888608"/>
            <a:ext cx="581628" cy="2413321"/>
          </a:xfrm>
          <a:prstGeom prst="ca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Cylinder 14">
            <a:extLst>
              <a:ext uri="{FF2B5EF4-FFF2-40B4-BE49-F238E27FC236}">
                <a16:creationId xmlns:a16="http://schemas.microsoft.com/office/drawing/2014/main" id="{D60954CA-A406-4541-A798-81326C4D4CF0}"/>
              </a:ext>
            </a:extLst>
          </p:cNvPr>
          <p:cNvSpPr/>
          <p:nvPr/>
        </p:nvSpPr>
        <p:spPr>
          <a:xfrm>
            <a:off x="3693891" y="2888607"/>
            <a:ext cx="581628" cy="241332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TextBox 16">
            <a:extLst>
              <a:ext uri="{FF2B5EF4-FFF2-40B4-BE49-F238E27FC236}">
                <a16:creationId xmlns:a16="http://schemas.microsoft.com/office/drawing/2014/main" id="{CACEC579-451E-49B1-9C38-6D7D129B3802}"/>
              </a:ext>
            </a:extLst>
          </p:cNvPr>
          <p:cNvSpPr txBox="1"/>
          <p:nvPr/>
        </p:nvSpPr>
        <p:spPr>
          <a:xfrm>
            <a:off x="2397038" y="3109379"/>
            <a:ext cx="415498" cy="2286573"/>
          </a:xfrm>
          <a:prstGeom prst="rect">
            <a:avLst/>
          </a:prstGeom>
          <a:noFill/>
        </p:spPr>
        <p:txBody>
          <a:bodyPr vert="vert" wrap="square" rtlCol="0">
            <a:spAutoFit/>
          </a:bodyPr>
          <a:lstStyle/>
          <a:p>
            <a:pPr defTabSz="685800"/>
            <a:r>
              <a:rPr lang="en-US" sz="1500" b="1">
                <a:solidFill>
                  <a:prstClr val="black"/>
                </a:solidFill>
                <a:latin typeface="Century Gothic" panose="020B0502020202020204" pitchFamily="34" charset="0"/>
              </a:rPr>
              <a:t>Limited Family Support</a:t>
            </a:r>
          </a:p>
        </p:txBody>
      </p:sp>
      <p:sp>
        <p:nvSpPr>
          <p:cNvPr id="18" name="TextBox 17">
            <a:extLst>
              <a:ext uri="{FF2B5EF4-FFF2-40B4-BE49-F238E27FC236}">
                <a16:creationId xmlns:a16="http://schemas.microsoft.com/office/drawing/2014/main" id="{92AA1BF1-F07C-4154-AB62-9C70569E56E3}"/>
              </a:ext>
            </a:extLst>
          </p:cNvPr>
          <p:cNvSpPr txBox="1"/>
          <p:nvPr/>
        </p:nvSpPr>
        <p:spPr>
          <a:xfrm>
            <a:off x="3610994" y="3160421"/>
            <a:ext cx="646331" cy="2485741"/>
          </a:xfrm>
          <a:prstGeom prst="rect">
            <a:avLst/>
          </a:prstGeom>
          <a:noFill/>
        </p:spPr>
        <p:txBody>
          <a:bodyPr vert="vert" wrap="square" rtlCol="0">
            <a:spAutoFit/>
          </a:bodyPr>
          <a:lstStyle/>
          <a:p>
            <a:pPr defTabSz="685800"/>
            <a:r>
              <a:rPr lang="en-US" sz="1500" b="1">
                <a:solidFill>
                  <a:prstClr val="black"/>
                </a:solidFill>
                <a:latin typeface="Century Gothic" panose="020B0502020202020204" pitchFamily="34" charset="0"/>
              </a:rPr>
              <a:t>Absence of Prosocial Leisure Activities </a:t>
            </a:r>
          </a:p>
        </p:txBody>
      </p:sp>
      <p:sp>
        <p:nvSpPr>
          <p:cNvPr id="19" name="TextBox 18">
            <a:extLst>
              <a:ext uri="{FF2B5EF4-FFF2-40B4-BE49-F238E27FC236}">
                <a16:creationId xmlns:a16="http://schemas.microsoft.com/office/drawing/2014/main" id="{59380BE2-B66C-4F76-9C55-ABEA4B13F473}"/>
              </a:ext>
            </a:extLst>
          </p:cNvPr>
          <p:cNvSpPr txBox="1"/>
          <p:nvPr/>
        </p:nvSpPr>
        <p:spPr>
          <a:xfrm>
            <a:off x="7734518" y="3064405"/>
            <a:ext cx="807913" cy="2286573"/>
          </a:xfrm>
          <a:prstGeom prst="rect">
            <a:avLst/>
          </a:prstGeom>
          <a:noFill/>
        </p:spPr>
        <p:txBody>
          <a:bodyPr vert="vert" wrap="square" rtlCol="0">
            <a:spAutoFit/>
          </a:bodyPr>
          <a:lstStyle/>
          <a:p>
            <a:pPr defTabSz="685800"/>
            <a:r>
              <a:rPr lang="en-US" sz="1350" b="1">
                <a:solidFill>
                  <a:prstClr val="black"/>
                </a:solidFill>
                <a:latin typeface="Century Gothic" panose="020B0502020202020204" pitchFamily="34" charset="0"/>
              </a:rPr>
              <a:t>Low Levels of Accomplishments in Education or Employment</a:t>
            </a:r>
          </a:p>
        </p:txBody>
      </p:sp>
      <p:sp>
        <p:nvSpPr>
          <p:cNvPr id="20" name="TextBox 19">
            <a:extLst>
              <a:ext uri="{FF2B5EF4-FFF2-40B4-BE49-F238E27FC236}">
                <a16:creationId xmlns:a16="http://schemas.microsoft.com/office/drawing/2014/main" id="{1802DA0D-2667-4FF2-A078-FA3112EACB05}"/>
              </a:ext>
            </a:extLst>
          </p:cNvPr>
          <p:cNvSpPr txBox="1"/>
          <p:nvPr/>
        </p:nvSpPr>
        <p:spPr>
          <a:xfrm>
            <a:off x="9250234" y="3064405"/>
            <a:ext cx="461665" cy="2286573"/>
          </a:xfrm>
          <a:prstGeom prst="rect">
            <a:avLst/>
          </a:prstGeom>
          <a:noFill/>
        </p:spPr>
        <p:txBody>
          <a:bodyPr vert="vert" wrap="square" rtlCol="0">
            <a:spAutoFit/>
          </a:bodyPr>
          <a:lstStyle/>
          <a:p>
            <a:pPr defTabSz="685800"/>
            <a:r>
              <a:rPr lang="en-US" b="1">
                <a:solidFill>
                  <a:prstClr val="black"/>
                </a:solidFill>
                <a:latin typeface="Century Gothic" panose="020B0502020202020204" pitchFamily="34" charset="0"/>
              </a:rPr>
              <a:t>Substance Abuse</a:t>
            </a:r>
          </a:p>
        </p:txBody>
      </p:sp>
      <p:sp>
        <p:nvSpPr>
          <p:cNvPr id="21" name="Rectangle: Rounded Corners 20">
            <a:extLst>
              <a:ext uri="{FF2B5EF4-FFF2-40B4-BE49-F238E27FC236}">
                <a16:creationId xmlns:a16="http://schemas.microsoft.com/office/drawing/2014/main" id="{A8276AAE-9FE5-416C-B268-843CADF0D380}"/>
              </a:ext>
            </a:extLst>
          </p:cNvPr>
          <p:cNvSpPr/>
          <p:nvPr/>
        </p:nvSpPr>
        <p:spPr>
          <a:xfrm>
            <a:off x="5120470" y="2506643"/>
            <a:ext cx="2178934" cy="3819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Trapezoid 21">
            <a:extLst>
              <a:ext uri="{FF2B5EF4-FFF2-40B4-BE49-F238E27FC236}">
                <a16:creationId xmlns:a16="http://schemas.microsoft.com/office/drawing/2014/main" id="{6A37F4AD-93B3-C083-FF71-E8299877C556}"/>
              </a:ext>
            </a:extLst>
          </p:cNvPr>
          <p:cNvSpPr/>
          <p:nvPr/>
        </p:nvSpPr>
        <p:spPr>
          <a:xfrm>
            <a:off x="2332422" y="2214248"/>
            <a:ext cx="544728" cy="729546"/>
          </a:xfrm>
          <a:prstGeom prst="trapezoi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3D333786-5C3A-8C20-210F-0B32E0D25228}"/>
              </a:ext>
            </a:extLst>
          </p:cNvPr>
          <p:cNvSpPr/>
          <p:nvPr/>
        </p:nvSpPr>
        <p:spPr>
          <a:xfrm>
            <a:off x="3712341" y="2229351"/>
            <a:ext cx="544728" cy="729546"/>
          </a:xfrm>
          <a:prstGeom prst="trapezoi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63BDEED0-E9E7-EE90-1614-EA45C6A0A575}"/>
              </a:ext>
            </a:extLst>
          </p:cNvPr>
          <p:cNvSpPr/>
          <p:nvPr/>
        </p:nvSpPr>
        <p:spPr>
          <a:xfrm>
            <a:off x="7866110" y="2246961"/>
            <a:ext cx="544728" cy="729546"/>
          </a:xfrm>
          <a:prstGeom prst="trapezoi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D8E29D90-838E-3ECD-7C6F-D69B3D52CB7B}"/>
              </a:ext>
            </a:extLst>
          </p:cNvPr>
          <p:cNvSpPr/>
          <p:nvPr/>
        </p:nvSpPr>
        <p:spPr>
          <a:xfrm>
            <a:off x="9237445" y="2214248"/>
            <a:ext cx="544728" cy="729546"/>
          </a:xfrm>
          <a:prstGeom prst="trapezoi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128953"/>
      </p:ext>
    </p:extLst>
  </p:cSld>
  <p:clrMapOvr>
    <a:masterClrMapping/>
  </p:clrMapOvr>
  <mc:AlternateContent xmlns:mc="http://schemas.openxmlformats.org/markup-compatibility/2006" xmlns:p14="http://schemas.microsoft.com/office/powerpoint/2010/main">
    <mc:Choice Requires="p14">
      <p:transition spd="slow" p14:dur="2000" advTm="65564"/>
    </mc:Choice>
    <mc:Fallback xmlns="">
      <p:transition spd="slow" advTm="65564"/>
    </mc:Fallback>
  </mc:AlternateContent>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A02ED51135A24FB6758EADC1FAEDD9" ma:contentTypeVersion="3" ma:contentTypeDescription="Create a new document." ma:contentTypeScope="" ma:versionID="6189d7b737904e30d8e886291c3504bb">
  <xsd:schema xmlns:xsd="http://www.w3.org/2001/XMLSchema" xmlns:xs="http://www.w3.org/2001/XMLSchema" xmlns:p="http://schemas.microsoft.com/office/2006/metadata/properties" xmlns:ns2="fd37f819-33ab-4a21-97d1-2826eccfe055" targetNamespace="http://schemas.microsoft.com/office/2006/metadata/properties" ma:root="true" ma:fieldsID="a5f37e8a58a4e3fc8d9dc84d320271ad" ns2:_="">
    <xsd:import namespace="fd37f819-33ab-4a21-97d1-2826eccfe0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7f819-33ab-4a21-97d1-2826eccfe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44888-1607-4564-BE52-F5371CA2B68E}">
  <ds:schemaRefs>
    <ds:schemaRef ds:uri="http://schemas.openxmlformats.org/package/2006/metadata/core-properties"/>
    <ds:schemaRef ds:uri="http://purl.org/dc/dcmitype/"/>
    <ds:schemaRef ds:uri="http://www.w3.org/XML/1998/namespace"/>
    <ds:schemaRef ds:uri="http://purl.org/dc/elements/1.1/"/>
    <ds:schemaRef ds:uri="fd37f819-33ab-4a21-97d1-2826eccfe055"/>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B957CBD-2E06-499B-BFF7-0A3DDFB8A870}">
  <ds:schemaRefs>
    <ds:schemaRef ds:uri="http://schemas.microsoft.com/sharepoint/v3/contenttype/forms"/>
  </ds:schemaRefs>
</ds:datastoreItem>
</file>

<file path=customXml/itemProps3.xml><?xml version="1.0" encoding="utf-8"?>
<ds:datastoreItem xmlns:ds="http://schemas.openxmlformats.org/officeDocument/2006/customXml" ds:itemID="{5CC5BE66-D0EF-4A1F-9045-18445CCEEBD9}">
  <ds:schemaRefs>
    <ds:schemaRef ds:uri="fd37f819-33ab-4a21-97d1-2826eccfe0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1235</TotalTime>
  <Words>9503</Words>
  <Application>Microsoft Office PowerPoint</Application>
  <PresentationFormat>Widescreen</PresentationFormat>
  <Paragraphs>660</Paragraphs>
  <Slides>51</Slides>
  <Notes>50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Century Gothic</vt:lpstr>
      <vt:lpstr>Arial</vt:lpstr>
      <vt:lpstr>Source Sans Pro SemiBold</vt:lpstr>
      <vt:lpstr>Symbol</vt:lpstr>
      <vt:lpstr>Times New Roman</vt:lpstr>
      <vt:lpstr>Calibri</vt:lpstr>
      <vt:lpstr>Source Sans Pro</vt:lpstr>
      <vt:lpstr>Calibri Light</vt:lpstr>
      <vt:lpstr>Open Sans</vt:lpstr>
      <vt:lpstr>Aptos</vt:lpstr>
      <vt:lpstr>TitilliumMaps26L 500 wt</vt:lpstr>
      <vt:lpstr>Heart of it All Deck</vt:lpstr>
      <vt:lpstr>Opening and Closing Slides</vt:lpstr>
      <vt:lpstr>PowerPoint Presentation</vt:lpstr>
      <vt:lpstr>Considering Someone is High-Risk</vt:lpstr>
      <vt:lpstr>Training Objectives</vt:lpstr>
      <vt:lpstr>High risk individuals</vt:lpstr>
      <vt:lpstr>risk</vt:lpstr>
      <vt:lpstr>CASE ASSIGNMENT: COLIN</vt:lpstr>
      <vt:lpstr>The Risk Principle</vt:lpstr>
      <vt:lpstr> Risk Factors</vt:lpstr>
      <vt:lpstr>Risk Factors</vt:lpstr>
      <vt:lpstr>Case Review    List two risk factors from Colin’s case  </vt:lpstr>
      <vt:lpstr>History of Antisocial Behaviors</vt:lpstr>
      <vt:lpstr>Considering someone is..</vt:lpstr>
      <vt:lpstr>Case Review   What Antisocial Behaviors are in Colin’s history</vt:lpstr>
      <vt:lpstr>Need Principle</vt:lpstr>
      <vt:lpstr>Criminogenic Need: Antisocial Attitudes</vt:lpstr>
      <vt:lpstr>Case review   What Criminal Attitude does Colin express?</vt:lpstr>
      <vt:lpstr>Criminogenic Need: Antisocial Peers </vt:lpstr>
      <vt:lpstr>Criminogenic Need:  Antisocial Personality Traits</vt:lpstr>
      <vt:lpstr>Antisocial Personality Traits: Lack of Empathy</vt:lpstr>
      <vt:lpstr>Antisocial Personality Traits:  Poor Coping Skills</vt:lpstr>
      <vt:lpstr>Antisocial Personality Traits: Risk-taking</vt:lpstr>
      <vt:lpstr>Antisocial Personality Traits: Aggression</vt:lpstr>
      <vt:lpstr>Antisocial Personality Traits:  Weak Problem Solving</vt:lpstr>
      <vt:lpstr>Antisocial Personality Traits: Poor Self-control</vt:lpstr>
      <vt:lpstr>Case Review  What Antisocial Personality Trait does Colin have?  </vt:lpstr>
      <vt:lpstr>Secondary Criminogenic Needs</vt:lpstr>
      <vt:lpstr> Case Review  What secondary criminogenic need does Colin have?  </vt:lpstr>
      <vt:lpstr>High Risk Interventions</vt:lpstr>
      <vt:lpstr>Cognitive Behavioral Programs</vt:lpstr>
      <vt:lpstr>Cognitive Behavioral Programs</vt:lpstr>
      <vt:lpstr>PowerPoint Presentation</vt:lpstr>
      <vt:lpstr>PowerPoint Presentation</vt:lpstr>
      <vt:lpstr>Show Support</vt:lpstr>
      <vt:lpstr>Case Review </vt:lpstr>
      <vt:lpstr>Examples: Individual Interventions</vt:lpstr>
      <vt:lpstr>PowerPoint Presentation</vt:lpstr>
      <vt:lpstr>PowerPoint Presentation</vt:lpstr>
      <vt:lpstr>PowerPoint Presentation</vt:lpstr>
      <vt:lpstr>Case Review  </vt:lpstr>
      <vt:lpstr>Carey Guides </vt:lpstr>
      <vt:lpstr> Case Review  Which Carey Guide would you use at your next contact? </vt:lpstr>
      <vt:lpstr>Evidence Based Practices</vt:lpstr>
      <vt:lpstr>PowerPoint Presentation</vt:lpstr>
      <vt:lpstr>Build a Professional Relationship</vt:lpstr>
      <vt:lpstr>REWARDS</vt:lpstr>
      <vt:lpstr>Case Review </vt:lpstr>
      <vt:lpstr>PowerPoint Presentation</vt:lpstr>
      <vt:lpstr>CONSIDERING SOMEONE IS High Risk</vt:lpstr>
      <vt:lpstr>PowerPoint Presentation</vt:lpstr>
      <vt:lpstr>Considering Someone is High-Risk:  Identifying and Responding to the Crime-Producing Needs of High-Risk Offenders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Suciu, Joseph</cp:lastModifiedBy>
  <cp:revision>85</cp:revision>
  <cp:lastPrinted>2023-06-01T12:39:21Z</cp:lastPrinted>
  <dcterms:created xsi:type="dcterms:W3CDTF">2019-10-25T18:01:05Z</dcterms:created>
  <dcterms:modified xsi:type="dcterms:W3CDTF">2024-11-26T20:56:25Z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0x010100E8A02ED51135A24FB6758EADC1FAEDD9</vt:lpwstr>
  </property>
</Properties>
</file>