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1" r:id="rId2"/>
    <p:sldMasterId id="2147483759" r:id="rId3"/>
  </p:sldMasterIdLst>
  <p:notesMasterIdLst>
    <p:notesMasterId r:id="rId40"/>
  </p:notesMasterIdLst>
  <p:handoutMasterIdLst>
    <p:handoutMasterId r:id="rId41"/>
  </p:handoutMasterIdLst>
  <p:sldIdLst>
    <p:sldId id="268" r:id="rId4"/>
    <p:sldId id="483" r:id="rId5"/>
    <p:sldId id="422" r:id="rId6"/>
    <p:sldId id="433" r:id="rId7"/>
    <p:sldId id="507" r:id="rId8"/>
    <p:sldId id="505" r:id="rId9"/>
    <p:sldId id="485" r:id="rId10"/>
    <p:sldId id="471" r:id="rId11"/>
    <p:sldId id="448" r:id="rId12"/>
    <p:sldId id="493" r:id="rId13"/>
    <p:sldId id="501" r:id="rId14"/>
    <p:sldId id="494" r:id="rId15"/>
    <p:sldId id="495" r:id="rId16"/>
    <p:sldId id="500" r:id="rId17"/>
    <p:sldId id="497" r:id="rId18"/>
    <p:sldId id="502" r:id="rId19"/>
    <p:sldId id="499" r:id="rId20"/>
    <p:sldId id="498" r:id="rId21"/>
    <p:sldId id="504" r:id="rId22"/>
    <p:sldId id="503" r:id="rId23"/>
    <p:sldId id="307" r:id="rId24"/>
    <p:sldId id="413" r:id="rId25"/>
    <p:sldId id="338" r:id="rId26"/>
    <p:sldId id="418" r:id="rId27"/>
    <p:sldId id="414" r:id="rId28"/>
    <p:sldId id="285" r:id="rId29"/>
    <p:sldId id="330" r:id="rId30"/>
    <p:sldId id="419" r:id="rId31"/>
    <p:sldId id="319" r:id="rId32"/>
    <p:sldId id="371" r:id="rId33"/>
    <p:sldId id="384" r:id="rId34"/>
    <p:sldId id="392" r:id="rId35"/>
    <p:sldId id="506" r:id="rId36"/>
    <p:sldId id="361" r:id="rId37"/>
    <p:sldId id="342" r:id="rId38"/>
    <p:sldId id="464" r:id="rId39"/>
  </p:sldIdLst>
  <p:sldSz cx="12188825"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2B2"/>
    <a:srgbClr val="AA72D4"/>
    <a:srgbClr val="A0D2E2"/>
    <a:srgbClr val="EFECBF"/>
    <a:srgbClr val="FFFFFF"/>
    <a:srgbClr val="F8A808"/>
    <a:srgbClr val="009242"/>
    <a:srgbClr val="9FD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219" autoAdjust="0"/>
  </p:normalViewPr>
  <p:slideViewPr>
    <p:cSldViewPr>
      <p:cViewPr>
        <p:scale>
          <a:sx n="69" d="100"/>
          <a:sy n="69" d="100"/>
        </p:scale>
        <p:origin x="2112" y="-5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0" d="100"/>
          <a:sy n="80" d="100"/>
        </p:scale>
        <p:origin x="3858" y="10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860" tIns="46931" rIns="93860" bIns="46931" rtlCol="0"/>
          <a:lstStyle>
            <a:lvl1pPr algn="l">
              <a:defRPr sz="1200"/>
            </a:lvl1pPr>
          </a:lstStyle>
          <a:p>
            <a:endParaRPr/>
          </a:p>
        </p:txBody>
      </p:sp>
      <p:sp>
        <p:nvSpPr>
          <p:cNvPr id="3" name="Date Placeholder 2"/>
          <p:cNvSpPr>
            <a:spLocks noGrp="1"/>
          </p:cNvSpPr>
          <p:nvPr>
            <p:ph type="dt" sz="quarter" idx="1"/>
          </p:nvPr>
        </p:nvSpPr>
        <p:spPr>
          <a:xfrm>
            <a:off x="4023093" y="0"/>
            <a:ext cx="3077739" cy="469424"/>
          </a:xfrm>
          <a:prstGeom prst="rect">
            <a:avLst/>
          </a:prstGeom>
        </p:spPr>
        <p:txBody>
          <a:bodyPr vert="horz" lIns="93860" tIns="46931" rIns="93860" bIns="46931" rtlCol="0"/>
          <a:lstStyle>
            <a:lvl1pPr algn="r">
              <a:defRPr sz="1200"/>
            </a:lvl1pPr>
          </a:lstStyle>
          <a:p>
            <a:fld id="{004A8D02-4E65-4CCD-8312-4AB164C6C77D}" type="datetimeFigureOut">
              <a:rPr lang="en-US"/>
              <a:t>12/2/2024</a:t>
            </a:fld>
            <a:endParaRPr/>
          </a:p>
        </p:txBody>
      </p:sp>
      <p:sp>
        <p:nvSpPr>
          <p:cNvPr id="4" name="Footer Placeholder 3"/>
          <p:cNvSpPr>
            <a:spLocks noGrp="1"/>
          </p:cNvSpPr>
          <p:nvPr>
            <p:ph type="ftr" sz="quarter" idx="2"/>
          </p:nvPr>
        </p:nvSpPr>
        <p:spPr>
          <a:xfrm>
            <a:off x="0" y="8917423"/>
            <a:ext cx="3077739" cy="469424"/>
          </a:xfrm>
          <a:prstGeom prst="rect">
            <a:avLst/>
          </a:prstGeom>
        </p:spPr>
        <p:txBody>
          <a:bodyPr vert="horz" lIns="93860" tIns="46931" rIns="93860" bIns="46931" rtlCol="0" anchor="b"/>
          <a:lstStyle>
            <a:lvl1pPr algn="l">
              <a:defRPr sz="1200"/>
            </a:lvl1pPr>
          </a:lstStyle>
          <a:p>
            <a:endParaRPr/>
          </a:p>
        </p:txBody>
      </p:sp>
      <p:sp>
        <p:nvSpPr>
          <p:cNvPr id="5" name="Slide Number Placeholder 4"/>
          <p:cNvSpPr>
            <a:spLocks noGrp="1"/>
          </p:cNvSpPr>
          <p:nvPr>
            <p:ph type="sldNum" sz="quarter" idx="3"/>
          </p:nvPr>
        </p:nvSpPr>
        <p:spPr>
          <a:xfrm>
            <a:off x="4023093" y="8917423"/>
            <a:ext cx="3077739" cy="469424"/>
          </a:xfrm>
          <a:prstGeom prst="rect">
            <a:avLst/>
          </a:prstGeom>
        </p:spPr>
        <p:txBody>
          <a:bodyPr vert="horz" lIns="93860" tIns="46931" rIns="93860" bIns="46931"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860" tIns="46931" rIns="93860" bIns="46931" rtlCol="0"/>
          <a:lstStyle>
            <a:lvl1pPr algn="l">
              <a:defRPr sz="1200"/>
            </a:lvl1pPr>
          </a:lstStyle>
          <a:p>
            <a:endParaRPr/>
          </a:p>
        </p:txBody>
      </p:sp>
      <p:sp>
        <p:nvSpPr>
          <p:cNvPr id="3" name="Date Placeholder 2"/>
          <p:cNvSpPr>
            <a:spLocks noGrp="1"/>
          </p:cNvSpPr>
          <p:nvPr>
            <p:ph type="dt" idx="1"/>
          </p:nvPr>
        </p:nvSpPr>
        <p:spPr>
          <a:xfrm>
            <a:off x="4023093" y="0"/>
            <a:ext cx="3077739" cy="469424"/>
          </a:xfrm>
          <a:prstGeom prst="rect">
            <a:avLst/>
          </a:prstGeom>
        </p:spPr>
        <p:txBody>
          <a:bodyPr vert="horz" lIns="93860" tIns="46931" rIns="93860" bIns="46931" rtlCol="0"/>
          <a:lstStyle>
            <a:lvl1pPr algn="r">
              <a:defRPr sz="1200"/>
            </a:lvl1pPr>
          </a:lstStyle>
          <a:p>
            <a:fld id="{67A755D9-D361-47B8-9652-3B4EA9776CE5}" type="datetimeFigureOut">
              <a:rPr lang="en-US"/>
              <a:t>12/2/2024</a:t>
            </a:fld>
            <a:endParaRPr/>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3860" tIns="46931" rIns="93860" bIns="46931"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860" tIns="46931" rIns="93860" bIns="469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3860" tIns="46931" rIns="93860" bIns="46931" rtlCol="0" anchor="b"/>
          <a:lstStyle>
            <a:lvl1pPr algn="l">
              <a:defRPr sz="1200"/>
            </a:lvl1pPr>
          </a:lstStyle>
          <a:p>
            <a:endParaRPr/>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3860" tIns="46931" rIns="93860" bIns="46931"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selfhacked.com/blog/need-know-cortisol-health-effects/" TargetMode="External"/><Relationship Id="rId3" Type="http://schemas.openxmlformats.org/officeDocument/2006/relationships/hyperlink" Target="https://www.premierhealth.com/your-health/articles/women-wisdom-wellness-/beware-high-levels-of-cortisol-the-stress-hormone" TargetMode="External"/><Relationship Id="rId7" Type="http://schemas.openxmlformats.org/officeDocument/2006/relationships/hyperlink" Target="https://www.mayoclinic.org/healthy-lifestyle/stress-management/basics/relaxation-techniques/hlv-20049495" TargetMode="External"/><Relationship Id="rId12" Type="http://schemas.openxmlformats.org/officeDocument/2006/relationships/hyperlink" Target="https://my.clevelandclinic.org/health/articles/22187-cortiso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mayoclinic.org/healthy-lifestyle/stress-management/basics/stress-relief/hlv-20049495" TargetMode="External"/><Relationship Id="rId11" Type="http://schemas.openxmlformats.org/officeDocument/2006/relationships/hyperlink" Target="https://www.webmd.com/a-to-z-guides/what-is-cortisol" TargetMode="External"/><Relationship Id="rId5" Type="http://schemas.openxmlformats.org/officeDocument/2006/relationships/hyperlink" Target="https://www.premierhealth.com/your-health/articles/women-wisdom-wellness-/don-t-let-stress-be-the-boss-of-you" TargetMode="External"/><Relationship Id="rId10" Type="http://schemas.openxmlformats.org/officeDocument/2006/relationships/hyperlink" Target="https://selfhacked.com/blog/factors-counteract-stress-response/" TargetMode="External"/><Relationship Id="rId4" Type="http://schemas.openxmlformats.org/officeDocument/2006/relationships/hyperlink" Target="https://www.mayoclinic.org/healthy-lifestyle/stress-management/in-depth/stress/art-20046037" TargetMode="External"/><Relationship Id="rId9" Type="http://schemas.openxmlformats.org/officeDocument/2006/relationships/hyperlink" Target="https://www.ncbi.nlm.nih.gov/books/NBK538239/"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journals.sagepub.com/doi/10.1177/0306624X231213316#bibr2-0306624X231213316" TargetMode="External"/><Relationship Id="rId3" Type="http://schemas.openxmlformats.org/officeDocument/2006/relationships/hyperlink" Target="https://doi.org/10.1177/0306624X231213316" TargetMode="External"/><Relationship Id="rId7" Type="http://schemas.openxmlformats.org/officeDocument/2006/relationships/hyperlink" Target="https://journals.sagepub.com/doi/10.1177/0306624X231213316#bibr74-0306624X23121331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journals.sagepub.com/doi/10.1177/0306624X231213316#bibr47-0306624X231213316" TargetMode="External"/><Relationship Id="rId5" Type="http://schemas.openxmlformats.org/officeDocument/2006/relationships/hyperlink" Target="https://journals.sagepub.com/doi/10.1177/0306624X231213316#bibr46-0306624X231213316" TargetMode="External"/><Relationship Id="rId4" Type="http://schemas.openxmlformats.org/officeDocument/2006/relationships/hyperlink" Target="https://journals.sagepub.com/doi/10.1177/0306624X231213316#bibr23-0306624X231213316" TargetMode="External"/><Relationship Id="rId9" Type="http://schemas.openxmlformats.org/officeDocument/2006/relationships/hyperlink" Target="https://www.mindbodygreen.com/articles/the-vagus-nerve-anxiety-how-to-strengthen-it"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google.com/search?safe=strict&amp;sca_esv=fa65bd0a363ad061&amp;rlz=1C1GCEB_enUS1016US1017&amp;q=Universite+de+Montreal&amp;si=ACC90nzx_D3_zUKRnpAjmO0UBLNxnt7EyN4YYdru6U3bxLI-LxKcJJKlo7zfRlCzTN5ctvOqu5W9aY1xqTXR-YiUpF15E0OtmEzct2J1PaaPQhUKgj9cPbm-Ez9PVl4Ph9SrlvIsTixpgLni0L23YLLiMLwpkg7gBXsWQ6_cw6L3Gl6HXyy-b4f6PRTpR0E_1fp6XkQHjQ0P_ZrfyhHeFANxxboy_ZqAJp0p8nOH4MHltxfGjfsDizwbECBSFtBauktuf25NbV0QAVpPAH5JcD5hdhtjuj9u5A%3D%3D&amp;sa=X&amp;sqi=2&amp;ved=2ahUKEwjcjsvYs8qJAxVhm4kEHVhPGikQmxMoAnoECBsQBA" TargetMode="External"/><Relationship Id="rId3" Type="http://schemas.openxmlformats.org/officeDocument/2006/relationships/hyperlink" Target="https://en.wikipedia.org/wiki/Hans_Selye" TargetMode="External"/><Relationship Id="rId7" Type="http://schemas.openxmlformats.org/officeDocument/2006/relationships/hyperlink" Target="https://www.google.com/search?safe=strict&amp;sca_esv=fa65bd0a363ad061&amp;rlz=1C1GCEB_enUS1016US1017&amp;q=Johns+Hopkins+University&amp;si=ACC90nyvvWro6QmnyY1IfSdgk5wwjB1r8BGd_IWRjXqmKPQqmwWg3YH31cMKARgfuMjvcxlAoH0SctlU9z4dc29KztLLJI19jHFbU8zLkF1DkrT6dX5aMoEla4C6jkYL-eouBmjNUxTwYtX-qyL7rABO9cU271hb3hUZ9lgdgFW2F1vpyw2p5NS1FHzix2jywaev3_rtL9elkRiu2VPxcvggG9dTyex2FS7lerNaVzkc2exKqa3EAGBHSgRiAvMNCTSzRscKdSMbUUMjQ2_e2nBRUkSpdhOVcA%3D%3D&amp;sa=X&amp;sqi=2&amp;ved=2ahUKEwjcjsvYs8qJAxVhm4kEHVhPGikQmxMoAXoECBsQAw"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google.com/search?safe=strict&amp;sca_esv=fa65bd0a363ad061&amp;rlz=1C1GCEB_enUS1016US1017&amp;q=McGill+University&amp;si=ACC90nyvvWro6QmnyY1IfSdgk5wwjB1r8BGd_IWRjXqmKPQqm7xVINsFbUpxzptZqgtEp1-JhwfPOI7ZycJzIZU_X0xPSMy0YTStzEOcEEiFc0g5LbGF_ryDVfS3jSH8S6xlTaTWVhyTWg8dCL0yF-W85KuRdUSKCa7o1MbzdV3MrftPD14g4gywmt6dnLMxKosJ0w9LEmAJOkdprUZZXP2Pz5z2lc4BIa648W7d_t_f52CmAUW_aJwv7gK_De9QZQ6VI04LpKDV36ByuyqnpsUuKrjkGfeW-g%3D%3D&amp;sa=X&amp;sqi=2&amp;ved=2ahUKEwjcjsvYs8qJAxVhm4kEHVhPGikQmxMoAHoECBsQAg" TargetMode="External"/><Relationship Id="rId5" Type="http://schemas.openxmlformats.org/officeDocument/2006/relationships/hyperlink" Target="https://www.google.com/search?safe=strict&amp;sca_esv=fa65bd0a363ad061&amp;rlz=1C1GCEB_enUS1016US1017&amp;q=Montreal&amp;si=ACC90nyvvWro6QmnyY1IfSdgk5wwjB1r8BGd_IWRjXqmKPQqm-5HHKFia99F3fBXKe3iHW5Pxu3BMo97DJqNXAG1C9AinBGx6sZobVwHmpLmQ-BtCp-9hIxGCOeKo-2zHZwQgZxsfx7nUWoJ89amvWlINHp1hbi2vGER5yhOm7r3nQOOW9-cue_qDUI1QR0nGo8ZSQD4vS8w&amp;sa=X&amp;sqi=2&amp;ved=2ahUKEwjcjsvYs8qJAxVhm4kEHVhPGikQmxMoAHoECBwQAg" TargetMode="External"/><Relationship Id="rId10" Type="http://schemas.openxmlformats.org/officeDocument/2006/relationships/hyperlink" Target="https://www.google.com/search?safe=strict&amp;sca_esv=fa65bd0a363ad061&amp;rlz=1C1GCEB_enUS1016US1017&amp;q=Maria+Felicitas+Langbank&amp;si=ACC90nwLLwns5sISZcdzuISy7t-NHozt8Cbt6G3WNQfC9ekAgGhtKUIPeLvo_eaFderaS31-6DNLFgcwFF7UPFYP7Usik0sPrVZUa3TdvZRetnM7L9E7m21yaUq6Og1HhHXdchA67FQJW8ks1XJ8aEIDs0U8YmAE8jx3seiKe1-MwtqiAPvFy7T6kwzO6S2x1Jo8ov_vwYjfAa7gXN1PgxRDQ4SgnemtH1FPbRmf06WZmwwl0zSjUhA9rmW18Kh0XrmbRR0NoOlC9xeQEtvR88DsUL7l_TVQlJ3ctL8lIxybOqnP-srpMz4%3D&amp;sa=X&amp;sqi=2&amp;ved=2ahUKEwjcjsvYs8qJAxVhm4kEHVhPGikQmxMoAXoECB0QAw" TargetMode="External"/><Relationship Id="rId4" Type="http://schemas.openxmlformats.org/officeDocument/2006/relationships/hyperlink" Target="https://www.google.com/search?safe=strict&amp;sca_esv=fa65bd0a363ad061&amp;rlz=1C1GCEB_enUS1016US1017&amp;q=Vienna&amp;si=ACC90nyvvWro6QmnyY1IfSdgk5wwjB1r8BGd_IWRjXqmKPQqm4ynHRuWOnawb4RRIQT9UTEICBA5kQvbUJSvfgAthtxDZPk-SVe4A8-8bHrtpMBCrd9U23lNbLbxce1HkZGj1-nNDIuIlCtMBd0Koy9rsS0MKgtCJBWps1B7saoahCtAXdagrlHRFh-WOa58_fDjEWTensmq&amp;sa=X&amp;sqi=2&amp;ved=2ahUKEwjcjsvYs8qJAxVhm4kEHVhPGikQmxMoAHoECB4QAg" TargetMode="External"/><Relationship Id="rId9" Type="http://schemas.openxmlformats.org/officeDocument/2006/relationships/hyperlink" Target="https://www.google.com/search?safe=strict&amp;sca_esv=fa65bd0a363ad061&amp;rlz=1C1GCEB_enUS1016US1017&amp;q=Hugo+Selye&amp;si=ACC90nwLLwns5sISZcdzuISy7t-NHozt8Cbt6G3WNQfC9ekAgH4l9-rdQPKf1T9nVaLpUS5AezupCHH78971HnxhP_NumjkIYFR81jzHntAX7ebrhw03z-ndYZFofVfz2OxyLEI6FQ1RNjD-nl_MbPBbjhCZ0MsnNDvlc5uH6aMkgI7GgTikjQgBgFNlSIdXkL1s6JXfSMNq_CB1NtyAQL3rk5Uv4IZ7xwp__GakSCKSAPWbHB12G4HFsBVoiHl0keTZZTuMpvq7Nx1VJuiHq6S1s-LjbUS9Aw%3D%3D&amp;sa=X&amp;sqi=2&amp;ved=2ahUKEwjcjsvYs8qJAxVhm4kEHVhPGikQmxMoAHoECB0QA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direct.com/topics/medicine-and-dentistry/heredit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191443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2342C-3F34-1B7D-0746-4FA250202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F3933-DE30-DE65-8D66-58637BC07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0524B-D86E-3B53-7FD4-07DF84D3476A}"/>
              </a:ext>
            </a:extLst>
          </p:cNvPr>
          <p:cNvSpPr>
            <a:spLocks noGrp="1"/>
          </p:cNvSpPr>
          <p:nvPr>
            <p:ph type="body" idx="1"/>
          </p:nvPr>
        </p:nvSpPr>
        <p:spPr/>
        <p:txBody>
          <a:bodyPr/>
          <a:lstStyle/>
          <a:p>
            <a:r>
              <a:rPr lang="en-US" dirty="0"/>
              <a:t>Modified graphic based on: Cortina, </a:t>
            </a:r>
            <a:r>
              <a:rPr lang="en-US" dirty="0" err="1"/>
              <a:t>Hershcovics</a:t>
            </a:r>
            <a:r>
              <a:rPr lang="en-US" dirty="0"/>
              <a:t> &amp; Clancy (2022). The Embodiment of Insult: A Theory of </a:t>
            </a:r>
            <a:r>
              <a:rPr lang="en-US" b="1" dirty="0"/>
              <a:t>Biobehavioral Response </a:t>
            </a:r>
            <a:r>
              <a:rPr lang="en-US" dirty="0"/>
              <a:t>to Workplace Incivility.  Journal of Management Vol. 48 No. 3, March 2022 738–763</a:t>
            </a:r>
          </a:p>
          <a:p>
            <a:endParaRPr lang="en-US" dirty="0"/>
          </a:p>
          <a:p>
            <a:r>
              <a:rPr lang="en-US" b="1" dirty="0"/>
              <a:t>How people respond, both biologically and behaviorally, when targeted with incivility in organizations -- behaviors not only stem from biological change within the body but also stimulate such change – they propose that these biological responses drive behavioral responses, which in turn loop back into biology to influence further change within the body.</a:t>
            </a:r>
          </a:p>
          <a:p>
            <a:endParaRPr lang="en-US" dirty="0"/>
          </a:p>
          <a:p>
            <a:r>
              <a:rPr lang="en-US" dirty="0"/>
              <a:t>Organizational Factors can influence responses – e.g., passive leadership/active leadership with regard to conflict</a:t>
            </a:r>
          </a:p>
          <a:p>
            <a:endParaRPr lang="en-US" dirty="0"/>
          </a:p>
          <a:p>
            <a:r>
              <a:rPr lang="en-US" dirty="0"/>
              <a:t>STATUS – high status instigator – responses tend to be withdrawal (sadness), avoidance (fear), displacement (anger) - </a:t>
            </a:r>
          </a:p>
          <a:p>
            <a:endParaRPr lang="en-US" dirty="0"/>
          </a:p>
          <a:p>
            <a:r>
              <a:rPr lang="en-US" dirty="0"/>
              <a:t>Our results underscore the pressing need to manage civil conduct, especially that of higher status employees. Many targets’ behavioral responses that we have identified could leave even well intended but ill-behaved </a:t>
            </a:r>
            <a:r>
              <a:rPr lang="en-US" dirty="0" err="1"/>
              <a:t>insti</a:t>
            </a:r>
            <a:endParaRPr lang="en-US" dirty="0"/>
          </a:p>
          <a:p>
            <a:r>
              <a:rPr lang="en-US" dirty="0"/>
              <a:t>Gators unaware of their targets’ anger, fear, and sadness, as well as their targets’ behavioral repercussions.</a:t>
            </a:r>
          </a:p>
          <a:p>
            <a:endParaRPr lang="en-US" dirty="0"/>
          </a:p>
          <a:p>
            <a:r>
              <a:rPr lang="en-US" dirty="0"/>
              <a:t>DIFFERENTIAL SENSITIVITY – [key component of incivility – what one person sees as uncivil, the next person may not.</a:t>
            </a:r>
          </a:p>
          <a:p>
            <a:pPr marL="171450" indent="-171450">
              <a:buFont typeface="Wingdings" panose="05000000000000000000" pitchFamily="2" charset="2"/>
              <a:buChar char="ü"/>
            </a:pPr>
            <a:r>
              <a:rPr lang="en-US" dirty="0"/>
              <a:t>One factor personality – affects appraisal as a threat/or not (primary) and response to it (secondary appraisal) – </a:t>
            </a:r>
          </a:p>
          <a:p>
            <a:endParaRPr lang="en-US" dirty="0"/>
          </a:p>
          <a:p>
            <a:pPr marL="0" indent="0">
              <a:buFont typeface="Wingdings" panose="05000000000000000000" pitchFamily="2" charset="2"/>
              <a:buNone/>
            </a:pPr>
            <a:r>
              <a:rPr lang="en-US" b="1" dirty="0"/>
              <a:t>Certain traits </a:t>
            </a:r>
            <a:r>
              <a:rPr lang="en-US" dirty="0"/>
              <a:t>may predispose people to see uncivil events as threats (</a:t>
            </a:r>
            <a:r>
              <a:rPr lang="en-US" b="1" dirty="0"/>
              <a:t>negative affectivity – glass half empty, conscientiousness</a:t>
            </a:r>
            <a:r>
              <a:rPr lang="en-US" dirty="0"/>
              <a:t>) ; And other traits predispose people to be less likely to perceive events as threatening uncivil events as </a:t>
            </a:r>
            <a:r>
              <a:rPr lang="en-US" b="1" dirty="0"/>
              <a:t>(e.g., positive affectivity; emotional stability; agreeableness; extraversion; openness)</a:t>
            </a:r>
          </a:p>
          <a:p>
            <a:endParaRPr lang="en-US" dirty="0"/>
          </a:p>
          <a:p>
            <a:r>
              <a:rPr lang="en-US" dirty="0"/>
              <a:t>This study showed that </a:t>
            </a:r>
            <a:r>
              <a:rPr lang="en-US" u="sng" dirty="0"/>
              <a:t>agreeableness</a:t>
            </a:r>
            <a:r>
              <a:rPr lang="en-US" dirty="0"/>
              <a:t>, </a:t>
            </a:r>
            <a:r>
              <a:rPr lang="en-US" u="sng" dirty="0"/>
              <a:t>emotional stability </a:t>
            </a:r>
            <a:r>
              <a:rPr lang="en-US" dirty="0"/>
              <a:t>and </a:t>
            </a:r>
            <a:r>
              <a:rPr lang="en-US" u="sng" dirty="0"/>
              <a:t>openness</a:t>
            </a:r>
            <a:r>
              <a:rPr lang="en-US" dirty="0"/>
              <a:t> regularly negatively related to perceptions of incivility</a:t>
            </a:r>
          </a:p>
          <a:p>
            <a:endParaRPr lang="en-US" dirty="0"/>
          </a:p>
          <a:p>
            <a:r>
              <a:rPr lang="en-US" u="sng" dirty="0"/>
              <a:t>Positive affect </a:t>
            </a:r>
            <a:r>
              <a:rPr lang="en-US" dirty="0"/>
              <a:t>and </a:t>
            </a:r>
            <a:r>
              <a:rPr lang="en-US" u="sng" dirty="0"/>
              <a:t>negative affect </a:t>
            </a:r>
            <a:r>
              <a:rPr lang="en-US" dirty="0"/>
              <a:t>positively related to perceptions of incivility</a:t>
            </a:r>
          </a:p>
          <a:p>
            <a:endParaRPr lang="en-US" dirty="0"/>
          </a:p>
          <a:p>
            <a:r>
              <a:rPr lang="en-US" dirty="0"/>
              <a:t>		[Big five personality traits - Openness, Conscientiousness, Extraversion, Agreeableness, and Neuroticism.]</a:t>
            </a:r>
          </a:p>
          <a:p>
            <a:endParaRPr lang="en-US" dirty="0"/>
          </a:p>
          <a:p>
            <a:r>
              <a:rPr lang="en-US" u="sng" dirty="0"/>
              <a:t>Agreeableness</a:t>
            </a:r>
            <a:r>
              <a:rPr lang="en-US" dirty="0"/>
              <a:t> is a trait characterized by a person being courteous, flexible, trusting, good-natured, cooperative, forgiving, softhearted, and tolerant  Barrick &amp; Mount, 1991). People who are not agreeable tend to be argumentative, mistrustful, and skeptical. -- individuals high in agreeableness might give others the</a:t>
            </a:r>
          </a:p>
          <a:p>
            <a:r>
              <a:rPr lang="en-US" dirty="0"/>
              <a:t>“benefit of the doubt” when they witness potentially uncivil behavior.</a:t>
            </a:r>
          </a:p>
          <a:p>
            <a:endParaRPr lang="en-US" dirty="0"/>
          </a:p>
          <a:p>
            <a:r>
              <a:rPr lang="en-US" u="sng" dirty="0"/>
              <a:t>Emotional stability </a:t>
            </a:r>
            <a:r>
              <a:rPr lang="en-US" dirty="0"/>
              <a:t>refers to level-headedness, appropriate emotional reactions, and calmness. The polar opposite of emotional stability, neuroticism, is a trait that is characterized by anxiety, hostility, self-consciousness, and impulsiveness. We expect emotional stability to associate with the perceptions of incivility. Emotionally unstable (neurotic) people appraise even positive events as invoking negative emotions (Brief, Butcher, &amp; Roberson, 1995). Gallagher (1990) posited that neuroticism affects perception of stressors through a selective attention bias. That is, neuroticism may predispose people to appraise more stressors in the environment.</a:t>
            </a:r>
          </a:p>
          <a:p>
            <a:endParaRPr lang="en-US" dirty="0"/>
          </a:p>
          <a:p>
            <a:r>
              <a:rPr lang="en-US" u="sng" dirty="0"/>
              <a:t>Openness</a:t>
            </a:r>
            <a:r>
              <a:rPr lang="en-US" dirty="0"/>
              <a:t> to experience is a trait characterized by imagination, open-mindedness, and liberalism. A person high in openness is imaginative, and considers the real world to be mundane (Barrick &amp; Mount, 1991). People who are high on this trait tend also to be more accepting of others, and like individuals high on agreeableness and extraversion, may be more likely to give potential perpetrators of incivility the benefit of the doubt. Open individuals might be more prone to interpreting the behavior of others as externally caused, and not automatically assume the person’s motives are negative. That is, open people may not be likely to appraise these interpersonal behaviors as incivility.</a:t>
            </a:r>
          </a:p>
          <a:p>
            <a:endParaRPr lang="en-US" dirty="0"/>
          </a:p>
          <a:p>
            <a:r>
              <a:rPr lang="en-US" dirty="0"/>
              <a:t>A coworker passes you in the hallway and you say “hello.” </a:t>
            </a:r>
          </a:p>
          <a:p>
            <a:r>
              <a:rPr lang="en-US" dirty="0"/>
              <a:t>The coworker does not respond. </a:t>
            </a:r>
          </a:p>
          <a:p>
            <a:r>
              <a:rPr lang="en-US" dirty="0"/>
              <a:t>You might perceive this as incivility, assuming the coworker was intentionally rude. </a:t>
            </a:r>
          </a:p>
          <a:p>
            <a:r>
              <a:rPr lang="en-US" dirty="0"/>
              <a:t>Another person, however, exposed to the exact same situation, might not consider this to be incivility, assuming that the coworker did not hear the “hello,” or was otherwise having a stressful day.</a:t>
            </a:r>
          </a:p>
          <a:p>
            <a:endParaRPr lang="en-US" dirty="0"/>
          </a:p>
          <a:p>
            <a:r>
              <a:rPr lang="en-US" dirty="0"/>
              <a:t>RECOMMENDED READING: https://www.sciencedirect.com/science/article/pii/S2352250X2200001X</a:t>
            </a:r>
          </a:p>
          <a:p>
            <a:endParaRPr lang="en-US" dirty="0"/>
          </a:p>
          <a:p>
            <a:r>
              <a:rPr lang="en-US" dirty="0" err="1"/>
              <a:t>Slavich</a:t>
            </a:r>
            <a:r>
              <a:rPr lang="en-US" dirty="0"/>
              <a:t>, G.M. (2022). Social Safety Theory: Understanding social stress, disease risk, resilience, and behavior during the COVID-19 pandemic and beyond. Current Opinion in Psychology, Volume 45, June 2022, 101299</a:t>
            </a:r>
          </a:p>
          <a:p>
            <a:r>
              <a:rPr lang="en-US" dirty="0"/>
              <a:t> </a:t>
            </a:r>
          </a:p>
          <a:p>
            <a:r>
              <a:rPr lang="en-US" b="1" dirty="0"/>
              <a:t>Tenet 1: Humans evolved to foster social safety</a:t>
            </a:r>
          </a:p>
          <a:p>
            <a:r>
              <a:rPr lang="en-US" b="1" dirty="0"/>
              <a:t>Tenet 2: Social safety is beneficial for human health and behavior</a:t>
            </a:r>
          </a:p>
          <a:p>
            <a:r>
              <a:rPr lang="en-US" b="1" dirty="0"/>
              <a:t>Tenet 3: Social threat is harmful for human health and behavior</a:t>
            </a:r>
          </a:p>
          <a:p>
            <a:endParaRPr lang="en-US" dirty="0"/>
          </a:p>
          <a:p>
            <a:r>
              <a:rPr lang="en-US" dirty="0"/>
              <a:t>The extent to which a situation/event is experienced as a social threat is dependent upon many factors – birth cohort, childhood microbial environment, sleep, </a:t>
            </a:r>
            <a:r>
              <a:rPr lang="en-US" dirty="0" err="1"/>
              <a:t>genetics,air</a:t>
            </a:r>
            <a:r>
              <a:rPr lang="en-US" dirty="0"/>
              <a:t> pollution, diet, and self-harm</a:t>
            </a:r>
          </a:p>
          <a:p>
            <a:r>
              <a:rPr lang="en-US" dirty="0"/>
              <a:t>Also how social-environmental circumstances are appraised influenced by DEVELOPMENTALLY DERIVED SOCIAL SAFETY SCHEMAS</a:t>
            </a:r>
          </a:p>
          <a:p>
            <a:endParaRPr lang="en-US" dirty="0"/>
          </a:p>
          <a:p>
            <a:r>
              <a:rPr lang="en-US" dirty="0"/>
              <a:t>--neurocognitive appraisals of the surrounding social environment as being socially safe versus threatening </a:t>
            </a:r>
            <a:r>
              <a:rPr lang="en-US" b="1" dirty="0"/>
              <a:t>can influence immune system dynamics and, consequently, disease risk, aging, longevity, and behavior </a:t>
            </a:r>
            <a:r>
              <a:rPr lang="en-US" dirty="0"/>
              <a:t>[19,20].</a:t>
            </a:r>
          </a:p>
          <a:p>
            <a:endParaRPr lang="en-US" dirty="0"/>
          </a:p>
          <a:p>
            <a:pPr marL="171450" indent="-171450">
              <a:buFont typeface="Wingdings" panose="05000000000000000000" pitchFamily="2" charset="2"/>
              <a:buChar char="n"/>
            </a:pPr>
            <a:r>
              <a:rPr lang="en-US" dirty="0"/>
              <a:t>immune system is a dynamic learning system that uses Bayesian forecasting to predict and prepare for threats that are most likely to occur based on past and current pathogen exposure statistics [15]. This ongoing education and calibration of the immune system over the lifetime refines the functional dynamics, capacity, and regulation of each individual's immunologic response. In doing so, the system can anticipate and guard against the specific threats most likely to be present in the surrounding environment in order to ensure the greatest survival advantage possible [16].</a:t>
            </a:r>
          </a:p>
          <a:p>
            <a:pPr marL="171450" indent="-171450">
              <a:buFont typeface="Wingdings" panose="05000000000000000000" pitchFamily="2" charset="2"/>
              <a:buChar char="n"/>
            </a:pPr>
            <a:endParaRPr lang="en-US" dirty="0"/>
          </a:p>
          <a:p>
            <a:pPr marL="171450" indent="-171450">
              <a:buFont typeface="Wingdings" panose="05000000000000000000" pitchFamily="2" charset="2"/>
              <a:buChar char="n"/>
            </a:pPr>
            <a:r>
              <a:rPr lang="en-US" dirty="0"/>
              <a:t>the immune system is that it mobilizes not just in response to microbial threats but also in response to social threats that historically indicated a heightened possibility of physical conflict or injury, both of which can lead to pathogen exposure and infection [8]. Stressors possessing this potential include social conflict, aggression, devaluation, discrimination, isolation, rejection, and exclusion. To detect such social-environmental threats, the immune system relies on the brain, which continually monitors the extent to which the individual is in a socially safe versus threatening environment.</a:t>
            </a:r>
          </a:p>
          <a:p>
            <a:endParaRPr lang="en-US" dirty="0"/>
          </a:p>
        </p:txBody>
      </p:sp>
      <p:sp>
        <p:nvSpPr>
          <p:cNvPr id="4" name="Slide Number Placeholder 3">
            <a:extLst>
              <a:ext uri="{FF2B5EF4-FFF2-40B4-BE49-F238E27FC236}">
                <a16:creationId xmlns:a16="http://schemas.microsoft.com/office/drawing/2014/main" id="{93F0D3EB-8D26-D87C-B787-359369703B8C}"/>
              </a:ext>
            </a:extLst>
          </p:cNvPr>
          <p:cNvSpPr>
            <a:spLocks noGrp="1"/>
          </p:cNvSpPr>
          <p:nvPr>
            <p:ph type="sldNum" sz="quarter" idx="5"/>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371071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APPRAISAL -- PATHWAY FROM INSULT TO INJURY </a:t>
            </a:r>
            <a:r>
              <a:rPr lang="en-US" dirty="0"/>
              <a:t>–</a:t>
            </a:r>
            <a:r>
              <a:rPr lang="en-US" dirty="0" err="1"/>
              <a:t>biopsychophysiological</a:t>
            </a:r>
            <a:r>
              <a:rPr lang="en-US" dirty="0"/>
              <a:t> - when people encounter a potential stressor, a cognitive emotional process unfolds to evaluate the stressor </a:t>
            </a:r>
            <a:r>
              <a:rPr lang="en-US" sz="1800" b="0" i="0" u="none" strike="noStrike" baseline="0" dirty="0">
                <a:latin typeface="TimesNRMT"/>
              </a:rPr>
              <a:t>(e.g., Lazarus, 1999; Lazarus &amp; Folkman, 1984). People appraise the situation to determine the degree of potential harm, threat, or challenge to the self (e.g., Lazarus, 1999), which, in turn, guides their response.</a:t>
            </a:r>
            <a:endParaRPr lang="en-US" dirty="0"/>
          </a:p>
          <a:p>
            <a:endParaRPr lang="en-US" dirty="0"/>
          </a:p>
          <a:p>
            <a:r>
              <a:rPr lang="en-US" sz="1400" b="1" dirty="0"/>
              <a:t>Target actions amounting to reciprocation or retreat may prolong physiological stress, whereas affiliative attempts to fix relationships or find support may promote physiological recovery.</a:t>
            </a:r>
          </a:p>
          <a:p>
            <a:endParaRPr lang="en-US" b="1" dirty="0"/>
          </a:p>
          <a:p>
            <a:r>
              <a:rPr lang="en-US" b="1" dirty="0"/>
              <a:t>chronic activation, as with inflammation or allostatic load, shedding light on the cumulative burden of incivility over time</a:t>
            </a:r>
          </a:p>
          <a:p>
            <a:endParaRPr lang="en-US" dirty="0"/>
          </a:p>
          <a:p>
            <a:r>
              <a:rPr lang="en-US" dirty="0"/>
              <a:t>Behavioral responses that revolve around affiliation and produce positive social connections are most likely to bring biological benefits.</a:t>
            </a:r>
          </a:p>
          <a:p>
            <a:endParaRPr lang="en-US" dirty="0"/>
          </a:p>
          <a:p>
            <a:r>
              <a:rPr lang="en-US" dirty="0"/>
              <a:t>Sometimes social and cultural features of an organization can stand in the way of affiliation, especially for employees holding marginalized identities</a:t>
            </a:r>
          </a:p>
          <a:p>
            <a:endParaRPr lang="en-US" dirty="0"/>
          </a:p>
          <a:p>
            <a:r>
              <a:rPr lang="en-US" dirty="0"/>
              <a:t>When incivility persists over time and employees lack access to the resources needed to recover, downstream consequences may include harms to physical health.</a:t>
            </a:r>
          </a:p>
          <a:p>
            <a:endParaRPr lang="en-US" dirty="0"/>
          </a:p>
          <a:p>
            <a:r>
              <a:rPr lang="en-US" b="1" dirty="0"/>
              <a:t>biobehavioral theory of incivility response is </a:t>
            </a:r>
            <a:r>
              <a:rPr lang="en-US" b="1" u="sng" dirty="0"/>
              <a:t>anything but simple</a:t>
            </a:r>
            <a:r>
              <a:rPr lang="en-US" b="1" dirty="0"/>
              <a:t>. But it may help explain how seemingly “small” insults can sometimes have large effects, ultimately undermining workforce well-being.</a:t>
            </a:r>
          </a:p>
          <a:p>
            <a:endParaRPr lang="en-US" dirty="0"/>
          </a:p>
          <a:p>
            <a:r>
              <a:rPr lang="en-US" dirty="0"/>
              <a:t>INCIVILTIY DEFINED –</a:t>
            </a:r>
          </a:p>
          <a:p>
            <a:r>
              <a:rPr lang="en-US" dirty="0"/>
              <a:t>Interruption, derision, condescension, and omission of common courtesies -- mundane indignities</a:t>
            </a:r>
          </a:p>
          <a:p>
            <a:r>
              <a:rPr lang="en-US" dirty="0"/>
              <a:t>three key features of workplace incivility: norm violation, ambiguous intent, and low intensity.</a:t>
            </a:r>
          </a:p>
          <a:p>
            <a:endParaRPr lang="en-US" dirty="0"/>
          </a:p>
          <a:p>
            <a:r>
              <a:rPr lang="en-US" dirty="0"/>
              <a:t>CHRONIC NATURE OF INCIVILITY - Descriptors such as “low intensity” characterize isolated uncivil behaviors. However, over time, these small acts can accumulate to create large costs for targeted individuals and their institutions.</a:t>
            </a:r>
          </a:p>
          <a:p>
            <a:endParaRPr lang="en-US" dirty="0"/>
          </a:p>
          <a:p>
            <a:r>
              <a:rPr lang="en-US" dirty="0"/>
              <a:t>Incivility is a stressor – it can trigger a physiological stress response in targets (and witnesses). Targets’ subsequent behaviors can upregulate (i.e., ratchet up further) or downregulate (calm) that stress response.</a:t>
            </a:r>
          </a:p>
          <a:p>
            <a:endParaRPr lang="en-US" dirty="0"/>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277914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Cognitive appraisal </a:t>
            </a:r>
            <a:r>
              <a:rPr lang="en-US" dirty="0"/>
              <a:t>is the mental process by which individuals evaluate and interpret a situation to determine its significance and impact on their well-being. This process helps people assess whether an event is a threat or a challenge, influencing their emotional responses and behaviors. </a:t>
            </a:r>
          </a:p>
          <a:p>
            <a:endParaRPr lang="en-US" dirty="0"/>
          </a:p>
          <a:p>
            <a:r>
              <a:rPr lang="en-US" dirty="0"/>
              <a:t>Understanding cognitive appraisal is crucial in exploring how different factors shape aggressive behavior, as </a:t>
            </a:r>
            <a:r>
              <a:rPr lang="en-US" b="1" dirty="0"/>
              <a:t>individuals may react differently based on their personal evaluations of the same situation.</a:t>
            </a:r>
          </a:p>
          <a:p>
            <a:endParaRPr lang="en-US" dirty="0"/>
          </a:p>
          <a:p>
            <a:r>
              <a:rPr lang="en-US" dirty="0"/>
              <a:t>I’m not telling you it’s going to be easy – I’m telling you it’s going to be worth it.</a:t>
            </a:r>
          </a:p>
        </p:txBody>
      </p:sp>
      <p:sp>
        <p:nvSpPr>
          <p:cNvPr id="4" name="Slide Number Placeholder 3"/>
          <p:cNvSpPr>
            <a:spLocks noGrp="1"/>
          </p:cNvSpPr>
          <p:nvPr>
            <p:ph type="sldNum" sz="quarter" idx="5"/>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328029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373028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78019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lgn="l">
              <a:buFont typeface="Arial" panose="020B0604020202020204" pitchFamily="34" charset="0"/>
              <a:buNone/>
            </a:pPr>
            <a:endParaRPr lang="en-US" dirty="0"/>
          </a:p>
          <a:p>
            <a:pPr algn="l"/>
            <a:r>
              <a:rPr lang="en-US" dirty="0"/>
              <a:t>CONSIDER SEEKING COGNITIVE REHEARSAL TRAINING – </a:t>
            </a:r>
          </a:p>
          <a:p>
            <a:pPr algn="l"/>
            <a:endParaRPr lang="en-US" dirty="0"/>
          </a:p>
          <a:p>
            <a:pPr algn="l"/>
            <a:r>
              <a:rPr lang="en-US" dirty="0"/>
              <a:t>Clark (2024). </a:t>
            </a:r>
            <a:r>
              <a:rPr lang="en-US" sz="1800" b="1" i="0" u="none" strike="noStrike" baseline="0" dirty="0">
                <a:latin typeface="AmericanaStd-Bold"/>
              </a:rPr>
              <a:t>Using Cognitive Rehearsal to Address Faculty Incivility in Nursing Academe. </a:t>
            </a:r>
            <a:r>
              <a:rPr lang="en-US" sz="1800" b="0" i="0" u="none" strike="noStrike" baseline="0" dirty="0">
                <a:latin typeface="AmericanaStd"/>
              </a:rPr>
              <a:t>Nurse Educator </a:t>
            </a:r>
            <a:r>
              <a:rPr lang="en-US" sz="1800" b="0" i="0" u="none" strike="noStrike" baseline="0" dirty="0">
                <a:latin typeface="HelveticaLTStd-Roman"/>
              </a:rPr>
              <a:t>• </a:t>
            </a:r>
            <a:r>
              <a:rPr lang="en-US" sz="1800" b="0" i="0" u="none" strike="noStrike" baseline="0" dirty="0">
                <a:latin typeface="OptimaLTStd"/>
              </a:rPr>
              <a:t>Vol. 49 </a:t>
            </a:r>
            <a:r>
              <a:rPr lang="en-US" sz="1800" b="0" i="0" u="none" strike="noStrike" baseline="0" dirty="0">
                <a:latin typeface="HelveticaLTStd-Roman"/>
              </a:rPr>
              <a:t>• </a:t>
            </a:r>
            <a:r>
              <a:rPr lang="en-US" sz="1800" b="0" i="0" u="none" strike="noStrike" baseline="0" dirty="0">
                <a:latin typeface="OptimaLTStd"/>
              </a:rPr>
              <a:t>No. 5, pp. 250–255</a:t>
            </a:r>
          </a:p>
          <a:p>
            <a:pPr marL="0" indent="0" algn="l">
              <a:buFont typeface="Arial" panose="020B0604020202020204" pitchFamily="34" charset="0"/>
              <a:buNone/>
            </a:pPr>
            <a:endParaRPr lang="en-US" sz="1800" b="0" i="0" u="none" strike="noStrike" baseline="0" dirty="0">
              <a:latin typeface="OptimaLTStd"/>
            </a:endParaRPr>
          </a:p>
          <a:p>
            <a:pPr marL="0" indent="0" algn="l">
              <a:buFont typeface="Arial" panose="020B0604020202020204" pitchFamily="34" charset="0"/>
              <a:buNone/>
            </a:pPr>
            <a:r>
              <a:rPr lang="en-US" dirty="0"/>
              <a:t>SEEKING CLARIFICATION:</a:t>
            </a:r>
          </a:p>
          <a:p>
            <a:pPr marL="0" indent="0" algn="l">
              <a:buFont typeface="Arial" panose="020B0604020202020204" pitchFamily="34" charset="0"/>
              <a:buNone/>
            </a:pPr>
            <a:endParaRPr lang="en-US" dirty="0"/>
          </a:p>
          <a:p>
            <a:pPr algn="l"/>
            <a:r>
              <a:rPr lang="en-US" sz="1800" b="0" i="0" u="none" strike="noStrike" baseline="0" dirty="0">
                <a:latin typeface="SabonLTStd-Roman"/>
              </a:rPr>
              <a:t>When treated in an uncivil manner such as being verbally affronted, rudely criticized, or treated disrespectfully consider using the Cycle for Respectful Discourse30 (or similar process). </a:t>
            </a:r>
          </a:p>
          <a:p>
            <a:pPr algn="l"/>
            <a:endParaRPr lang="en-US" sz="1800" b="0" i="0" u="none" strike="noStrike" baseline="0" dirty="0">
              <a:latin typeface="SabonLTStd-Roman"/>
            </a:endParaRPr>
          </a:p>
          <a:p>
            <a:pPr algn="l"/>
            <a:r>
              <a:rPr lang="en-US" sz="1800" b="0" i="0" u="none" strike="noStrike" baseline="0" dirty="0">
                <a:latin typeface="SabonLTStd-Roman"/>
              </a:rPr>
              <a:t>Doing so will help balance physiological and emotional states by engaging the prefrontal cortex more fully and preventing the affective regions of the brain from seizing control of emotions. </a:t>
            </a:r>
          </a:p>
          <a:p>
            <a:pPr algn="l"/>
            <a:endParaRPr lang="en-US" sz="1800" b="0" i="0" u="none" strike="noStrike" baseline="0" dirty="0">
              <a:latin typeface="SabonLTStd-Roman"/>
            </a:endParaRPr>
          </a:p>
          <a:p>
            <a:pPr marL="342900" indent="-342900" algn="l">
              <a:buAutoNum type="arabicPeriod"/>
            </a:pPr>
            <a:r>
              <a:rPr lang="en-US" sz="1800" b="1" i="1" u="none" strike="noStrike" baseline="0" dirty="0">
                <a:latin typeface="SabonLTStd-Italic"/>
              </a:rPr>
              <a:t>Reset </a:t>
            </a:r>
            <a:r>
              <a:rPr lang="en-US" sz="1800" b="0" i="0" u="none" strike="noStrike" baseline="0" dirty="0">
                <a:latin typeface="SabonLTStd-Roman"/>
              </a:rPr>
              <a:t>by taking a deep cleansing breath and adopting a relaxed posture to neutralize physical and emotional conditions to engage cognitive functions more fully. </a:t>
            </a:r>
          </a:p>
          <a:p>
            <a:pPr marL="342900" indent="-342900" algn="l">
              <a:buAutoNum type="arabicPeriod"/>
            </a:pPr>
            <a:r>
              <a:rPr lang="en-US" sz="1800" b="1" i="1" u="none" strike="noStrike" baseline="0" dirty="0">
                <a:latin typeface="SabonLTStd-Italic"/>
              </a:rPr>
              <a:t>Reflect </a:t>
            </a:r>
            <a:r>
              <a:rPr lang="en-US" sz="1800" b="0" i="1" u="none" strike="noStrike" baseline="0" dirty="0">
                <a:latin typeface="SabonLTStd-Italic"/>
              </a:rPr>
              <a:t> </a:t>
            </a:r>
            <a:r>
              <a:rPr lang="en-US" sz="1800" b="0" i="0" u="none" strike="noStrike" baseline="0" dirty="0">
                <a:latin typeface="SabonLTStd-Roman"/>
              </a:rPr>
              <a:t>contemplate whether the situation calls for a response or whether to disengage.  --The overall goal of the cycle is to thoughtfully assess the situation, determine whether a response is warranted, and if so, how to </a:t>
            </a:r>
          </a:p>
          <a:p>
            <a:pPr marL="0" indent="0" algn="l">
              <a:buFont typeface="Arial" panose="020B0604020202020204" pitchFamily="34" charset="0"/>
              <a:buNone/>
            </a:pPr>
            <a:r>
              <a:rPr lang="en-US" sz="1800" b="0" i="0" u="none" strike="noStrike" baseline="0" dirty="0">
                <a:latin typeface="SabonLTStd-Roman"/>
              </a:rPr>
              <a:t>           communicate and </a:t>
            </a:r>
            <a:r>
              <a:rPr lang="en-US" sz="1800" b="0" i="1" u="none" strike="noStrike" baseline="0" dirty="0">
                <a:latin typeface="SabonLTStd-Italic"/>
              </a:rPr>
              <a:t>relate </a:t>
            </a:r>
            <a:r>
              <a:rPr lang="en-US" sz="1800" b="0" i="0" u="none" strike="noStrike" baseline="0" dirty="0">
                <a:latin typeface="SabonLTStd-Roman"/>
              </a:rPr>
              <a:t>most effectively. </a:t>
            </a:r>
          </a:p>
          <a:p>
            <a:pPr marL="0" indent="0" algn="l">
              <a:buFont typeface="Arial" panose="020B0604020202020204" pitchFamily="34" charset="0"/>
              <a:buNone/>
            </a:pPr>
            <a:endParaRPr lang="en-US" sz="1800" b="0" i="0" u="none" strike="noStrike" baseline="0" dirty="0">
              <a:latin typeface="SabonLTStd-Roman"/>
            </a:endParaRPr>
          </a:p>
          <a:p>
            <a:pPr marL="800100" lvl="1" indent="-342900" algn="l">
              <a:buFont typeface="+mj-lt"/>
              <a:buAutoNum type="alphaLcParenR"/>
            </a:pPr>
            <a:r>
              <a:rPr lang="en-US" sz="1800" b="0" i="0" u="none" strike="noStrike" baseline="0" dirty="0">
                <a:latin typeface="SabonLTStd-Roman"/>
              </a:rPr>
              <a:t>If the situation requires a response, consider whether the response needs to be immediate or whether it can wait. For example, if falsely accused of something, focus on the behavior by asking, </a:t>
            </a:r>
          </a:p>
          <a:p>
            <a:pPr marL="457200" lvl="1" indent="0" algn="l">
              <a:buFont typeface="+mj-lt"/>
              <a:buNone/>
            </a:pPr>
            <a:r>
              <a:rPr lang="en-US" sz="1800" b="0" i="0" u="none" strike="noStrike" baseline="0" dirty="0">
                <a:latin typeface="SabonLTStd-Roman"/>
              </a:rPr>
              <a:t>       </a:t>
            </a:r>
            <a:r>
              <a:rPr lang="en-US" sz="1800" b="0" i="1" u="none" strike="noStrike" baseline="0" dirty="0">
                <a:latin typeface="SabonLTStd-Italic"/>
              </a:rPr>
              <a:t>“I’m wondering what led you to that conclusion, can you be more specific?” </a:t>
            </a:r>
            <a:r>
              <a:rPr lang="en-US" sz="1800" b="0" i="0" u="none" strike="noStrike" baseline="0" dirty="0">
                <a:latin typeface="SabonLTStd-Roman"/>
              </a:rPr>
              <a:t>or </a:t>
            </a:r>
          </a:p>
          <a:p>
            <a:pPr marL="457200" lvl="1" indent="0" algn="l">
              <a:buFont typeface="+mj-lt"/>
              <a:buNone/>
            </a:pPr>
            <a:r>
              <a:rPr lang="en-US" sz="1800" b="0" i="0" u="none" strike="noStrike" baseline="0" dirty="0">
                <a:latin typeface="SabonLTStd-Roman"/>
              </a:rPr>
              <a:t>       </a:t>
            </a:r>
            <a:r>
              <a:rPr lang="en-US" sz="1800" b="0" i="1" u="none" strike="noStrike" baseline="0" dirty="0">
                <a:latin typeface="SabonLTStd-Italic"/>
              </a:rPr>
              <a:t>“Could you say more about what you believe happened, and how you see my role in the matter?” </a:t>
            </a:r>
            <a:r>
              <a:rPr lang="en-US" sz="1800" b="0" i="0" u="none" strike="noStrike" baseline="0" dirty="0">
                <a:latin typeface="SabonLTStd-Roman"/>
              </a:rPr>
              <a:t>or </a:t>
            </a:r>
          </a:p>
          <a:p>
            <a:pPr marL="457200" lvl="1" indent="0" algn="l">
              <a:buFont typeface="+mj-lt"/>
              <a:buNone/>
            </a:pPr>
            <a:r>
              <a:rPr lang="en-US" sz="1800" b="0" i="0" u="none" strike="noStrike" baseline="0" dirty="0">
                <a:latin typeface="SabonLTStd-Roman"/>
              </a:rPr>
              <a:t>       </a:t>
            </a:r>
            <a:r>
              <a:rPr lang="en-US" sz="1800" b="0" i="1" u="none" strike="noStrike" baseline="0" dirty="0">
                <a:latin typeface="SabonLTStd-Italic"/>
              </a:rPr>
              <a:t>“I would like to understand where you are coming from, tell me more about how you see things.”</a:t>
            </a:r>
          </a:p>
          <a:p>
            <a:pPr marL="457200" lvl="1" indent="0" algn="l">
              <a:buFont typeface="+mj-lt"/>
              <a:buNone/>
            </a:pPr>
            <a:endParaRPr lang="en-US" sz="1800" b="0" i="1" u="none" strike="noStrike" baseline="0" dirty="0">
              <a:latin typeface="SabonLTStd-Italic"/>
            </a:endParaRPr>
          </a:p>
          <a:p>
            <a:pPr marL="457200" lvl="1" indent="0" algn="l">
              <a:buFont typeface="+mj-lt"/>
              <a:buNone/>
            </a:pPr>
            <a:r>
              <a:rPr lang="en-US" sz="1800" b="0" i="0" u="none" strike="noStrike" baseline="0" dirty="0">
                <a:latin typeface="SabonLTStd-Roman"/>
              </a:rPr>
              <a:t>Seeking clarification allows the other person to expand on their view of the situation and allows both parties to slow down, learn more about the details of the situation, and stabilize the conflict.30</a:t>
            </a:r>
            <a:endParaRPr lang="en-US" dirty="0"/>
          </a:p>
          <a:p>
            <a:pPr marL="0" indent="0" algn="l">
              <a:buFont typeface="Arial" panose="020B0604020202020204" pitchFamily="34" charset="0"/>
              <a:buNone/>
            </a:pPr>
            <a:endParaRPr lang="en-US" dirty="0"/>
          </a:p>
          <a:p>
            <a:pPr marL="0" indent="0" algn="l">
              <a:buFont typeface="Arial" panose="020B0604020202020204" pitchFamily="34" charset="0"/>
              <a:buNone/>
            </a:pPr>
            <a:endParaRPr lang="en-US" dirty="0"/>
          </a:p>
          <a:p>
            <a:pPr marL="0" indent="0" algn="l">
              <a:buFont typeface="Arial" panose="020B0604020202020204" pitchFamily="34" charset="0"/>
              <a:buNone/>
            </a:pPr>
            <a:endParaRPr lang="en-US" dirty="0"/>
          </a:p>
          <a:p>
            <a:pPr marL="0" indent="0" algn="l">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75677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u="none" strike="noStrike" baseline="0" dirty="0">
                <a:latin typeface="MinionPro-Regular"/>
              </a:rPr>
              <a:t>Gillam et al., (2023) - Human beings are social mammals and </a:t>
            </a:r>
            <a:r>
              <a:rPr lang="en-US" sz="2000" b="0" i="0" u="none" strike="noStrike" baseline="0" dirty="0">
                <a:solidFill>
                  <a:srgbClr val="000000"/>
                </a:solidFill>
                <a:latin typeface="MinionPro-Regular"/>
              </a:rPr>
              <a:t>have a need to belong, as well as a need to be competent and autonomous</a:t>
            </a:r>
          </a:p>
          <a:p>
            <a:endParaRPr lang="en-US" sz="2000" b="0" i="0" u="none" strike="noStrike" baseline="0" dirty="0">
              <a:solidFill>
                <a:srgbClr val="000000"/>
              </a:solidFill>
              <a:latin typeface="MinionPro-Regular"/>
            </a:endParaRPr>
          </a:p>
          <a:p>
            <a:pPr algn="l"/>
            <a:r>
              <a:rPr lang="en-US" sz="2000" b="0" i="0" u="none" strike="noStrike" baseline="0" dirty="0">
                <a:solidFill>
                  <a:srgbClr val="000000"/>
                </a:solidFill>
                <a:latin typeface="MinionPro-Regular"/>
              </a:rPr>
              <a:t>A key social factor that can influence how a person manages stress is an individual’s perceptions of social support, which has reputed benefits to physical and psychological health [</a:t>
            </a:r>
            <a:r>
              <a:rPr lang="en-US" sz="2000" b="0" i="0" u="none" strike="noStrike" baseline="0" dirty="0">
                <a:solidFill>
                  <a:srgbClr val="2C5CFB"/>
                </a:solidFill>
                <a:latin typeface="MinionPro-Regular"/>
              </a:rPr>
              <a:t>24</a:t>
            </a:r>
            <a:r>
              <a:rPr lang="en-US" sz="2000" b="0" i="0" u="none" strike="noStrike" baseline="0" dirty="0">
                <a:solidFill>
                  <a:srgbClr val="000000"/>
                </a:solidFill>
                <a:latin typeface="MinionPro-Regular"/>
              </a:rPr>
              <a:t>].</a:t>
            </a:r>
          </a:p>
          <a:p>
            <a:pPr algn="l"/>
            <a:endParaRPr lang="en-US" sz="2000" b="0" i="0" u="none" strike="noStrike" baseline="0" dirty="0">
              <a:solidFill>
                <a:srgbClr val="000000"/>
              </a:solidFill>
              <a:latin typeface="MinionPro-Regular"/>
            </a:endParaRPr>
          </a:p>
          <a:p>
            <a:pPr algn="l"/>
            <a:r>
              <a:rPr lang="en-US" sz="2000" b="0" i="0" u="none" strike="noStrike" baseline="0" dirty="0">
                <a:solidFill>
                  <a:srgbClr val="000000"/>
                </a:solidFill>
                <a:latin typeface="MinionPro-Regular"/>
              </a:rPr>
              <a:t>Social support includes:</a:t>
            </a:r>
          </a:p>
          <a:p>
            <a:pPr marL="171450" indent="-171450" algn="l">
              <a:buFont typeface="Arial" panose="020B0604020202020204" pitchFamily="34" charset="0"/>
              <a:buChar char="•"/>
            </a:pPr>
            <a:r>
              <a:rPr lang="en-US" sz="1400" dirty="0"/>
              <a:t>emotional support (i.e., empathy), </a:t>
            </a:r>
          </a:p>
          <a:p>
            <a:pPr marL="171450" indent="-171450" algn="l">
              <a:buFont typeface="Arial" panose="020B0604020202020204" pitchFamily="34" charset="0"/>
              <a:buChar char="•"/>
            </a:pPr>
            <a:r>
              <a:rPr lang="en-US" sz="1400" dirty="0"/>
              <a:t>Instrumental or tangible support, (i.e., provision of material aid) and </a:t>
            </a:r>
          </a:p>
          <a:p>
            <a:pPr marL="171450" indent="-171450" algn="l">
              <a:buFont typeface="Arial" panose="020B0604020202020204" pitchFamily="34" charset="0"/>
              <a:buChar char="•"/>
            </a:pPr>
            <a:r>
              <a:rPr lang="en-US" sz="1400" dirty="0"/>
              <a:t>appraisal support (i.e., provision of information that is useful for self-evaluation).</a:t>
            </a:r>
          </a:p>
          <a:p>
            <a:pPr marL="171450" indent="-171450" algn="l">
              <a:buFont typeface="Arial" panose="020B0604020202020204" pitchFamily="34" charset="0"/>
              <a:buChar char="•"/>
            </a:pPr>
            <a:endParaRPr lang="en-US" sz="1400" dirty="0"/>
          </a:p>
          <a:p>
            <a:pPr marL="0" indent="0" algn="l">
              <a:buFont typeface="Arial" panose="020B0604020202020204" pitchFamily="34" charset="0"/>
              <a:buNone/>
            </a:pPr>
            <a:r>
              <a:rPr lang="en-US" sz="1400" dirty="0"/>
              <a:t>Researchers have shown that individuals with low levels of social support have higher mortality rates, in particular from cardiovascular disease , while high levels of social support have been linked with lower mortality rates from cancer [34], HIV [35], increased psychological well-being in the workplace [26], and greater life satisfaction [36]. Mostly perceived – if distinguish between perceived and received – received shows attenuated impact.</a:t>
            </a:r>
          </a:p>
          <a:p>
            <a:pPr marL="0" indent="0" algn="l">
              <a:buFont typeface="Arial" panose="020B0604020202020204" pitchFamily="34" charset="0"/>
              <a:buNone/>
            </a:pPr>
            <a:endParaRPr lang="en-US" sz="1400" dirty="0"/>
          </a:p>
          <a:p>
            <a:pPr marL="0" indent="0" algn="l">
              <a:buFont typeface="Arial" panose="020B0604020202020204" pitchFamily="34" charset="0"/>
              <a:buNone/>
            </a:pPr>
            <a:r>
              <a:rPr lang="en-US" sz="1400" dirty="0"/>
              <a:t>Social support perceived can impact secondary assessment – serves as a coping resource – a mechanism for </a:t>
            </a:r>
          </a:p>
          <a:p>
            <a:pPr marL="171450" indent="-171450" algn="l">
              <a:buFont typeface="Arial" panose="020B0604020202020204" pitchFamily="34" charset="0"/>
              <a:buChar char="•"/>
            </a:pPr>
            <a:r>
              <a:rPr lang="en-US" sz="1400" dirty="0"/>
              <a:t>providing a solution to the problem, or, </a:t>
            </a:r>
          </a:p>
          <a:p>
            <a:pPr marL="171450" indent="-171450" algn="l">
              <a:buFont typeface="Arial" panose="020B0604020202020204" pitchFamily="34" charset="0"/>
              <a:buChar char="•"/>
            </a:pPr>
            <a:r>
              <a:rPr lang="en-US" sz="1400" dirty="0"/>
              <a:t>by reducing the perceived importance of it  </a:t>
            </a:r>
          </a:p>
          <a:p>
            <a:pPr marL="171450" indent="-171450" algn="l">
              <a:buFont typeface="Arial" panose="020B0604020202020204" pitchFamily="34" charset="0"/>
              <a:buChar char="•"/>
            </a:pPr>
            <a:r>
              <a:rPr lang="en-US" sz="1400" dirty="0"/>
              <a:t>emotional support (i.e., empathy and acceptance), </a:t>
            </a:r>
          </a:p>
          <a:p>
            <a:pPr marL="171450" indent="-171450" algn="l">
              <a:buFont typeface="Arial" panose="020B0604020202020204" pitchFamily="34" charset="0"/>
              <a:buChar char="•"/>
            </a:pPr>
            <a:r>
              <a:rPr lang="en-US" sz="1400" dirty="0"/>
              <a:t>instrumental/tangible support, (i.e., provision of material aid) </a:t>
            </a:r>
          </a:p>
          <a:p>
            <a:pPr marL="171450" indent="-171450" algn="l">
              <a:buFont typeface="Arial" panose="020B0604020202020204" pitchFamily="34" charset="0"/>
              <a:buChar char="•"/>
            </a:pPr>
            <a:r>
              <a:rPr lang="en-US" sz="1400" dirty="0"/>
              <a:t>or appraisal/informational support (i.e., provision of information that leads to alternative assessments of the stressor itself or one’s ability to cope with it)</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endParaRPr lang="en-US" sz="1400" dirty="0"/>
          </a:p>
          <a:p>
            <a:pPr marL="0" indent="0" algn="l">
              <a:buFont typeface="Arial" panose="020B0604020202020204" pitchFamily="34" charset="0"/>
              <a:buNone/>
            </a:pPr>
            <a:r>
              <a:rPr lang="en-US" sz="1400" dirty="0"/>
              <a:t>Social support then is likely to increase individuals’ perceptions of being able to deal successfully with stressors as they can draw upon and utilize collective actions [40]. </a:t>
            </a:r>
            <a:r>
              <a:rPr lang="en-US" sz="1400"/>
              <a:t>For example, talking to a co-worker about a stressful situation can act as a problem-focused coping strategy drawing upon the various forms of support</a:t>
            </a:r>
            <a:endParaRPr lang="en-US" sz="1400" b="1" u="sng" dirty="0">
              <a:solidFill>
                <a:schemeClr val="tx2">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400" b="1" u="sng" dirty="0">
              <a:solidFill>
                <a:schemeClr val="tx2">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400" b="1" u="sng" dirty="0">
              <a:solidFill>
                <a:schemeClr val="tx2">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400" b="1" u="sng" dirty="0">
              <a:solidFill>
                <a:schemeClr val="tx2">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400" b="1" u="sng" dirty="0">
              <a:solidFill>
                <a:schemeClr val="tx2">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u="sng" dirty="0">
                <a:solidFill>
                  <a:schemeClr val="tx2">
                    <a:lumMod val="10000"/>
                  </a:schemeClr>
                </a:solidFill>
              </a:rPr>
              <a:t>Boosts Serotonin  </a:t>
            </a:r>
            <a:r>
              <a:rPr lang="en-US" sz="1400" dirty="0">
                <a:solidFill>
                  <a:schemeClr val="tx2">
                    <a:lumMod val="10000"/>
                  </a:schemeClr>
                </a:solidFill>
              </a:rPr>
              <a:t>- </a:t>
            </a:r>
            <a:r>
              <a:rPr lang="en-US" dirty="0">
                <a:solidFill>
                  <a:schemeClr val="tx2">
                    <a:lumMod val="10000"/>
                  </a:schemeClr>
                </a:solidFill>
              </a:rPr>
              <a:t>(neurotransmitter) responsible for positive mood, sense of well-being; benefits for memory, cognition, brain function</a:t>
            </a:r>
            <a:r>
              <a:rPr lang="en-US" sz="1400" dirty="0">
                <a:solidFill>
                  <a:schemeClr val="tx2">
                    <a:lumMod val="10000"/>
                  </a:schemeClr>
                </a:solidFill>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400" dirty="0">
              <a:solidFill>
                <a:schemeClr val="tx2">
                  <a:lumMod val="10000"/>
                </a:schemeClr>
              </a:solidFill>
            </a:endParaRPr>
          </a:p>
          <a:p>
            <a:pPr marL="0" indent="0">
              <a:lnSpc>
                <a:spcPct val="110000"/>
              </a:lnSpc>
              <a:spcAft>
                <a:spcPts val="0"/>
              </a:spcAft>
              <a:buFont typeface="Arial" panose="020B0604020202020204" pitchFamily="34" charset="0"/>
              <a:buNone/>
            </a:pPr>
            <a:r>
              <a:rPr lang="en-US" sz="1600" b="1" dirty="0">
                <a:solidFill>
                  <a:schemeClr val="tx2">
                    <a:lumMod val="10000"/>
                  </a:schemeClr>
                </a:solidFill>
                <a:latin typeface="Calibri" panose="020F0502020204030204" pitchFamily="34" charset="0"/>
                <a:cs typeface="Calibri" panose="020F0502020204030204" pitchFamily="34" charset="0"/>
              </a:rPr>
              <a:t>2. </a:t>
            </a:r>
            <a:r>
              <a:rPr lang="en-US" sz="1600" b="1" u="sng" dirty="0">
                <a:solidFill>
                  <a:schemeClr val="tx2">
                    <a:lumMod val="10000"/>
                  </a:schemeClr>
                </a:solidFill>
                <a:latin typeface="Calibri" panose="020F0502020204030204" pitchFamily="34" charset="0"/>
                <a:cs typeface="Calibri" panose="020F0502020204030204" pitchFamily="34" charset="0"/>
              </a:rPr>
              <a:t>Increase Oxytocin Production </a:t>
            </a:r>
            <a:r>
              <a:rPr lang="en-US" sz="1600" dirty="0">
                <a:solidFill>
                  <a:schemeClr val="tx2">
                    <a:lumMod val="10000"/>
                  </a:schemeClr>
                </a:solidFill>
                <a:latin typeface="Calibri" panose="020F0502020204030204" pitchFamily="34" charset="0"/>
                <a:cs typeface="Calibri" panose="020F0502020204030204" pitchFamily="34" charset="0"/>
              </a:rPr>
              <a:t> - </a:t>
            </a:r>
            <a:r>
              <a:rPr lang="en-US" sz="1400" dirty="0">
                <a:solidFill>
                  <a:schemeClr val="tx2">
                    <a:lumMod val="10000"/>
                  </a:schemeClr>
                </a:solidFill>
                <a:latin typeface="Calibri" panose="020F0502020204030204" pitchFamily="34" charset="0"/>
                <a:cs typeface="Calibri" panose="020F0502020204030204" pitchFamily="34" charset="0"/>
              </a:rPr>
              <a:t>releases hormone dopamine and increases feelings of happiness; reduces anxiety &amp; boosts self-esteem</a:t>
            </a:r>
            <a:r>
              <a:rPr lang="en-US" sz="1400" b="1" dirty="0">
                <a:solidFill>
                  <a:schemeClr val="tx2">
                    <a:lumMod val="10000"/>
                  </a:schemeClr>
                </a:solidFill>
                <a:latin typeface="Calibri" panose="020F0502020204030204" pitchFamily="34" charset="0"/>
                <a:cs typeface="Calibri" panose="020F0502020204030204" pitchFamily="34" charset="0"/>
              </a:rPr>
              <a:t>. </a:t>
            </a:r>
          </a:p>
          <a:p>
            <a:pPr marL="0" indent="0">
              <a:lnSpc>
                <a:spcPct val="110000"/>
              </a:lnSpc>
              <a:spcAft>
                <a:spcPts val="0"/>
              </a:spcAft>
              <a:buFont typeface="Arial" panose="020B0604020202020204" pitchFamily="34" charset="0"/>
              <a:buNone/>
            </a:pPr>
            <a:endParaRPr lang="en-US" sz="1050" b="1" dirty="0">
              <a:solidFill>
                <a:schemeClr val="tx2">
                  <a:lumMod val="10000"/>
                </a:schemeClr>
              </a:solidFill>
              <a:latin typeface="Calibri" panose="020F0502020204030204" pitchFamily="34" charset="0"/>
              <a:cs typeface="Calibri" panose="020F0502020204030204" pitchFamily="34" charset="0"/>
            </a:endParaRPr>
          </a:p>
          <a:p>
            <a:pPr marL="693738" indent="-227013">
              <a:lnSpc>
                <a:spcPct val="110000"/>
              </a:lnSpc>
              <a:spcAft>
                <a:spcPts val="0"/>
              </a:spcAft>
              <a:buFont typeface="Wingdings" panose="05000000000000000000" pitchFamily="2" charset="2"/>
              <a:buChar char="v"/>
            </a:pPr>
            <a:r>
              <a:rPr lang="en-US" sz="1400" dirty="0">
                <a:solidFill>
                  <a:schemeClr val="tx2">
                    <a:lumMod val="10000"/>
                  </a:schemeClr>
                </a:solidFill>
                <a:latin typeface="Calibri" panose="020F0502020204030204" pitchFamily="34" charset="0"/>
                <a:cs typeface="Calibri" panose="020F0502020204030204" pitchFamily="34" charset="0"/>
              </a:rPr>
              <a:t>Also is a ‘</a:t>
            </a:r>
            <a:r>
              <a:rPr lang="en-US" sz="1400" b="1" dirty="0">
                <a:solidFill>
                  <a:schemeClr val="tx2">
                    <a:lumMod val="10000"/>
                  </a:schemeClr>
                </a:solidFill>
                <a:latin typeface="Calibri" panose="020F0502020204030204" pitchFamily="34" charset="0"/>
                <a:cs typeface="Calibri" panose="020F0502020204030204" pitchFamily="34" charset="0"/>
              </a:rPr>
              <a:t>cardioprotective’ </a:t>
            </a:r>
            <a:r>
              <a:rPr lang="en-US" sz="1400" dirty="0">
                <a:solidFill>
                  <a:schemeClr val="tx2">
                    <a:lumMod val="10000"/>
                  </a:schemeClr>
                </a:solidFill>
                <a:latin typeface="Calibri" panose="020F0502020204030204" pitchFamily="34" charset="0"/>
                <a:cs typeface="Calibri" panose="020F0502020204030204" pitchFamily="34" charset="0"/>
              </a:rPr>
              <a:t>hormone - lowers blood pressure, reduces inflammation &amp; free radicals in the cardiovascular system</a:t>
            </a:r>
          </a:p>
          <a:p>
            <a:pPr marL="0" indent="0">
              <a:lnSpc>
                <a:spcPct val="110000"/>
              </a:lnSpc>
              <a:spcAft>
                <a:spcPts val="0"/>
              </a:spcAft>
              <a:buFont typeface="Arial" panose="020B0604020202020204" pitchFamily="34" charset="0"/>
              <a:buNone/>
            </a:pPr>
            <a:endParaRPr lang="en-US" sz="1200" i="1" dirty="0">
              <a:solidFill>
                <a:schemeClr val="tx2">
                  <a:lumMod val="10000"/>
                </a:schemeClr>
              </a:solidFill>
              <a:latin typeface="Calibri" panose="020F0502020204030204" pitchFamily="34" charset="0"/>
              <a:cs typeface="Calibri" panose="020F0502020204030204" pitchFamily="34" charset="0"/>
            </a:endParaRPr>
          </a:p>
          <a:p>
            <a:pPr marL="393700" indent="-393700">
              <a:lnSpc>
                <a:spcPct val="110000"/>
              </a:lnSpc>
              <a:spcAft>
                <a:spcPts val="0"/>
              </a:spcAft>
              <a:buFont typeface="Arial" panose="020B0604020202020204" pitchFamily="34" charset="0"/>
              <a:buNone/>
            </a:pPr>
            <a:r>
              <a:rPr lang="en-US" sz="1600" b="1" dirty="0">
                <a:solidFill>
                  <a:schemeClr val="tx2">
                    <a:lumMod val="10000"/>
                  </a:schemeClr>
                </a:solidFill>
                <a:latin typeface="Calibri" panose="020F0502020204030204" pitchFamily="34" charset="0"/>
                <a:cs typeface="Calibri" panose="020F0502020204030204" pitchFamily="34" charset="0"/>
              </a:rPr>
              <a:t>3. </a:t>
            </a:r>
            <a:r>
              <a:rPr lang="en-US" sz="1600" b="1" u="sng" dirty="0">
                <a:solidFill>
                  <a:schemeClr val="tx2">
                    <a:lumMod val="10000"/>
                  </a:schemeClr>
                </a:solidFill>
                <a:latin typeface="Calibri" panose="020F0502020204030204" pitchFamily="34" charset="0"/>
                <a:cs typeface="Calibri" panose="020F0502020204030204" pitchFamily="34" charset="0"/>
              </a:rPr>
              <a:t>Endorphins</a:t>
            </a:r>
            <a:r>
              <a:rPr lang="en-US" sz="1600" dirty="0">
                <a:solidFill>
                  <a:schemeClr val="tx2">
                    <a:lumMod val="10000"/>
                  </a:schemeClr>
                </a:solidFill>
                <a:latin typeface="Calibri" panose="020F0502020204030204" pitchFamily="34" charset="0"/>
                <a:cs typeface="Calibri" panose="020F0502020204030204" pitchFamily="34" charset="0"/>
              </a:rPr>
              <a:t> </a:t>
            </a:r>
            <a:r>
              <a:rPr lang="en-US" sz="1600" i="1" dirty="0">
                <a:solidFill>
                  <a:schemeClr val="tx2">
                    <a:lumMod val="10000"/>
                  </a:schemeClr>
                </a:solidFill>
                <a:latin typeface="Calibri" panose="020F0502020204030204" pitchFamily="34" charset="0"/>
                <a:cs typeface="Calibri" panose="020F0502020204030204" pitchFamily="34" charset="0"/>
              </a:rPr>
              <a:t>– </a:t>
            </a:r>
            <a:r>
              <a:rPr lang="en-US" sz="1400" dirty="0">
                <a:solidFill>
                  <a:schemeClr val="bg2">
                    <a:lumMod val="25000"/>
                  </a:schemeClr>
                </a:solidFill>
                <a:latin typeface="Calibri" panose="020F0502020204030204" pitchFamily="34" charset="0"/>
                <a:cs typeface="Calibri" panose="020F0502020204030204" pitchFamily="34" charset="0"/>
              </a:rPr>
              <a:t>One study showed that acts of kindness produces enough endorphins to have the same mental effect as a mild morphine high.</a:t>
            </a:r>
          </a:p>
          <a:p>
            <a:pPr marL="393700" indent="-393700">
              <a:lnSpc>
                <a:spcPct val="110000"/>
              </a:lnSpc>
              <a:spcAft>
                <a:spcPts val="0"/>
              </a:spcAft>
              <a:buFont typeface="Arial" panose="020B0604020202020204" pitchFamily="34" charset="0"/>
              <a:buNone/>
            </a:pPr>
            <a:endParaRPr lang="en-US" sz="1100" dirty="0">
              <a:solidFill>
                <a:schemeClr val="bg2">
                  <a:lumMod val="25000"/>
                </a:schemeClr>
              </a:solidFill>
              <a:latin typeface="Calibri" panose="020F0502020204030204" pitchFamily="34" charset="0"/>
              <a:cs typeface="Calibri" panose="020F0502020204030204" pitchFamily="34" charset="0"/>
            </a:endParaRPr>
          </a:p>
          <a:p>
            <a:pPr marL="393700" indent="-393700">
              <a:lnSpc>
                <a:spcPct val="110000"/>
              </a:lnSpc>
              <a:spcAft>
                <a:spcPts val="0"/>
              </a:spcAft>
              <a:buFont typeface="Arial" panose="020B0604020202020204" pitchFamily="34" charset="0"/>
              <a:buNone/>
            </a:pPr>
            <a:r>
              <a:rPr lang="en-US" sz="1600" b="1" dirty="0">
                <a:solidFill>
                  <a:schemeClr val="bg2">
                    <a:lumMod val="25000"/>
                  </a:schemeClr>
                </a:solidFill>
                <a:latin typeface="Calibri" panose="020F0502020204030204" pitchFamily="34" charset="0"/>
                <a:cs typeface="Calibri" panose="020F0502020204030204" pitchFamily="34" charset="0"/>
              </a:rPr>
              <a:t>4. </a:t>
            </a:r>
            <a:r>
              <a:rPr lang="en-US" sz="1600" b="1" u="sng" dirty="0" err="1">
                <a:solidFill>
                  <a:schemeClr val="bg2">
                    <a:lumMod val="25000"/>
                  </a:schemeClr>
                </a:solidFill>
                <a:latin typeface="Calibri" panose="020F0502020204030204" pitchFamily="34" charset="0"/>
                <a:cs typeface="Calibri" panose="020F0502020204030204" pitchFamily="34" charset="0"/>
              </a:rPr>
              <a:t>Vagus</a:t>
            </a:r>
            <a:r>
              <a:rPr lang="en-US" sz="1600" b="1" u="sng" dirty="0">
                <a:solidFill>
                  <a:schemeClr val="bg2">
                    <a:lumMod val="25000"/>
                  </a:schemeClr>
                </a:solidFill>
                <a:latin typeface="Calibri" panose="020F0502020204030204" pitchFamily="34" charset="0"/>
                <a:cs typeface="Calibri" panose="020F0502020204030204" pitchFamily="34" charset="0"/>
              </a:rPr>
              <a:t> Nerve </a:t>
            </a:r>
            <a:r>
              <a:rPr lang="en-US" sz="1600" b="1" dirty="0">
                <a:solidFill>
                  <a:schemeClr val="bg2">
                    <a:lumMod val="25000"/>
                  </a:schemeClr>
                </a:solidFill>
                <a:latin typeface="Calibri" panose="020F0502020204030204" pitchFamily="34" charset="0"/>
                <a:cs typeface="Calibri" panose="020F0502020204030204" pitchFamily="34" charset="0"/>
              </a:rPr>
              <a:t>- </a:t>
            </a:r>
            <a:r>
              <a:rPr lang="en-US" sz="1400" dirty="0">
                <a:solidFill>
                  <a:schemeClr val="tx2">
                    <a:lumMod val="10000"/>
                  </a:schemeClr>
                </a:solidFill>
                <a:latin typeface="Calibri" panose="020F0502020204030204" pitchFamily="34" charset="0"/>
                <a:cs typeface="Calibri" panose="020F0502020204030204" pitchFamily="34" charset="0"/>
              </a:rPr>
              <a:t>Strong link between compassion and the activity of the </a:t>
            </a:r>
            <a:r>
              <a:rPr lang="en-US" sz="1400" b="1" dirty="0" err="1">
                <a:solidFill>
                  <a:schemeClr val="tx2">
                    <a:lumMod val="10000"/>
                  </a:schemeClr>
                </a:solidFill>
                <a:latin typeface="Calibri" panose="020F0502020204030204" pitchFamily="34" charset="0"/>
                <a:cs typeface="Calibri" panose="020F0502020204030204" pitchFamily="34" charset="0"/>
              </a:rPr>
              <a:t>vagus</a:t>
            </a:r>
            <a:r>
              <a:rPr lang="en-US" sz="1400" b="1" dirty="0">
                <a:solidFill>
                  <a:schemeClr val="tx2">
                    <a:lumMod val="10000"/>
                  </a:schemeClr>
                </a:solidFill>
                <a:latin typeface="Calibri" panose="020F0502020204030204" pitchFamily="34" charset="0"/>
                <a:cs typeface="Calibri" panose="020F0502020204030204" pitchFamily="34" charset="0"/>
              </a:rPr>
              <a:t> nerve</a:t>
            </a:r>
            <a:r>
              <a:rPr lang="en-US" sz="1400" dirty="0">
                <a:solidFill>
                  <a:schemeClr val="tx2">
                    <a:lumMod val="10000"/>
                  </a:schemeClr>
                </a:solidFill>
                <a:latin typeface="Calibri" panose="020F0502020204030204" pitchFamily="34" charset="0"/>
                <a:cs typeface="Calibri" panose="020F0502020204030204" pitchFamily="34" charset="0"/>
              </a:rPr>
              <a:t>, which also regulates heart rate and controls inflammation levels</a:t>
            </a:r>
            <a:r>
              <a:rPr lang="en-US" sz="1400" b="1" dirty="0">
                <a:solidFill>
                  <a:schemeClr val="tx2">
                    <a:lumMod val="10000"/>
                  </a:schemeClr>
                </a:solidFill>
                <a:latin typeface="Calibri" panose="020F0502020204030204" pitchFamily="34" charset="0"/>
                <a:cs typeface="Calibri" panose="020F0502020204030204" pitchFamily="34" charset="0"/>
              </a:rPr>
              <a:t> </a:t>
            </a:r>
            <a:r>
              <a:rPr lang="en-US" sz="1400" dirty="0">
                <a:solidFill>
                  <a:schemeClr val="tx2">
                    <a:lumMod val="10000"/>
                  </a:schemeClr>
                </a:solidFill>
                <a:latin typeface="Calibri" panose="020F0502020204030204" pitchFamily="34" charset="0"/>
                <a:cs typeface="Calibri" panose="020F0502020204030204" pitchFamily="34" charset="0"/>
              </a:rPr>
              <a:t>in the body.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Social connections Improves</a:t>
            </a:r>
            <a:r>
              <a:rPr lang="en-US" sz="1200" b="1" dirty="0"/>
              <a:t> relationships;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Provides </a:t>
            </a:r>
            <a:r>
              <a:rPr lang="en-US" sz="1200" b="1" dirty="0"/>
              <a:t>perspective/distraction;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Fosters </a:t>
            </a:r>
            <a:r>
              <a:rPr lang="en-US" sz="1200" b="1" dirty="0"/>
              <a:t>gratitude, empathy,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a:lnSpc>
                <a:spcPct val="90000"/>
              </a:lnSpc>
              <a:spcBef>
                <a:spcPts val="0"/>
              </a:spcBef>
            </a:pPr>
            <a:r>
              <a:rPr lang="en-US" sz="5100" b="1" u="sng" dirty="0"/>
              <a:t>Habit</a:t>
            </a:r>
            <a:r>
              <a:rPr lang="en-US" sz="5100" u="sng" dirty="0"/>
              <a:t> </a:t>
            </a:r>
            <a:r>
              <a:rPr lang="en-US" sz="5100" b="1" u="sng" dirty="0"/>
              <a:t>forming </a:t>
            </a:r>
            <a:r>
              <a:rPr lang="en-US" sz="5100" dirty="0"/>
              <a:t>- Just like a muscle gets stronger with regular training, a similar process occurs in the brain when you </a:t>
            </a:r>
            <a:r>
              <a:rPr lang="en-US" sz="5100" u="sng" dirty="0"/>
              <a:t>make kindness a habit</a:t>
            </a:r>
            <a:r>
              <a:rPr lang="en-US" sz="5100" dirty="0"/>
              <a:t>.</a:t>
            </a:r>
          </a:p>
          <a:p>
            <a:pPr>
              <a:lnSpc>
                <a:spcPct val="90000"/>
              </a:lnSpc>
              <a:spcBef>
                <a:spcPts val="0"/>
              </a:spcBef>
            </a:pPr>
            <a:endParaRPr lang="en-US" sz="4400" dirty="0"/>
          </a:p>
          <a:p>
            <a:pPr lvl="1">
              <a:lnSpc>
                <a:spcPct val="90000"/>
              </a:lnSpc>
              <a:spcBef>
                <a:spcPts val="0"/>
              </a:spcBef>
              <a:buFont typeface="Wingdings" panose="05000000000000000000" pitchFamily="2" charset="2"/>
              <a:buChar char="§"/>
            </a:pPr>
            <a:r>
              <a:rPr lang="en-US" sz="5100" dirty="0"/>
              <a:t>"</a:t>
            </a:r>
            <a:r>
              <a:rPr lang="en-US" sz="5100" i="1" dirty="0"/>
              <a:t>It's about training your behavior and in turn, </a:t>
            </a:r>
            <a:r>
              <a:rPr lang="en-US" sz="5100" i="1" u="sng" dirty="0"/>
              <a:t>your neural circuits</a:t>
            </a:r>
            <a:r>
              <a:rPr lang="en-US" sz="5100" i="1" dirty="0"/>
              <a:t>," (</a:t>
            </a:r>
            <a:r>
              <a:rPr lang="en-US" sz="5100" b="1" i="1" dirty="0"/>
              <a:t>neural plasticity</a:t>
            </a:r>
            <a:r>
              <a:rPr lang="en-US" sz="5100" i="1" dirty="0"/>
              <a:t>) </a:t>
            </a:r>
          </a:p>
          <a:p>
            <a:pPr lvl="1">
              <a:lnSpc>
                <a:spcPct val="90000"/>
              </a:lnSpc>
              <a:spcBef>
                <a:spcPts val="0"/>
              </a:spcBef>
              <a:buFont typeface="Wingdings" panose="05000000000000000000" pitchFamily="2" charset="2"/>
              <a:buChar char="§"/>
            </a:pPr>
            <a:r>
              <a:rPr lang="en-US" sz="5100" i="1" dirty="0"/>
              <a:t>"When kindness becomes a habit we start to produce 'happy chemicals,' like dopamine and oxytocin, more consistently, and that makes us feel good.” </a:t>
            </a:r>
          </a:p>
          <a:p>
            <a:pPr lvl="1">
              <a:lnSpc>
                <a:spcPct val="90000"/>
              </a:lnSpc>
              <a:spcBef>
                <a:spcPts val="0"/>
              </a:spcBef>
              <a:buFont typeface="Wingdings" panose="05000000000000000000" pitchFamily="2" charset="2"/>
              <a:buChar char="§"/>
            </a:pPr>
            <a:r>
              <a:rPr lang="en-US" sz="5100" i="1" dirty="0"/>
              <a:t>Positive feedback loop encourages repeat behavior.</a:t>
            </a:r>
          </a:p>
          <a:p>
            <a:pPr>
              <a:lnSpc>
                <a:spcPct val="90000"/>
              </a:lnSpc>
              <a:spcBef>
                <a:spcPts val="0"/>
              </a:spcBef>
            </a:pPr>
            <a:endParaRPr lang="en-US" sz="4400" dirty="0"/>
          </a:p>
          <a:p>
            <a:pPr>
              <a:lnSpc>
                <a:spcPct val="90000"/>
              </a:lnSpc>
              <a:spcBef>
                <a:spcPts val="0"/>
              </a:spcBef>
            </a:pPr>
            <a:r>
              <a:rPr lang="en-US" sz="5100" b="1" u="sng" dirty="0"/>
              <a:t>Kindness is contagious </a:t>
            </a:r>
            <a:r>
              <a:rPr lang="en-US" sz="5100" dirty="0"/>
              <a:t>- </a:t>
            </a:r>
            <a:r>
              <a:rPr lang="en-US" sz="5100" i="1" dirty="0"/>
              <a:t>When we are kind, we inspire others to be kind.</a:t>
            </a:r>
          </a:p>
          <a:p>
            <a:pPr>
              <a:lnSpc>
                <a:spcPct val="90000"/>
              </a:lnSpc>
              <a:spcBef>
                <a:spcPts val="0"/>
              </a:spcBef>
            </a:pPr>
            <a:endParaRPr lang="en-US" sz="4400" i="1" dirty="0"/>
          </a:p>
          <a:p>
            <a:pPr>
              <a:lnSpc>
                <a:spcPct val="90000"/>
              </a:lnSpc>
              <a:spcBef>
                <a:spcPts val="0"/>
              </a:spcBef>
            </a:pPr>
            <a:r>
              <a:rPr lang="en-US" sz="5100" dirty="0"/>
              <a:t>Improves</a:t>
            </a:r>
            <a:r>
              <a:rPr lang="en-US" sz="5100" b="1" dirty="0"/>
              <a:t> relationships; </a:t>
            </a:r>
            <a:r>
              <a:rPr lang="en-US" sz="5100" dirty="0"/>
              <a:t>Provides </a:t>
            </a:r>
            <a:r>
              <a:rPr lang="en-US" sz="5100" b="1" dirty="0"/>
              <a:t>perspective/distraction; </a:t>
            </a:r>
            <a:r>
              <a:rPr lang="en-US" sz="5100" dirty="0"/>
              <a:t>Fosters </a:t>
            </a:r>
            <a:r>
              <a:rPr lang="en-US" sz="5100" b="1" dirty="0"/>
              <a:t>gratitude, empathy, and compassion</a:t>
            </a:r>
            <a:endParaRPr lang="en-US" sz="5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gn="l"/>
            <a:r>
              <a:rPr lang="en-US" dirty="0"/>
              <a:t>Social connectedness – anthropologically - </a:t>
            </a:r>
            <a:r>
              <a:rPr lang="en-US" sz="1800" b="0" i="0" u="none" strike="noStrike" baseline="0" dirty="0">
                <a:latin typeface="TimesNewRomanPSMT"/>
              </a:rPr>
              <a:t>Relationships are vital for the survival of many species, for example, by reducing the need for predator vigilance, enabling coordination of foraging or hunting, allowing for collaborative infant care, and facilitating mate encounters (</a:t>
            </a:r>
            <a:r>
              <a:rPr lang="en-US" sz="1800" b="0" i="0" u="none" strike="noStrike" baseline="0" dirty="0" err="1">
                <a:latin typeface="TimesNewRomanPSMT"/>
              </a:rPr>
              <a:t>Mitani</a:t>
            </a:r>
            <a:r>
              <a:rPr lang="en-US" sz="1800" b="0" i="0" u="none" strike="noStrike" baseline="0" dirty="0">
                <a:latin typeface="TimesNewRomanPSMT"/>
              </a:rPr>
              <a:t>, Call, </a:t>
            </a:r>
            <a:r>
              <a:rPr lang="en-US" sz="1800" b="0" i="0" u="none" strike="noStrike" baseline="0" dirty="0" err="1">
                <a:latin typeface="TimesNewRomanPSMT"/>
              </a:rPr>
              <a:t>Kappeler</a:t>
            </a:r>
            <a:r>
              <a:rPr lang="en-US" sz="1800" b="0" i="0" u="none" strike="noStrike" baseline="0" dirty="0">
                <a:latin typeface="TimesNewRomanPSMT"/>
              </a:rPr>
              <a:t>, </a:t>
            </a:r>
            <a:r>
              <a:rPr lang="en-US" sz="1800" b="0" i="0" u="none" strike="noStrike" baseline="0" dirty="0" err="1">
                <a:latin typeface="TimesNewRomanPSMT"/>
              </a:rPr>
              <a:t>Palombit</a:t>
            </a:r>
            <a:r>
              <a:rPr lang="en-US" sz="1800" b="0" i="0" u="none" strike="noStrike" baseline="0" dirty="0">
                <a:latin typeface="TimesNewRomanPSMT"/>
              </a:rPr>
              <a:t>, &amp; Silk, 2012). Indeed, social affiliation predicts a higher rate of survival in long-term studies</a:t>
            </a:r>
          </a:p>
          <a:p>
            <a:pPr algn="l"/>
            <a:r>
              <a:rPr lang="en-US" sz="1800" b="0" i="0" u="none" strike="noStrike" baseline="0" dirty="0">
                <a:latin typeface="TimesNewRomanPSMT"/>
              </a:rPr>
              <a:t>of group-living primates (Archie, Tung, Clark, Altmann, &amp; Alberts, 2014; Ellis, Snyder-Mackler, Ruiz-</a:t>
            </a:r>
            <a:r>
              <a:rPr lang="en-US" sz="1800" b="0" i="0" u="none" strike="noStrike" baseline="0" dirty="0" err="1">
                <a:latin typeface="TimesNewRomanPSMT"/>
              </a:rPr>
              <a:t>Lambides</a:t>
            </a:r>
            <a:r>
              <a:rPr lang="en-US" sz="1800" b="0" i="0" u="none" strike="noStrike" baseline="0" dirty="0">
                <a:latin typeface="TimesNewRomanPSMT"/>
              </a:rPr>
              <a:t>, Platt, &amp; Brent, 2019). As group members can be competitors for resources as well as cooperators, the behavioral milieu is as complicated in the wild as it is </a:t>
            </a:r>
            <a:r>
              <a:rPr lang="en-US" sz="1800" b="0" i="0" u="none" strike="noStrike" baseline="0" dirty="0" err="1">
                <a:latin typeface="TimesNewRomanPSMT"/>
              </a:rPr>
              <a:t>inthe</a:t>
            </a:r>
            <a:r>
              <a:rPr lang="en-US" sz="1800" b="0" i="0" u="none" strike="noStrike" baseline="0" dirty="0">
                <a:latin typeface="TimesNewRomanPSMT"/>
              </a:rPr>
              <a:t> workplace. Those who experience aggression or conflict from other group members can, over time, show more submissive behaviors, lower cortisol concentrations (indicating altered HPA reactivity), and even higher susceptibility to infection (Cohen, Line, </a:t>
            </a:r>
            <a:r>
              <a:rPr lang="en-US" sz="1800" b="0" i="0" u="none" strike="noStrike" baseline="0" dirty="0" err="1">
                <a:latin typeface="TimesNewRomanPSMT"/>
              </a:rPr>
              <a:t>Manuck</a:t>
            </a:r>
            <a:r>
              <a:rPr lang="en-US" sz="1800" b="0" i="0" u="none" strike="noStrike" baseline="0" dirty="0">
                <a:latin typeface="TimesNewRomanPSMT"/>
              </a:rPr>
              <a:t>, Rabin, Heise, &amp; Kaplan, 1997; Shively &amp; Kaplan, 1984; Tamashiro, Nguyen, &amp; Sakai, 2005). Thus social animals (including humans) are motivated to develop and maintain positive social connections, for reasons both behavioral and biological. (Cortina et al. 2022; p 749)</a:t>
            </a:r>
          </a:p>
          <a:p>
            <a:pPr algn="l"/>
            <a:endParaRPr lang="en-US" sz="1800" b="0" i="0" u="none" strike="noStrike" baseline="0" dirty="0">
              <a:latin typeface="TimesNewRomanPSMT"/>
            </a:endParaRPr>
          </a:p>
          <a:p>
            <a:pPr algn="l"/>
            <a:r>
              <a:rPr lang="en-US" dirty="0"/>
              <a:t>in a study conducted by </a:t>
            </a:r>
            <a:r>
              <a:rPr lang="en-US" dirty="0" err="1"/>
              <a:t>Hershcovis</a:t>
            </a:r>
            <a:r>
              <a:rPr lang="en-US" dirty="0"/>
              <a:t> et al. (2017), incivility from coworkers predicted lower feelings of belongingness and increased feelings of embarrassment among targets. Similarly, </a:t>
            </a:r>
            <a:r>
              <a:rPr lang="en-US" dirty="0" err="1"/>
              <a:t>Schilpzand</a:t>
            </a:r>
            <a:r>
              <a:rPr lang="en-US" dirty="0"/>
              <a:t> and Huang (2018) found that uncivil treatment can make employees feel socially rejected or excluded, especially if they derive high levels of meaning and identification from their workplace relationships.</a:t>
            </a:r>
          </a:p>
          <a:p>
            <a:pPr algn="l"/>
            <a:r>
              <a:rPr lang="en-US" dirty="0"/>
              <a:t>Caza and Cortina (2007) also reported links between experienced incivility and felt social rejection, with uncivil treatment explaining over 40% of the variance in rejection perceptions.</a:t>
            </a:r>
          </a:p>
          <a:p>
            <a:pPr algn="l"/>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17</a:t>
            </a:fld>
            <a:endParaRPr lang="en-US"/>
          </a:p>
        </p:txBody>
      </p:sp>
    </p:spTree>
    <p:extLst>
      <p:ext uri="{BB962C8B-B14F-4D97-AF65-F5344CB8AC3E}">
        <p14:creationId xmlns:p14="http://schemas.microsoft.com/office/powerpoint/2010/main" val="380327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900"/>
              </a:spcAft>
            </a:pPr>
            <a:r>
              <a:rPr lang="en-US" b="1" i="0" dirty="0">
                <a:solidFill>
                  <a:srgbClr val="1F1F1F"/>
                </a:solidFill>
                <a:effectLst/>
                <a:latin typeface="Google Sans"/>
              </a:rPr>
              <a:t>How can we extend grace?</a:t>
            </a:r>
            <a:endParaRPr lang="en-US" b="0" i="0" dirty="0">
              <a:solidFill>
                <a:srgbClr val="1F1F1F"/>
              </a:solidFill>
              <a:effectLst/>
              <a:latin typeface="Google Sans"/>
            </a:endParaRPr>
          </a:p>
          <a:p>
            <a:pPr algn="l">
              <a:spcAft>
                <a:spcPts val="300"/>
              </a:spcAft>
              <a:buFont typeface="+mj-lt"/>
              <a:buAutoNum type="arabicPeriod"/>
            </a:pPr>
            <a:r>
              <a:rPr lang="en-US" b="0" i="0" dirty="0">
                <a:solidFill>
                  <a:srgbClr val="1F1F1F"/>
                </a:solidFill>
                <a:effectLst/>
                <a:latin typeface="Google Sans"/>
              </a:rPr>
              <a:t>Choose to not respond in kind when someone is rude to you – let it go.</a:t>
            </a:r>
          </a:p>
          <a:p>
            <a:pPr algn="l">
              <a:spcAft>
                <a:spcPts val="300"/>
              </a:spcAft>
              <a:buFont typeface="+mj-lt"/>
              <a:buAutoNum type="arabicPeriod"/>
            </a:pPr>
            <a:r>
              <a:rPr lang="en-US" b="0" i="0" dirty="0">
                <a:solidFill>
                  <a:srgbClr val="1F1F1F"/>
                </a:solidFill>
                <a:effectLst/>
                <a:latin typeface="Google Sans"/>
              </a:rPr>
              <a:t>Be present when they're in need of support.</a:t>
            </a:r>
          </a:p>
          <a:p>
            <a:pPr algn="l">
              <a:spcAft>
                <a:spcPts val="300"/>
              </a:spcAft>
              <a:buFont typeface="+mj-lt"/>
              <a:buAutoNum type="arabicPeriod"/>
            </a:pPr>
            <a:r>
              <a:rPr lang="en-US" b="0" i="0" dirty="0">
                <a:solidFill>
                  <a:srgbClr val="1F1F1F"/>
                </a:solidFill>
                <a:effectLst/>
                <a:latin typeface="Google Sans"/>
              </a:rPr>
              <a:t>Forgive.</a:t>
            </a:r>
          </a:p>
          <a:p>
            <a:pPr algn="l">
              <a:spcAft>
                <a:spcPts val="300"/>
              </a:spcAft>
              <a:buFont typeface="+mj-lt"/>
              <a:buAutoNum type="arabicPeriod"/>
            </a:pPr>
            <a:r>
              <a:rPr lang="en-US" b="0" i="0" dirty="0">
                <a:solidFill>
                  <a:srgbClr val="1F1F1F"/>
                </a:solidFill>
                <a:effectLst/>
                <a:latin typeface="Google Sans"/>
              </a:rPr>
              <a:t>Understand that each person, even the “worst” person, is doing the best she is capable of at the moment, with the resources she has available to her.</a:t>
            </a:r>
          </a:p>
          <a:p>
            <a:endParaRPr lang="en-US" dirty="0"/>
          </a:p>
          <a:p>
            <a:r>
              <a:rPr lang="en-US" dirty="0"/>
              <a:t>McLoughlin et al., (2023) - the results revealed that habitually appraising stressful events as more of a threat (i.e., situational demands exceed personal coping resources) was associated</a:t>
            </a:r>
          </a:p>
          <a:p>
            <a:r>
              <a:rPr lang="en-US" dirty="0"/>
              <a:t>with poorer mental health, well-being, and physical health than the tendency to appraise events as more of a challenge (i.e., resources match or exceed demands).</a:t>
            </a:r>
          </a:p>
          <a:p>
            <a:endParaRPr lang="en-US" dirty="0"/>
          </a:p>
          <a:p>
            <a:r>
              <a:rPr lang="en-US" dirty="0"/>
              <a:t>	- a tendency to appraise stressful situations as more of a threat linked to greater symptoms of depression and anxiety and lower well-being.</a:t>
            </a:r>
          </a:p>
          <a:p>
            <a:endParaRPr lang="en-US" dirty="0"/>
          </a:p>
          <a:p>
            <a:r>
              <a:rPr lang="en-US" dirty="0"/>
              <a:t>Data to prove why – not collected, but authors hypothesize:</a:t>
            </a:r>
          </a:p>
          <a:p>
            <a:pPr algn="l"/>
            <a:r>
              <a:rPr lang="en-US" sz="1800" b="0" i="0" u="none" strike="noStrike" baseline="0" dirty="0">
                <a:solidFill>
                  <a:srgbClr val="000000"/>
                </a:solidFill>
                <a:latin typeface="Lato-Regular"/>
              </a:rPr>
              <a:t>1. One potential explanation for these findings could be that a threat appraisal is associated with greater distractibility by task‐irrelevant, negative, and threatening stimuli (Vine et al., </a:t>
            </a:r>
            <a:r>
              <a:rPr lang="en-US" sz="1800" b="0" i="0" u="none" strike="noStrike" baseline="0" dirty="0">
                <a:solidFill>
                  <a:srgbClr val="0000FF"/>
                </a:solidFill>
                <a:latin typeface="Lato-Regular"/>
              </a:rPr>
              <a:t>2016</a:t>
            </a:r>
            <a:r>
              <a:rPr lang="en-US" sz="1800" b="0" i="0" u="none" strike="noStrike" baseline="0" dirty="0">
                <a:solidFill>
                  <a:srgbClr val="000000"/>
                </a:solidFill>
                <a:latin typeface="Lato-Regular"/>
              </a:rPr>
              <a:t>), an attentional</a:t>
            </a:r>
          </a:p>
          <a:p>
            <a:pPr algn="l"/>
            <a:r>
              <a:rPr lang="en-US" sz="1800" b="0" i="0" u="none" strike="noStrike" baseline="0" dirty="0">
                <a:solidFill>
                  <a:srgbClr val="000000"/>
                </a:solidFill>
                <a:latin typeface="Lato-Regular"/>
              </a:rPr>
              <a:t>bias which is commonly implicated in the </a:t>
            </a:r>
            <a:r>
              <a:rPr lang="en-US" sz="1800" b="0" i="0" u="none" strike="noStrike" baseline="0" dirty="0" err="1">
                <a:solidFill>
                  <a:srgbClr val="000000"/>
                </a:solidFill>
                <a:latin typeface="Lato-Regular"/>
              </a:rPr>
              <a:t>aetiology</a:t>
            </a:r>
            <a:r>
              <a:rPr lang="en-US" sz="1800" b="0" i="0" u="none" strike="noStrike" baseline="0" dirty="0">
                <a:solidFill>
                  <a:srgbClr val="000000"/>
                </a:solidFill>
                <a:latin typeface="Lato-Regular"/>
              </a:rPr>
              <a:t> of psychopathology (e.g., anxiety disorders; Clauss et al., </a:t>
            </a:r>
            <a:r>
              <a:rPr lang="en-US" sz="1800" b="0" i="0" u="none" strike="noStrike" baseline="0" dirty="0">
                <a:solidFill>
                  <a:srgbClr val="0000FF"/>
                </a:solidFill>
                <a:latin typeface="Lato-Regular"/>
              </a:rPr>
              <a:t>2022</a:t>
            </a:r>
            <a:r>
              <a:rPr lang="en-US" sz="1800" b="0" i="0" u="none" strike="noStrike" baseline="0" dirty="0">
                <a:solidFill>
                  <a:srgbClr val="000000"/>
                </a:solidFill>
                <a:latin typeface="Lato-Regular"/>
              </a:rPr>
              <a:t>). </a:t>
            </a:r>
          </a:p>
          <a:p>
            <a:pPr algn="l"/>
            <a:r>
              <a:rPr lang="en-US" sz="1800" b="0" i="0" u="none" strike="noStrike" baseline="0" dirty="0">
                <a:solidFill>
                  <a:srgbClr val="000000"/>
                </a:solidFill>
                <a:latin typeface="Lato-Regular"/>
              </a:rPr>
              <a:t>2. Alternatively, it might be that trait threat appraisals relate to more avoidant forms of coping (e.g., </a:t>
            </a:r>
            <a:r>
              <a:rPr lang="en-US" sz="1800" b="0" i="0" u="none" strike="noStrike" baseline="0" dirty="0" err="1">
                <a:solidFill>
                  <a:srgbClr val="000000"/>
                </a:solidFill>
                <a:latin typeface="Lato-Regular"/>
              </a:rPr>
              <a:t>behavioural</a:t>
            </a:r>
            <a:r>
              <a:rPr lang="en-US" sz="1800" b="0" i="0" u="none" strike="noStrike" baseline="0" dirty="0">
                <a:solidFill>
                  <a:srgbClr val="000000"/>
                </a:solidFill>
                <a:latin typeface="Lato-Regular"/>
              </a:rPr>
              <a:t> or mental disengagement), which, overtime, may contribute to mental ill‐health and poorer well‐being (e.g., Cheng et al., </a:t>
            </a:r>
            <a:r>
              <a:rPr lang="en-US" sz="1800" b="0" i="0" u="none" strike="noStrike" baseline="0" dirty="0">
                <a:solidFill>
                  <a:srgbClr val="0000FF"/>
                </a:solidFill>
                <a:latin typeface="Lato-Regular"/>
              </a:rPr>
              <a:t>2023</a:t>
            </a:r>
            <a:r>
              <a:rPr lang="en-US" sz="1800" b="0" i="0" u="none" strike="noStrike" baseline="0" dirty="0">
                <a:solidFill>
                  <a:srgbClr val="000000"/>
                </a:solidFill>
                <a:latin typeface="Lato-Regular"/>
              </a:rPr>
              <a:t>).</a:t>
            </a:r>
          </a:p>
          <a:p>
            <a:pPr algn="l"/>
            <a:endParaRPr lang="en-US" sz="1800" b="0" i="0" u="none" strike="noStrike" baseline="0" dirty="0">
              <a:solidFill>
                <a:srgbClr val="000000"/>
              </a:solidFill>
              <a:latin typeface="Lato-Regular"/>
            </a:endParaRPr>
          </a:p>
          <a:p>
            <a:pPr algn="l"/>
            <a:endParaRPr lang="en-US" sz="1800" b="0" i="0" u="none" strike="noStrike" baseline="0" dirty="0">
              <a:solidFill>
                <a:srgbClr val="000000"/>
              </a:solidFill>
              <a:latin typeface="Lato-Regular"/>
            </a:endParaRPr>
          </a:p>
          <a:p>
            <a:pPr algn="l"/>
            <a:r>
              <a:rPr lang="en-US" sz="1800" b="0" i="0" u="none" strike="noStrike" baseline="0" dirty="0">
                <a:solidFill>
                  <a:srgbClr val="000000"/>
                </a:solidFill>
                <a:latin typeface="Lato-Regular"/>
              </a:rPr>
              <a:t>Beyond mental health, trait challenge and threat appraisals were associated with physical health complaints after controlling for age and gender, such that habitually appraising stressful situations as</a:t>
            </a:r>
          </a:p>
          <a:p>
            <a:pPr algn="l"/>
            <a:r>
              <a:rPr lang="en-US" sz="1800" b="0" i="0" u="none" strike="noStrike" baseline="0" dirty="0">
                <a:solidFill>
                  <a:srgbClr val="000000"/>
                </a:solidFill>
                <a:latin typeface="Lato-Regular"/>
              </a:rPr>
              <a:t>more of a threat was linked to more headaches, respiratory illnesses, and sleep disturbances. This novel finding supported our hypotheses as well as the assertions of </a:t>
            </a:r>
            <a:r>
              <a:rPr lang="en-US" sz="1800" b="0" i="0" u="none" strike="noStrike" baseline="0" dirty="0" err="1">
                <a:solidFill>
                  <a:srgbClr val="000000"/>
                </a:solidFill>
                <a:latin typeface="Lato-Regular"/>
              </a:rPr>
              <a:t>Blascovich</a:t>
            </a:r>
            <a:r>
              <a:rPr lang="en-US" sz="1800" b="0" i="0" u="none" strike="noStrike" baseline="0" dirty="0">
                <a:solidFill>
                  <a:srgbClr val="000000"/>
                </a:solidFill>
                <a:latin typeface="Lato-Regular"/>
              </a:rPr>
              <a:t> (2008b), who speculated that</a:t>
            </a:r>
          </a:p>
          <a:p>
            <a:pPr algn="l"/>
            <a:r>
              <a:rPr lang="en-US" sz="1800" b="0" i="0" u="none" strike="noStrike" baseline="0" dirty="0">
                <a:solidFill>
                  <a:srgbClr val="000000"/>
                </a:solidFill>
                <a:latin typeface="Lato-Regular"/>
              </a:rPr>
              <a:t>challenge and threat appraisals might have different immunological effects.</a:t>
            </a:r>
          </a:p>
          <a:p>
            <a:pPr algn="l"/>
            <a:endParaRPr lang="en-US" sz="1800" b="0" i="0" u="none" strike="noStrike" baseline="0" dirty="0">
              <a:solidFill>
                <a:srgbClr val="000000"/>
              </a:solidFill>
              <a:latin typeface="Lato-Regular"/>
            </a:endParaRPr>
          </a:p>
          <a:p>
            <a:pPr algn="l"/>
            <a:r>
              <a:rPr lang="en-US" i="1" dirty="0"/>
              <a:t>McLoughlin, E. , Arnold, R., Moore, L. J. (2023).  The tendency to appraise stressful situations as more of a threat is associated with poorer health and well‐being. Stress and Health. 2024;40:e3358. wileyonlinelibrary.com/journal/</a:t>
            </a:r>
            <a:r>
              <a:rPr lang="en-US" i="1" dirty="0" err="1"/>
              <a:t>smi</a:t>
            </a:r>
            <a:r>
              <a:rPr lang="en-US" i="1" dirty="0"/>
              <a:t> - 1 of 7    https://doi.org/10.1002/smi.3358</a:t>
            </a:r>
          </a:p>
          <a:p>
            <a:pPr algn="l"/>
            <a:endParaRPr lang="en-US" i="1" dirty="0"/>
          </a:p>
          <a:p>
            <a:pPr algn="l"/>
            <a:r>
              <a:rPr lang="en-US" i="1" dirty="0"/>
              <a:t>Suggest seeing stress arousal as not all negative – sometimes assists performance – can be beneficial – just know when to let things go or refocus on the problem as a challenge, not </a:t>
            </a:r>
            <a:r>
              <a:rPr lang="en-US" i="1"/>
              <a:t>a threat.</a:t>
            </a:r>
            <a:endParaRPr lang="en-US" i="1" dirty="0"/>
          </a:p>
          <a:p>
            <a:pPr algn="l"/>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19</a:t>
            </a:fld>
            <a:endParaRPr lang="en-US"/>
          </a:p>
        </p:txBody>
      </p:sp>
    </p:spTree>
    <p:extLst>
      <p:ext uri="{BB962C8B-B14F-4D97-AF65-F5344CB8AC3E}">
        <p14:creationId xmlns:p14="http://schemas.microsoft.com/office/powerpoint/2010/main" val="272720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BREATHING (slowly ~ 6 per minute)</a:t>
            </a:r>
          </a:p>
          <a:p>
            <a:r>
              <a:rPr lang="en-US" dirty="0"/>
              <a:t>Inhale through your nose/exhale through your mouth</a:t>
            </a:r>
          </a:p>
          <a:p>
            <a:r>
              <a:rPr lang="en-US" dirty="0"/>
              <a:t>Breathe more deeply, from the belly. Think about expanding your abdomen and widening your rib cage as you inhale (water bottle)</a:t>
            </a:r>
          </a:p>
          <a:p>
            <a:r>
              <a:rPr lang="en-US" dirty="0"/>
              <a:t>Exhale longer than you inhale. </a:t>
            </a:r>
          </a:p>
          <a:p>
            <a:r>
              <a:rPr lang="en-US" dirty="0"/>
              <a:t>		It’s the exhale that triggers the relaxation response.</a:t>
            </a:r>
          </a:p>
          <a:p>
            <a:endParaRPr lang="en-US" dirty="0"/>
          </a:p>
          <a:p>
            <a:r>
              <a:rPr lang="en-US" dirty="0"/>
              <a:t>Additional Techniques</a:t>
            </a:r>
          </a:p>
          <a:p>
            <a:r>
              <a:rPr lang="en-US" dirty="0"/>
              <a:t>Vocal cords stimulates the </a:t>
            </a:r>
            <a:r>
              <a:rPr lang="en-US" dirty="0" err="1"/>
              <a:t>vagus</a:t>
            </a:r>
            <a:r>
              <a:rPr lang="en-US" dirty="0"/>
              <a:t> nerve – gargle, sing loudly</a:t>
            </a:r>
          </a:p>
          <a:p>
            <a:r>
              <a:rPr lang="en-US" dirty="0"/>
              <a:t>Foot massage</a:t>
            </a:r>
          </a:p>
          <a:p>
            <a:r>
              <a:rPr lang="en-US" dirty="0"/>
              <a:t>Cold water face immersion</a:t>
            </a:r>
          </a:p>
          <a:p>
            <a:r>
              <a:rPr lang="en-US" dirty="0"/>
              <a:t>Eating fiber </a:t>
            </a:r>
          </a:p>
          <a:p>
            <a:r>
              <a:rPr lang="en-US" dirty="0"/>
              <a:t>Laughter</a:t>
            </a:r>
          </a:p>
          <a:p>
            <a:endParaRPr lang="en-US" dirty="0"/>
          </a:p>
          <a:p>
            <a:endParaRPr lang="en-US" dirty="0"/>
          </a:p>
          <a:p>
            <a:r>
              <a:rPr lang="en-US" dirty="0"/>
              <a:t>Thrive Cognitively (Porath 2016)</a:t>
            </a:r>
          </a:p>
          <a:p>
            <a:endParaRPr lang="en-US" dirty="0"/>
          </a:p>
          <a:p>
            <a:r>
              <a:rPr lang="en-US" dirty="0"/>
              <a:t>If you’ve dealt with a rude colleague, you probably know how hard it can be to get over it. Perhaps no feeling is more difficult to overcome than a sense of injustice. Neuroscientists have shown that memories attached to strong emotions are easier to access and more likely to be replayed, and ruminating on an incident prevents you from putting it behind you. This can cause greater insecurity, lower self-esteem, and a heightened sense of helplessness.</a:t>
            </a:r>
          </a:p>
          <a:p>
            <a:endParaRPr lang="en-US" dirty="0"/>
          </a:p>
          <a:p>
            <a:r>
              <a:rPr lang="en-US" b="1" dirty="0"/>
              <a:t>Porath (2016) encourages people to shift their focus to cognitive growth instead. Your conscious brain can think about only so many things at once—far better that it keep busy building new neural connections and laying down new memories. [Neuroplasticity]</a:t>
            </a:r>
          </a:p>
          <a:p>
            <a:endParaRPr lang="en-US" dirty="0"/>
          </a:p>
          <a:p>
            <a:endParaRPr lang="en-US" dirty="0"/>
          </a:p>
          <a:p>
            <a:r>
              <a:rPr lang="en-US" dirty="0"/>
              <a:t>identify areas for development and actively pursue learning opportunities in them. Teresa Amabile and Steven Kramer have shown that progress is a more powerful motivator in the workplace than even recognition or pay.</a:t>
            </a:r>
          </a:p>
          <a:p>
            <a:endParaRPr lang="en-US" dirty="0"/>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20</a:t>
            </a:fld>
            <a:endParaRPr lang="en-US"/>
          </a:p>
        </p:txBody>
      </p:sp>
    </p:spTree>
    <p:extLst>
      <p:ext uri="{BB962C8B-B14F-4D97-AF65-F5344CB8AC3E}">
        <p14:creationId xmlns:p14="http://schemas.microsoft.com/office/powerpoint/2010/main" val="54791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alibri" panose="020F0502020204030204" pitchFamily="34" charset="0"/>
              </a:rPr>
              <a:t>Studies have shown that incivility tends to be a downward phenomenon: Generally, the target has less legitimate power than does his or her offender (</a:t>
            </a:r>
            <a:r>
              <a:rPr lang="en-US" sz="1400" dirty="0" err="1">
                <a:latin typeface="Calibri" panose="020F0502020204030204" pitchFamily="34" charset="0"/>
              </a:rPr>
              <a:t>Bjorkqvist</a:t>
            </a:r>
            <a:r>
              <a:rPr lang="en-US" sz="1400" dirty="0">
                <a:latin typeface="Calibri" panose="020F0502020204030204" pitchFamily="34" charset="0"/>
              </a:rPr>
              <a:t>, Osterman, &amp; </a:t>
            </a:r>
            <a:r>
              <a:rPr lang="en-US" sz="1400" dirty="0" err="1">
                <a:latin typeface="Calibri" panose="020F0502020204030204" pitchFamily="34" charset="0"/>
              </a:rPr>
              <a:t>Hjelt</a:t>
            </a:r>
            <a:r>
              <a:rPr lang="en-US" sz="1400" dirty="0">
                <a:latin typeface="Calibri" panose="020F0502020204030204" pitchFamily="34" charset="0"/>
              </a:rPr>
              <a:t>-Back, 1994; Johnson &amp; </a:t>
            </a:r>
            <a:r>
              <a:rPr lang="en-US" sz="1400" dirty="0" err="1">
                <a:latin typeface="Calibri" panose="020F0502020204030204" pitchFamily="34" charset="0"/>
              </a:rPr>
              <a:t>Indvik</a:t>
            </a:r>
            <a:r>
              <a:rPr lang="en-US" sz="1400" dirty="0">
                <a:latin typeface="Calibri" panose="020F0502020204030204" pitchFamily="34" charset="0"/>
              </a:rPr>
              <a:t>, 2001;</a:t>
            </a:r>
          </a:p>
          <a:p>
            <a:r>
              <a:rPr lang="en-US" sz="1400" dirty="0">
                <a:latin typeface="Calibri" panose="020F0502020204030204" pitchFamily="34" charset="0"/>
              </a:rPr>
              <a:t>Pearson &amp; Porath, 2005).  [</a:t>
            </a:r>
            <a:r>
              <a:rPr lang="en-US" sz="1200" i="1" dirty="0">
                <a:latin typeface="Calibri" panose="020F0502020204030204" pitchFamily="34" charset="0"/>
              </a:rPr>
              <a:t>from Porath &amp; Pearson (2012). Emotional and Behavioral Responses to Workplace Incivility and the Impact of Hierarchical Status. </a:t>
            </a:r>
            <a:r>
              <a:rPr lang="en-US" sz="1600" b="0" i="1" u="none" strike="noStrike" baseline="0" dirty="0">
                <a:latin typeface="ATTriumvirate-Italic"/>
              </a:rPr>
              <a:t>Journal of Applied Social Psychology</a:t>
            </a:r>
            <a:r>
              <a:rPr lang="en-US" sz="1600" b="0" i="1" u="none" strike="noStrike" baseline="0" dirty="0">
                <a:latin typeface="ATTriumvirate"/>
              </a:rPr>
              <a:t>, </a:t>
            </a:r>
            <a:r>
              <a:rPr lang="en-US" sz="1600" b="1" i="1" u="none" strike="noStrike" baseline="0" dirty="0">
                <a:latin typeface="ATTriumvirate-Bold"/>
              </a:rPr>
              <a:t>42</a:t>
            </a:r>
            <a:r>
              <a:rPr lang="en-US" sz="1800" b="1" i="1" u="none" strike="noStrike" baseline="0" dirty="0">
                <a:latin typeface="ATTriumvirate-Bold"/>
              </a:rPr>
              <a:t>.</a:t>
            </a:r>
            <a:r>
              <a:rPr lang="en-US" sz="1800" b="0" i="1" u="none" strike="noStrike" baseline="0" dirty="0">
                <a:latin typeface="ATTriumvirate-Bold"/>
              </a:rPr>
              <a:t>]</a:t>
            </a:r>
            <a:endParaRPr lang="en-US" sz="1400" b="0" i="1" dirty="0">
              <a:latin typeface="Calibri" panose="020F0502020204030204" pitchFamily="34" charset="0"/>
            </a:endParaRPr>
          </a:p>
          <a:p>
            <a:endParaRPr lang="en-US" sz="1400" dirty="0">
              <a:latin typeface="Calibri" panose="020F0502020204030204" pitchFamily="34" charset="0"/>
            </a:endParaRPr>
          </a:p>
          <a:p>
            <a:r>
              <a:rPr lang="en-US" sz="1400" dirty="0">
                <a:latin typeface="Calibri" panose="020F0502020204030204" pitchFamily="34" charset="0"/>
              </a:rPr>
              <a:t>In summarizing the research on the predictors of uncivil behavior in the workplace, Leiter, et al., (2011) report that comprehensive meta-analytical research provides </a:t>
            </a:r>
            <a:r>
              <a:rPr lang="en-US" sz="1400" b="1" dirty="0">
                <a:latin typeface="Calibri" panose="020F0502020204030204" pitchFamily="34" charset="0"/>
              </a:rPr>
              <a:t>“…little evidence that victimization from workplace mistreatment is associated with either the personal qualities of employees or structural qualities of occupations (p. 1259).” They conclude that “incivility arises not from failings of individuals, but from patterns of social interaction implicitly sanctioned by the management environment” (p. 1259).</a:t>
            </a:r>
          </a:p>
          <a:p>
            <a:endParaRPr lang="en-US" sz="1400" b="1" dirty="0">
              <a:latin typeface="Calibri" panose="020F0502020204030204" pitchFamily="34" charset="0"/>
            </a:endParaRPr>
          </a:p>
          <a:p>
            <a:pPr defTabSz="928116">
              <a:defRPr/>
            </a:pPr>
            <a:r>
              <a:rPr lang="en-US" sz="1400" i="1" dirty="0">
                <a:solidFill>
                  <a:schemeClr val="bg2">
                    <a:lumMod val="25000"/>
                  </a:schemeClr>
                </a:solidFill>
                <a:latin typeface="Times New Roman" panose="02020603050405020304" pitchFamily="18" charset="0"/>
                <a:cs typeface="Times New Roman" panose="02020603050405020304" pitchFamily="18" charset="0"/>
              </a:rPr>
              <a:t>the presence of passive leadership (leaders with a reticence to act), increases incivility as well as increasing the impact of the experience for the targets (Harold &amp; Holtz, 2015); </a:t>
            </a:r>
          </a:p>
          <a:p>
            <a:endParaRPr lang="en-US" sz="1400" b="1" dirty="0">
              <a:latin typeface="Calibri" panose="020F0502020204030204" pitchFamily="34" charset="0"/>
            </a:endParaRPr>
          </a:p>
          <a:p>
            <a:endParaRPr lang="en-US" sz="1400" dirty="0">
              <a:latin typeface="Calibri" panose="020F0502020204030204" pitchFamily="34" charset="0"/>
            </a:endParaRPr>
          </a:p>
          <a:p>
            <a:r>
              <a:rPr lang="en-US" b="1" dirty="0"/>
              <a:t>YOU CAN’T HIRE YOUR WAY INTO A MORE CIVIL ENVIRONMENT – You have to create, nurture, and support it from the top down.</a:t>
            </a:r>
          </a:p>
        </p:txBody>
      </p:sp>
      <p:sp>
        <p:nvSpPr>
          <p:cNvPr id="4" name="Slide Number Placeholder 3"/>
          <p:cNvSpPr>
            <a:spLocks noGrp="1"/>
          </p:cNvSpPr>
          <p:nvPr>
            <p:ph type="sldNum" sz="quarter" idx="10"/>
          </p:nvPr>
        </p:nvSpPr>
        <p:spPr/>
        <p:txBody>
          <a:bodyPr/>
          <a:lstStyle/>
          <a:p>
            <a:fld id="{E3B36274-F2B9-4C45-BBB4-0EDF4CD651A7}" type="slidenum">
              <a:rPr lang="en-US" smtClean="0"/>
              <a:t>21</a:t>
            </a:fld>
            <a:endParaRPr lang="en-US"/>
          </a:p>
        </p:txBody>
      </p:sp>
    </p:spTree>
    <p:extLst>
      <p:ext uri="{BB962C8B-B14F-4D97-AF65-F5344CB8AC3E}">
        <p14:creationId xmlns:p14="http://schemas.microsoft.com/office/powerpoint/2010/main" val="371454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PORATH -- #1 cause of incivility is STRESS</a:t>
            </a:r>
          </a:p>
        </p:txBody>
      </p:sp>
      <p:sp>
        <p:nvSpPr>
          <p:cNvPr id="4" name="Slide Number Placeholder 3"/>
          <p:cNvSpPr>
            <a:spLocks noGrp="1"/>
          </p:cNvSpPr>
          <p:nvPr>
            <p:ph type="sldNum" sz="quarter" idx="5"/>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3960552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1105329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Porath &amp; Pearson (2013) – The leadership in a workplace is the number one cause of workplace incivility according to a 2011 study published by the public relations firm Weber </a:t>
            </a:r>
            <a:r>
              <a:rPr lang="en-US" dirty="0" err="1">
                <a:latin typeface="Calibri" panose="020F0502020204030204" pitchFamily="34" charset="0"/>
              </a:rPr>
              <a:t>Shanwick</a:t>
            </a:r>
            <a:r>
              <a:rPr lang="en-US" dirty="0">
                <a:latin typeface="Calibri" panose="020F0502020204030204" pitchFamily="34" charset="0"/>
              </a:rPr>
              <a:t> – </a:t>
            </a:r>
            <a:r>
              <a:rPr lang="en-US" i="1" dirty="0">
                <a:latin typeface="Calibri" panose="020F0502020204030204" pitchFamily="34" charset="0"/>
              </a:rPr>
              <a:t>Leaders who treat subordinates in an uncivil manner are setting a standard that can reach to all parts of the organization.</a:t>
            </a:r>
          </a:p>
          <a:p>
            <a:r>
              <a:rPr lang="en-US" dirty="0">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Because leaders set the tone for acceptable workplace conduct, civil behavior should begin with the leader him/herself (Harold &amp; Holtz, 2015)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Managerial support was considered necessary to alleviate diverse occupational stressors, as acting with the support of direct supervisors reduces occupational stress and can be helpful for overall morale and wellness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r>
              <a:rPr lang="en-US" sz="1200" b="1" kern="100"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Norman, M. &amp; </a:t>
            </a:r>
            <a:r>
              <a:rPr lang="en-US" sz="1200" b="1" kern="100" dirty="0" err="1">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Ricciardelli</a:t>
            </a:r>
            <a:r>
              <a:rPr lang="en-US" sz="1200" b="1" kern="100"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 R. (2022). Operational and </a:t>
            </a:r>
            <a:r>
              <a:rPr lang="en-US" sz="1200" b="1" kern="100" dirty="0" err="1">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organisational</a:t>
            </a:r>
            <a:r>
              <a:rPr lang="en-US" sz="1200" b="1" kern="100"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rPr>
              <a:t> stressors in community correctional work: Insights from probation and parole officers in Ontario, Canada. Probation Journal The Author(s) 2021 &amp; The Journal of Community and Criminal Justice 2022, Vol. 69(1) 86–106]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ndParaRPr>
          </a:p>
          <a:p>
            <a:endParaRPr lang="en-US" dirty="0">
              <a:latin typeface="Calibri" panose="020F0502020204030204" pitchFamily="34" charset="0"/>
            </a:endParaRPr>
          </a:p>
          <a:p>
            <a:r>
              <a:rPr lang="en-US" b="1" dirty="0">
                <a:latin typeface="Calibri" panose="020F0502020204030204" pitchFamily="34" charset="0"/>
              </a:rPr>
              <a:t>It is for this reason that organizations must begin culture change with raising the awareness about the subtle nature of workplace incivility and its’ possible impact on the workplace climate, and making sure that organizational leaders and management are exhibiting model civil behavior. </a:t>
            </a:r>
          </a:p>
          <a:p>
            <a:endParaRPr lang="en-US" b="1" dirty="0">
              <a:latin typeface="Calibri" panose="020F0502020204030204" pitchFamily="34" charset="0"/>
            </a:endParaRPr>
          </a:p>
          <a:p>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3B36274-F2B9-4C45-BBB4-0EDF4CD651A7}" type="slidenum">
              <a:rPr lang="en-US" smtClean="0"/>
              <a:t>23</a:t>
            </a:fld>
            <a:endParaRPr lang="en-US"/>
          </a:p>
        </p:txBody>
      </p:sp>
    </p:spTree>
    <p:extLst>
      <p:ext uri="{BB962C8B-B14F-4D97-AF65-F5344CB8AC3E}">
        <p14:creationId xmlns:p14="http://schemas.microsoft.com/office/powerpoint/2010/main" val="3283643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with intention – just because someone is failing miserably at being a PO does not mean they are a less valuable person. It just means that this may not be the right job for them. </a:t>
            </a:r>
          </a:p>
          <a:p>
            <a:endParaRPr lang="en-US" dirty="0"/>
          </a:p>
          <a:p>
            <a:r>
              <a:rPr lang="en-US" dirty="0"/>
              <a:t>No need to berate them and make them feel worthless.</a:t>
            </a:r>
          </a:p>
          <a:p>
            <a:endParaRPr lang="en-US" dirty="0">
              <a:latin typeface="Calibri" panose="020F0502020204030204" pitchFamily="34" charset="0"/>
            </a:endParaRPr>
          </a:p>
          <a:p>
            <a:r>
              <a:rPr lang="en-US" dirty="0">
                <a:latin typeface="Calibri" panose="020F0502020204030204" pitchFamily="34" charset="0"/>
              </a:rPr>
              <a:t>Role Model – exhibit high</a:t>
            </a:r>
            <a:r>
              <a:rPr lang="en-US" baseline="0" dirty="0">
                <a:latin typeface="Calibri" panose="020F0502020204030204" pitchFamily="34" charset="0"/>
              </a:rPr>
              <a:t> levels of courtesy and respect when engaging colleagues – superiors, peers as well as subordinates – and do so consistently &amp; reliably</a:t>
            </a:r>
          </a:p>
          <a:p>
            <a:pPr marL="696087" lvl="1" indent="-232029">
              <a:buFont typeface="Arial" panose="020B0604020202020204" pitchFamily="34" charset="0"/>
              <a:buChar char="•"/>
            </a:pPr>
            <a:r>
              <a:rPr lang="en-US" baseline="0" dirty="0">
                <a:latin typeface="Calibri" panose="020F0502020204030204" pitchFamily="34" charset="0"/>
              </a:rPr>
              <a:t>Strive to communicate  in ways that are respectful, responsible, restrained, and principled; </a:t>
            </a:r>
          </a:p>
          <a:p>
            <a:pPr marL="696087" lvl="1" indent="-232029">
              <a:buFont typeface="Arial" panose="020B0604020202020204" pitchFamily="34" charset="0"/>
              <a:buChar char="•"/>
            </a:pPr>
            <a:r>
              <a:rPr lang="en-US" baseline="0" dirty="0">
                <a:latin typeface="Calibri" panose="020F0502020204030204" pitchFamily="34" charset="0"/>
              </a:rPr>
              <a:t>Refrain from offensive, rude, demeaning &amp; threatening language and tones</a:t>
            </a:r>
          </a:p>
          <a:p>
            <a:pPr marL="696087" lvl="1" indent="-232029">
              <a:buFont typeface="Arial" panose="020B0604020202020204" pitchFamily="34" charset="0"/>
              <a:buChar char="•"/>
            </a:pPr>
            <a:r>
              <a:rPr lang="en-US" baseline="0" dirty="0">
                <a:latin typeface="Calibri" panose="020F0502020204030204" pitchFamily="34" charset="0"/>
              </a:rPr>
              <a:t>Discourage gossip </a:t>
            </a:r>
          </a:p>
          <a:p>
            <a:pPr marL="696087" lvl="1" indent="-232029">
              <a:buFont typeface="Arial" panose="020B0604020202020204" pitchFamily="34" charset="0"/>
              <a:buChar char="•"/>
            </a:pPr>
            <a:r>
              <a:rPr lang="en-US" i="1" baseline="0" dirty="0">
                <a:latin typeface="Calibri" panose="020F0502020204030204" pitchFamily="34" charset="0"/>
              </a:rPr>
              <a:t>Leaders at all levels set the tone of what’s considered acceptable behavior, and managers need to pay attention to their behaviors and be proactive in setting a positive tone. (Porath &amp; Pearson, 2013)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Light" panose="020F0302020204030204" pitchFamily="34" charset="0"/>
                <a:ea typeface="Aptos" panose="020B0004020202020204" pitchFamily="34" charset="0"/>
              </a:rPr>
              <a:t>If you don’t think you can respond professionally – take some time to calm down and plan your discussion if you can. If a subordinate comes ranting and raving at  you – ask them to take some time to calm down. </a:t>
            </a:r>
            <a:r>
              <a:rPr lang="en-US" sz="1800" i="1" kern="100" dirty="0">
                <a:effectLst/>
                <a:latin typeface="Calibri Light" panose="020F0302020204030204" pitchFamily="34" charset="0"/>
                <a:ea typeface="Aptos" panose="020B0004020202020204" pitchFamily="34" charset="0"/>
              </a:rPr>
              <a:t>Sit down focus on biofeedback and breathe</a:t>
            </a:r>
            <a:r>
              <a:rPr lang="en-US" sz="1800" kern="100" dirty="0">
                <a:effectLst/>
                <a:latin typeface="Calibri Light" panose="020F0302020204030204" pitchFamily="34" charset="0"/>
                <a:ea typeface="Aptos" panose="020B00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24</a:t>
            </a:fld>
            <a:endParaRPr lang="en-US"/>
          </a:p>
        </p:txBody>
      </p:sp>
    </p:spTree>
    <p:extLst>
      <p:ext uri="{BB962C8B-B14F-4D97-AF65-F5344CB8AC3E}">
        <p14:creationId xmlns:p14="http://schemas.microsoft.com/office/powerpoint/2010/main" val="87825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16">
              <a:defRPr/>
            </a:pPr>
            <a:r>
              <a:rPr lang="en-US" dirty="0">
                <a:latin typeface="Calibri" panose="020F0502020204030204" pitchFamily="34" charset="0"/>
              </a:rPr>
              <a:t>Be Self-Aware/</a:t>
            </a:r>
            <a:r>
              <a:rPr lang="en-US" baseline="0" dirty="0">
                <a:latin typeface="Calibri" panose="020F0502020204030204" pitchFamily="34" charset="0"/>
              </a:rPr>
              <a:t> Self Assess - </a:t>
            </a:r>
            <a:r>
              <a:rPr lang="en-US" dirty="0">
                <a:latin typeface="Calibri" panose="020F0502020204030204" pitchFamily="34" charset="0"/>
              </a:rPr>
              <a:t>it must be acknowledged that uncivil behavior is not only instigated by coworkers. Researchers have found that not only did 81% of respondents report being the target of coworker incivility at least “a few times” in the past year,  but also </a:t>
            </a:r>
            <a:r>
              <a:rPr lang="en-US" b="1" dirty="0">
                <a:latin typeface="Calibri" panose="020F0502020204030204" pitchFamily="34" charset="0"/>
              </a:rPr>
              <a:t>about 78% of the participants reported being the target of supervisor incivility </a:t>
            </a:r>
            <a:r>
              <a:rPr lang="en-US" dirty="0">
                <a:latin typeface="Calibri" panose="020F0502020204030204" pitchFamily="34" charset="0"/>
              </a:rPr>
              <a:t>(</a:t>
            </a:r>
            <a:r>
              <a:rPr lang="en-US" dirty="0" err="1">
                <a:latin typeface="Calibri" panose="020F0502020204030204" pitchFamily="34" charset="0"/>
              </a:rPr>
              <a:t>Reio</a:t>
            </a:r>
            <a:r>
              <a:rPr lang="en-US" dirty="0">
                <a:latin typeface="Calibri" panose="020F0502020204030204" pitchFamily="34" charset="0"/>
              </a:rPr>
              <a:t> and Sanders-</a:t>
            </a:r>
            <a:r>
              <a:rPr lang="en-US" dirty="0" err="1">
                <a:latin typeface="Calibri" panose="020F0502020204030204" pitchFamily="34" charset="0"/>
              </a:rPr>
              <a:t>Reio</a:t>
            </a:r>
            <a:r>
              <a:rPr lang="en-US" dirty="0">
                <a:latin typeface="Calibri" panose="020F0502020204030204" pitchFamily="34" charset="0"/>
              </a:rPr>
              <a:t>, 2011 470). </a:t>
            </a:r>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25</a:t>
            </a:fld>
            <a:endParaRPr lang="en-US"/>
          </a:p>
        </p:txBody>
      </p:sp>
    </p:spTree>
    <p:extLst>
      <p:ext uri="{BB962C8B-B14F-4D97-AF65-F5344CB8AC3E}">
        <p14:creationId xmlns:p14="http://schemas.microsoft.com/office/powerpoint/2010/main" val="1788894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Managers and supervisors must make sure they are not the problem if they are to be effective in improving the workplace climate (Crampton &amp; Hodge, 2008); </a:t>
            </a:r>
          </a:p>
          <a:p>
            <a:endParaRPr lang="en-US" dirty="0">
              <a:latin typeface="Calibri" panose="020F0502020204030204" pitchFamily="34" charset="0"/>
            </a:endParaRPr>
          </a:p>
          <a:p>
            <a:r>
              <a:rPr lang="en-US" b="1" dirty="0">
                <a:latin typeface="Calibri" panose="020F0502020204030204" pitchFamily="34" charset="0"/>
              </a:rPr>
              <a:t>One study by the Center for Creative Leadership has shown that the No. 1 characteristic associated with an executive’s failure is an insensitive, abrasive or bullying style</a:t>
            </a:r>
            <a:r>
              <a:rPr lang="en-US" dirty="0">
                <a:latin typeface="Calibri" panose="020F0502020204030204" pitchFamily="34" charset="0"/>
              </a:rPr>
              <a:t> (</a:t>
            </a:r>
            <a:r>
              <a:rPr lang="en-US" dirty="0" err="1">
                <a:latin typeface="Calibri" panose="020F0502020204030204" pitchFamily="34" charset="0"/>
              </a:rPr>
              <a:t>Porath</a:t>
            </a:r>
            <a:r>
              <a:rPr lang="en-US" dirty="0">
                <a:latin typeface="Calibri" panose="020F0502020204030204" pitchFamily="34" charset="0"/>
              </a:rPr>
              <a:t>, 2015)</a:t>
            </a:r>
          </a:p>
          <a:p>
            <a:pPr marL="232029" indent="-232029">
              <a:buAutoNum type="arabicPeriod"/>
            </a:pPr>
            <a:endParaRPr lang="en-US" baseline="0" dirty="0">
              <a:latin typeface="Calibri" panose="020F0502020204030204" pitchFamily="34" charset="0"/>
            </a:endParaRPr>
          </a:p>
          <a:p>
            <a:pPr marL="232029" indent="-232029">
              <a:buAutoNum type="arabicPeriod"/>
            </a:pPr>
            <a:r>
              <a:rPr lang="en-US" baseline="0" dirty="0">
                <a:latin typeface="Calibri" panose="020F0502020204030204" pitchFamily="34" charset="0"/>
              </a:rPr>
              <a:t>Raise Awareness </a:t>
            </a:r>
          </a:p>
          <a:p>
            <a:pPr marL="464058" lvl="1"/>
            <a:r>
              <a:rPr lang="en-US" baseline="0" dirty="0">
                <a:latin typeface="Calibri" panose="020F0502020204030204" pitchFamily="34" charset="0"/>
              </a:rPr>
              <a:t>– impacts on individuals &amp; organizations</a:t>
            </a:r>
          </a:p>
          <a:p>
            <a:pPr marL="464058" lvl="1"/>
            <a:r>
              <a:rPr lang="en-US" baseline="0" dirty="0">
                <a:latin typeface="Calibri" panose="020F0502020204030204" pitchFamily="34" charset="0"/>
              </a:rPr>
              <a:t>- Causal research shows that </a:t>
            </a:r>
            <a:r>
              <a:rPr lang="en-US" b="1" baseline="0" dirty="0">
                <a:latin typeface="Calibri" panose="020F0502020204030204" pitchFamily="34" charset="0"/>
              </a:rPr>
              <a:t>much conflict is the result of misunderstandings</a:t>
            </a:r>
          </a:p>
          <a:p>
            <a:pPr marL="638080" lvl="2" indent="-174022" defTabSz="928116">
              <a:buFontTx/>
              <a:buChar char="-"/>
              <a:defRPr/>
            </a:pPr>
            <a:r>
              <a:rPr lang="en-US" baseline="0" dirty="0">
                <a:latin typeface="Calibri" panose="020F0502020204030204" pitchFamily="34" charset="0"/>
              </a:rPr>
              <a:t>How to manage incivility – Recognize your contributions; What you say and how you say it can be perceived differently by onlookers and targets</a:t>
            </a:r>
          </a:p>
          <a:p>
            <a:pPr marL="464058" lvl="2" defTabSz="928116">
              <a:defRPr/>
            </a:pPr>
            <a:endParaRPr lang="en-US" baseline="0" dirty="0">
              <a:latin typeface="Calibri" panose="020F0502020204030204" pitchFamily="34" charset="0"/>
            </a:endParaRPr>
          </a:p>
          <a:p>
            <a:pPr defTabSz="928116">
              <a:defRPr/>
            </a:pPr>
            <a:r>
              <a:rPr lang="en-US" dirty="0">
                <a:latin typeface="Calibri" panose="020F0502020204030204" pitchFamily="34" charset="0"/>
              </a:rPr>
              <a:t>Pay attention to existing</a:t>
            </a:r>
            <a:r>
              <a:rPr lang="en-US" baseline="0" dirty="0">
                <a:latin typeface="Calibri" panose="020F0502020204030204" pitchFamily="34" charset="0"/>
              </a:rPr>
              <a:t> social interactions – and intervene; </a:t>
            </a:r>
            <a:r>
              <a:rPr lang="en-US" b="1" i="1" dirty="0">
                <a:latin typeface="Calibri" panose="020F0502020204030204" pitchFamily="34" charset="0"/>
              </a:rPr>
              <a:t>After a decade of studying the costs of incivility in the workplace, </a:t>
            </a:r>
            <a:r>
              <a:rPr lang="en-US" b="1" i="1" dirty="0" err="1">
                <a:latin typeface="Calibri" panose="020F0502020204030204" pitchFamily="34" charset="0"/>
              </a:rPr>
              <a:t>Porath</a:t>
            </a:r>
            <a:r>
              <a:rPr lang="en-US" b="1" i="1" dirty="0">
                <a:latin typeface="Calibri" panose="020F0502020204030204" pitchFamily="34" charset="0"/>
              </a:rPr>
              <a:t> and </a:t>
            </a:r>
            <a:r>
              <a:rPr lang="en-US" b="1" i="1" dirty="0" err="1">
                <a:latin typeface="Calibri" panose="020F0502020204030204" pitchFamily="34" charset="0"/>
              </a:rPr>
              <a:t>Peason</a:t>
            </a:r>
            <a:r>
              <a:rPr lang="en-US" b="1" i="1" dirty="0">
                <a:latin typeface="Calibri" panose="020F0502020204030204" pitchFamily="34" charset="0"/>
              </a:rPr>
              <a:t> (2012) found that employees often hid their experiences with uncivil encounters for fear of possible repercussions and the belief that the organization was unable and/or unwilling to address the instigators. </a:t>
            </a:r>
          </a:p>
          <a:p>
            <a:pPr marL="232029" indent="-232029">
              <a:buAutoNum type="arabicPeriod"/>
            </a:pPr>
            <a:endParaRPr lang="en-US" baseline="0" dirty="0">
              <a:latin typeface="Calibri" panose="020F0502020204030204" pitchFamily="34" charset="0"/>
            </a:endParaRPr>
          </a:p>
          <a:p>
            <a:pPr marL="232029" indent="-232029">
              <a:buAutoNum type="arabicPeriod"/>
            </a:pPr>
            <a:endParaRPr lang="en-US" dirty="0">
              <a:latin typeface="Calibri" panose="020F0502020204030204" pitchFamily="34" charset="0"/>
            </a:endParaRPr>
          </a:p>
          <a:p>
            <a:pPr marL="232029" indent="-232029" defTabSz="928116">
              <a:buFontTx/>
              <a:buAutoNum type="arabicPeriod"/>
              <a:defRPr/>
            </a:pPr>
            <a:endParaRPr lang="en-US" dirty="0">
              <a:latin typeface="Calibri" panose="020F0502020204030204" pitchFamily="34" charset="0"/>
            </a:endParaRPr>
          </a:p>
          <a:p>
            <a:endParaRPr lang="en-US" baseline="0" dirty="0"/>
          </a:p>
          <a:p>
            <a:pPr marL="232029" indent="-232029">
              <a:buAutoNum type="arabicPeriod"/>
            </a:pPr>
            <a:endParaRPr lang="en-US" baseline="0" dirty="0"/>
          </a:p>
          <a:p>
            <a:pPr marL="696087" lvl="1" indent="-232029">
              <a:buFont typeface="Arial" panose="020B0604020202020204" pitchFamily="34" charset="0"/>
              <a:buChar char="•"/>
            </a:pPr>
            <a:endParaRPr lang="en-US" i="1" baseline="0" dirty="0"/>
          </a:p>
          <a:p>
            <a:pPr marL="464058" lvl="1"/>
            <a:endParaRPr lang="en-US" baseline="0" dirty="0"/>
          </a:p>
          <a:p>
            <a:pPr marL="696087" lvl="1" indent="-23202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3B36274-F2B9-4C45-BBB4-0EDF4CD651A7}" type="slidenum">
              <a:rPr lang="en-US" smtClean="0"/>
              <a:t>26</a:t>
            </a:fld>
            <a:endParaRPr lang="en-US"/>
          </a:p>
        </p:txBody>
      </p:sp>
    </p:spTree>
    <p:extLst>
      <p:ext uri="{BB962C8B-B14F-4D97-AF65-F5344CB8AC3E}">
        <p14:creationId xmlns:p14="http://schemas.microsoft.com/office/powerpoint/2010/main" val="3015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058" lvl="1"/>
            <a:endParaRPr lang="en-US" baseline="0" dirty="0"/>
          </a:p>
          <a:p>
            <a:pPr marL="696087" lvl="1" indent="-23202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82653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this is enough to get them to see that there is not a solution to be fond or that one may be quite difficult to achieve. </a:t>
            </a:r>
          </a:p>
          <a:p>
            <a:endParaRPr lang="en-US" dirty="0"/>
          </a:p>
          <a:p>
            <a:r>
              <a:rPr lang="en-US" dirty="0"/>
              <a:t>Sometimes just venting helps. There is so much that is out of their control, out of middle managers’ control, and even the highest levels of administration. </a:t>
            </a:r>
          </a:p>
          <a:p>
            <a:endParaRPr lang="en-US" dirty="0"/>
          </a:p>
          <a:p>
            <a:r>
              <a:rPr lang="en-US" dirty="0"/>
              <a:t>Develop a policy of 5 minute venting – then explore problem-solving strategies (there may be none).</a:t>
            </a:r>
          </a:p>
          <a:p>
            <a:endParaRPr lang="en-US" dirty="0"/>
          </a:p>
          <a:p>
            <a:r>
              <a:rPr lang="en-US" b="1" dirty="0"/>
              <a:t>Get them to think rationally and discourage interpretations that are conspiracy oriented and depersonalize their concerns – offer a different perspective [cognitive restructuring] – reiterate the nature of a political agency.</a:t>
            </a:r>
          </a:p>
        </p:txBody>
      </p:sp>
      <p:sp>
        <p:nvSpPr>
          <p:cNvPr id="4" name="Slide Number Placeholder 3"/>
          <p:cNvSpPr>
            <a:spLocks noGrp="1"/>
          </p:cNvSpPr>
          <p:nvPr>
            <p:ph type="sldNum" sz="quarter" idx="5"/>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4246381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performance improvement plans to address performance – be sure to include employee in the development of the plan.</a:t>
            </a:r>
          </a:p>
          <a:p>
            <a:endParaRPr lang="en-US" dirty="0"/>
          </a:p>
          <a:p>
            <a:r>
              <a:rPr lang="en-US" dirty="0"/>
              <a:t>Avoid using “you” or other personally accusatory terms – depersonalize</a:t>
            </a:r>
          </a:p>
        </p:txBody>
      </p:sp>
      <p:sp>
        <p:nvSpPr>
          <p:cNvPr id="4" name="Slide Number Placeholder 3"/>
          <p:cNvSpPr>
            <a:spLocks noGrp="1"/>
          </p:cNvSpPr>
          <p:nvPr>
            <p:ph type="sldNum" sz="quarter" idx="10"/>
          </p:nvPr>
        </p:nvSpPr>
        <p:spPr/>
        <p:txBody>
          <a:bodyPr/>
          <a:lstStyle/>
          <a:p>
            <a:fld id="{E3B36274-F2B9-4C45-BBB4-0EDF4CD651A7}" type="slidenum">
              <a:rPr lang="en-US" smtClean="0"/>
              <a:t>29</a:t>
            </a:fld>
            <a:endParaRPr lang="en-US"/>
          </a:p>
        </p:txBody>
      </p:sp>
    </p:spTree>
    <p:extLst>
      <p:ext uri="{BB962C8B-B14F-4D97-AF65-F5344CB8AC3E}">
        <p14:creationId xmlns:p14="http://schemas.microsoft.com/office/powerpoint/2010/main" val="2006366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022" indent="-174022">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30</a:t>
            </a:fld>
            <a:endParaRPr lang="en-US"/>
          </a:p>
        </p:txBody>
      </p:sp>
    </p:spTree>
    <p:extLst>
      <p:ext uri="{BB962C8B-B14F-4D97-AF65-F5344CB8AC3E}">
        <p14:creationId xmlns:p14="http://schemas.microsoft.com/office/powerpoint/2010/main" val="2730630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the day, </a:t>
            </a:r>
          </a:p>
          <a:p>
            <a:pPr marL="171450" indent="-171450">
              <a:buFont typeface="Arial" panose="020B0604020202020204" pitchFamily="34" charset="0"/>
              <a:buChar char="•"/>
            </a:pPr>
            <a:r>
              <a:rPr lang="en-US" dirty="0"/>
              <a:t>People want to feel that they have some impact</a:t>
            </a:r>
          </a:p>
          <a:p>
            <a:pPr marL="171450" indent="-171450">
              <a:buFont typeface="Arial" panose="020B0604020202020204" pitchFamily="34" charset="0"/>
              <a:buChar char="•"/>
            </a:pPr>
            <a:r>
              <a:rPr lang="en-US" dirty="0"/>
              <a:t>People want someone to notice their commitment and dedication to the work</a:t>
            </a:r>
          </a:p>
          <a:p>
            <a:pPr marL="171450" indent="-171450">
              <a:buFont typeface="Arial" panose="020B0604020202020204" pitchFamily="34" charset="0"/>
              <a:buChar char="•"/>
            </a:pPr>
            <a:r>
              <a:rPr lang="en-US" dirty="0"/>
              <a:t>People want to belong, be heard, supported, and be included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31</a:t>
            </a:fld>
            <a:endParaRPr lang="en-US"/>
          </a:p>
        </p:txBody>
      </p:sp>
    </p:spTree>
    <p:extLst>
      <p:ext uri="{BB962C8B-B14F-4D97-AF65-F5344CB8AC3E}">
        <p14:creationId xmlns:p14="http://schemas.microsoft.com/office/powerpoint/2010/main" val="307834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Discusses how stress leads to incivility and how the physiological consequences can lead to the potentially deadly consequences (reduces ability to see the details, concentrate and make important decisions).</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VIDEO – Porath answers the question – </a:t>
            </a:r>
            <a:r>
              <a:rPr lang="en-US" sz="1800" b="1" kern="100" dirty="0">
                <a:effectLst/>
                <a:latin typeface="Calibri Light" panose="020F0302020204030204" pitchFamily="34" charset="0"/>
                <a:ea typeface="Aptos" panose="020B0004020202020204" pitchFamily="34" charset="0"/>
              </a:rPr>
              <a:t>WHY IS THERE SO MUCH INCIVILITY?  Answer: STRESS….</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FIRST – UNDERSTAND THAT INCIVILITY IN THE WORKPLACE </a:t>
            </a:r>
            <a:r>
              <a:rPr lang="en-US" sz="1800" u="sng" kern="100" dirty="0">
                <a:effectLst/>
                <a:latin typeface="Calibri Light" panose="020F0302020204030204" pitchFamily="34" charset="0"/>
                <a:ea typeface="Aptos" panose="020B0004020202020204" pitchFamily="34" charset="0"/>
              </a:rPr>
              <a:t>IN GENERAL </a:t>
            </a:r>
            <a:r>
              <a:rPr lang="en-US" sz="1800" kern="100" dirty="0">
                <a:effectLst/>
                <a:latin typeface="Calibri Light" panose="020F0302020204030204" pitchFamily="34" charset="0"/>
                <a:ea typeface="Aptos" panose="020B0004020202020204" pitchFamily="34" charset="0"/>
              </a:rPr>
              <a:t>IS UBIQUITOUS (Porath and Pearson’s work over 20+ years) - -can be chronic</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It is important to recognize that incivility is both a CAUSE and an EFFECT of stress.</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INCIVILTIY IS NOT NECESSARY.</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Research shows that it can be highly consequential if you are rude and discourteous to other staff and co-workers.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Such actions only serve to perpetuate additional, unnecessary stress in and already stress laden work environment and there is empirical evidence of numerous harms.</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INCIVILITY IS UNHEALTHY FOR </a:t>
            </a:r>
            <a:r>
              <a:rPr lang="en-US" sz="1800" b="1" u="sng" kern="100" dirty="0">
                <a:effectLst/>
                <a:latin typeface="Calibri Light" panose="020F0302020204030204" pitchFamily="34" charset="0"/>
                <a:ea typeface="Aptos" panose="020B0004020202020204" pitchFamily="34" charset="0"/>
              </a:rPr>
              <a:t>YOU</a:t>
            </a:r>
            <a:r>
              <a:rPr lang="en-US" sz="1800" b="1" kern="100" dirty="0">
                <a:effectLst/>
                <a:latin typeface="Calibri Light" panose="020F0302020204030204" pitchFamily="34" charset="0"/>
                <a:ea typeface="Aptos" panose="020B0004020202020204" pitchFamily="34" charset="0"/>
              </a:rPr>
              <a:t> as well as your workplace</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PRACTICING CIVILITY DOES </a:t>
            </a:r>
            <a:r>
              <a:rPr lang="en-US" sz="1800" b="1" u="sng" kern="100" dirty="0">
                <a:effectLst/>
                <a:latin typeface="Calibri Light" panose="020F0302020204030204" pitchFamily="34" charset="0"/>
                <a:ea typeface="Aptos" panose="020B0004020202020204" pitchFamily="34" charset="0"/>
              </a:rPr>
              <a:t>NOT</a:t>
            </a:r>
            <a:r>
              <a:rPr lang="en-US" sz="1800" b="1" kern="100" dirty="0">
                <a:effectLst/>
                <a:latin typeface="Calibri Light" panose="020F0302020204030204" pitchFamily="34" charset="0"/>
                <a:ea typeface="Aptos" panose="020B0004020202020204" pitchFamily="34" charset="0"/>
              </a:rPr>
              <a:t> REFLECT A CONCERN FOR POLITICAL CORRECTNESS,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BUT A CONCERN FOR YOUR WELLNESS &amp; AN INTENTION TO CREATE A MORE HEALTHY WORKPLACE</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2139043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32</a:t>
            </a:fld>
            <a:endParaRPr lang="en-US"/>
          </a:p>
        </p:txBody>
      </p:sp>
    </p:spTree>
    <p:extLst>
      <p:ext uri="{BB962C8B-B14F-4D97-AF65-F5344CB8AC3E}">
        <p14:creationId xmlns:p14="http://schemas.microsoft.com/office/powerpoint/2010/main" val="1542749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33</a:t>
            </a:fld>
            <a:endParaRPr lang="en-US"/>
          </a:p>
        </p:txBody>
      </p:sp>
    </p:spTree>
    <p:extLst>
      <p:ext uri="{BB962C8B-B14F-4D97-AF65-F5344CB8AC3E}">
        <p14:creationId xmlns:p14="http://schemas.microsoft.com/office/powerpoint/2010/main" val="4139772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Breathing-related techniques, Meditation &amp; Mindfulness, Progressive muscle relaxation</a:t>
            </a:r>
            <a:endParaRPr lang="en-US" sz="1100" dirty="0"/>
          </a:p>
          <a:p>
            <a:pPr lvl="1"/>
            <a:r>
              <a:rPr lang="en-US" dirty="0"/>
              <a:t>Exercise, gardening, home improvement</a:t>
            </a:r>
            <a:endParaRPr lang="en-US" sz="1100" dirty="0"/>
          </a:p>
          <a:p>
            <a:pPr lvl="1"/>
            <a:r>
              <a:rPr lang="en-US" dirty="0"/>
              <a:t>Message, acupuncture</a:t>
            </a:r>
            <a:endParaRPr lang="en-US" sz="1100" dirty="0"/>
          </a:p>
          <a:p>
            <a:pPr lvl="1"/>
            <a:r>
              <a:rPr lang="en-US" dirty="0"/>
              <a:t>Cognitive techniques: reframing, distraction, humor</a:t>
            </a:r>
            <a:endParaRPr lang="en-US" sz="1100" dirty="0"/>
          </a:p>
          <a:p>
            <a:pPr lvl="1"/>
            <a:r>
              <a:rPr lang="en-US" dirty="0"/>
              <a:t>Environmental, social &amp; spiritual strategies, pets</a:t>
            </a:r>
            <a:endParaRPr lang="en-US" sz="1100" dirty="0"/>
          </a:p>
          <a:p>
            <a:pPr lvl="1"/>
            <a:r>
              <a:rPr lang="en-US" dirty="0"/>
              <a:t>Cognitive Restructuring (reframing)</a:t>
            </a:r>
            <a:endParaRPr lang="en-US" sz="1100" dirty="0"/>
          </a:p>
          <a:p>
            <a:pPr lvl="1"/>
            <a:r>
              <a:rPr lang="en-US" dirty="0"/>
              <a:t>Take positive problem-solving approach</a:t>
            </a:r>
            <a:endParaRPr lang="en-US" sz="1100"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34</a:t>
            </a:fld>
            <a:endParaRPr lang="en-US"/>
          </a:p>
        </p:txBody>
      </p:sp>
    </p:spTree>
    <p:extLst>
      <p:ext uri="{BB962C8B-B14F-4D97-AF65-F5344CB8AC3E}">
        <p14:creationId xmlns:p14="http://schemas.microsoft.com/office/powerpoint/2010/main" val="319799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16">
              <a:defRPr/>
            </a:pPr>
            <a:r>
              <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3"/>
              </a:rPr>
              <a:t>https://www.premierhealth.com/your-health/articles/women-wisdom-wellness-/beware-high-levels-of-cortisol-the-stress-hormone</a:t>
            </a:r>
            <a:endPar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endPar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r>
              <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4"/>
              </a:rPr>
              <a:t>https://www.mayoclinic.org/healthy-lifestyle/stress-management/in-depth/stress/art-20046037</a:t>
            </a: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endPar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endPar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r>
              <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5"/>
              </a:rPr>
              <a:t>https://www.premierhealth.com/your-health/articles/women-wisdom-wellness-/don-t-let-stress-be-the-boss-of-you</a:t>
            </a: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endPar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r>
              <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6"/>
              </a:rPr>
              <a:t>https://www.mayoclinic.org/healthy-lifestyle/stress-management/basics/stress-relief/hlv-20049495</a:t>
            </a: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endPar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r>
              <a:rPr lang="en-US" sz="1800" u="sng" dirty="0">
                <a:solidFill>
                  <a:srgbClr val="0563C1"/>
                </a:solidFill>
                <a:latin typeface="Calibri Light" panose="020F0302020204030204" pitchFamily="34" charset="0"/>
                <a:ea typeface="Calibri" panose="020F0502020204030204" pitchFamily="34" charset="0"/>
                <a:hlinkClick r:id="rId7"/>
              </a:rPr>
              <a:t>https://www.mayoclinic.org/healthy-lifestyle/stress-management/basics/relaxation-techniques/hlv-20049495</a:t>
            </a:r>
            <a:endParaRPr lang="en-US" sz="1800" u="sng" dirty="0">
              <a:solidFill>
                <a:srgbClr val="0563C1"/>
              </a:solidFill>
              <a:latin typeface="Calibri Light" panose="020F0302020204030204" pitchFamily="34" charset="0"/>
              <a:ea typeface="Calibri" panose="020F0502020204030204" pitchFamily="34" charset="0"/>
            </a:endParaRPr>
          </a:p>
          <a:p>
            <a:pPr defTabSz="928116">
              <a:defRPr/>
            </a:pPr>
            <a:endPar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r>
              <a:rPr lang="en-US" sz="1800" u="sng" dirty="0">
                <a:solidFill>
                  <a:srgbClr val="111111"/>
                </a:solidFill>
                <a:latin typeface="Helvetica" panose="020B0604020202020204" pitchFamily="34" charset="0"/>
                <a:ea typeface="Calibri" panose="020F0502020204030204" pitchFamily="34" charset="0"/>
                <a:cs typeface="Calibri Light" panose="020F0302020204030204" pitchFamily="34" charset="0"/>
                <a:hlinkClick r:id="rId8"/>
              </a:rPr>
              <a:t>https://selfhacked.com/blog/need-know-cortisol-health-effects/</a:t>
            </a: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endPar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r>
              <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p>
          <a:p>
            <a:r>
              <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9"/>
              </a:rPr>
              <a:t>https://www.ncbi.nlm.nih.gov/books/NBK538239/</a:t>
            </a: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r>
              <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p>
          <a:p>
            <a:r>
              <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rPr>
              <a:t> </a:t>
            </a:r>
          </a:p>
          <a:p>
            <a:r>
              <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10"/>
              </a:rPr>
              <a:t>https://selfhacked.com/blog/factors-counteract-stress-response/</a:t>
            </a: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pPr defTabSz="928116">
              <a:defRPr/>
            </a:pP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endParaRPr lang="en-US" dirty="0"/>
          </a:p>
          <a:p>
            <a:pPr defTabSz="928116">
              <a:defRPr/>
            </a:pPr>
            <a:r>
              <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11"/>
              </a:rPr>
              <a:t>https://www.webmd.com/a-to-z-guides/what-is-cortisol</a:t>
            </a: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endParaRPr lang="en-US" dirty="0"/>
          </a:p>
          <a:p>
            <a:pPr defTabSz="928116">
              <a:defRPr/>
            </a:pPr>
            <a:r>
              <a:rPr lang="en-US" sz="1800" u="sng" dirty="0">
                <a:solidFill>
                  <a:srgbClr val="000000"/>
                </a:solidFill>
                <a:latin typeface="Calibri Light" panose="020F0302020204030204" pitchFamily="34" charset="0"/>
                <a:ea typeface="Calibri" panose="020F0502020204030204" pitchFamily="34" charset="0"/>
                <a:cs typeface="Calibri Light" panose="020F0302020204030204" pitchFamily="34" charset="0"/>
                <a:hlinkClick r:id="rId12"/>
              </a:rPr>
              <a:t>https://my.clevelandclinic.org/health/articles/22187-cortisol</a:t>
            </a:r>
            <a:endParaRPr lang="en-US" sz="1800" dirty="0">
              <a:solidFill>
                <a:srgbClr val="000000"/>
              </a:solidFill>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35</a:t>
            </a:fld>
            <a:endParaRPr lang="en-US"/>
          </a:p>
        </p:txBody>
      </p:sp>
    </p:spTree>
    <p:extLst>
      <p:ext uri="{BB962C8B-B14F-4D97-AF65-F5344CB8AC3E}">
        <p14:creationId xmlns:p14="http://schemas.microsoft.com/office/powerpoint/2010/main" val="3460007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36</a:t>
            </a:fld>
            <a:endParaRPr lang="en-US"/>
          </a:p>
        </p:txBody>
      </p:sp>
    </p:spTree>
    <p:extLst>
      <p:ext uri="{BB962C8B-B14F-4D97-AF65-F5344CB8AC3E}">
        <p14:creationId xmlns:p14="http://schemas.microsoft.com/office/powerpoint/2010/main" val="29279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D613C-0C0F-96C8-ED5C-DB0A958D0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E97B7-0C53-2A67-9C82-892DE925B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6337B-6597-8948-ADC2-37F2AA943BA8}"/>
              </a:ext>
            </a:extLst>
          </p:cNvPr>
          <p:cNvSpPr>
            <a:spLocks noGrp="1"/>
          </p:cNvSpPr>
          <p:nvPr>
            <p:ph type="body" idx="1"/>
          </p:nvPr>
        </p:nvSpPr>
        <p:spPr/>
        <p:txBody>
          <a:bodyPr/>
          <a:lstStyle/>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Your brain in meltdown -- https://pmc.ncbi.nlm.nih.gov/articles/PMC4774859/ </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Johnson and </a:t>
            </a:r>
            <a:r>
              <a:rPr lang="en-US" sz="1800" kern="100" dirty="0" err="1">
                <a:effectLst/>
                <a:latin typeface="Calibri Light" panose="020F0302020204030204" pitchFamily="34" charset="0"/>
                <a:ea typeface="Aptos" panose="020B0004020202020204" pitchFamily="34" charset="0"/>
              </a:rPr>
              <a:t>Indvik</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(2001) noted that obnoxious behavior has become endemic in the workplace. Although at the low end of the continuum of workplace abuse, incivility may relentlessly grind down collegial work relationships. Johnson and </a:t>
            </a:r>
            <a:r>
              <a:rPr lang="en-US" sz="1800" kern="100" dirty="0" err="1">
                <a:effectLst/>
                <a:latin typeface="Calibri Light" panose="020F0302020204030204" pitchFamily="34" charset="0"/>
                <a:ea typeface="Aptos" panose="020B0004020202020204" pitchFamily="34" charset="0"/>
              </a:rPr>
              <a:t>Indvik</a:t>
            </a:r>
            <a:r>
              <a:rPr lang="en-US" sz="1800" kern="100" dirty="0">
                <a:effectLst/>
                <a:latin typeface="Calibri Light" panose="020F0302020204030204" pitchFamily="34" charset="0"/>
                <a:ea typeface="Aptos" panose="020B0004020202020204" pitchFamily="34" charset="0"/>
              </a:rPr>
              <a:t> identified</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u="sng" kern="100" dirty="0">
                <a:effectLst/>
                <a:latin typeface="Calibri Light" panose="020F0302020204030204" pitchFamily="34" charset="0"/>
                <a:ea typeface="Aptos" panose="020B0004020202020204" pitchFamily="34" charset="0"/>
              </a:rPr>
              <a:t>11 most common uncivil behaviors: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(a) condescending and demeaning comments,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(b) overruling decisions without offering a reason,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(c) disrupting meetings,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(d) giving public reprimands,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(e) talking about someone behind his or her back,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(f) giving others the silent treatment,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(g) ignoring people,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(h) not giving credit where credit is due,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a:t>
            </a:r>
            <a:r>
              <a:rPr lang="en-US" sz="1800" kern="100" dirty="0" err="1">
                <a:effectLst/>
                <a:latin typeface="Calibri Light" panose="020F0302020204030204" pitchFamily="34" charset="0"/>
                <a:ea typeface="Aptos" panose="020B0004020202020204" pitchFamily="34" charset="0"/>
              </a:rPr>
              <a:t>i</a:t>
            </a:r>
            <a:r>
              <a:rPr lang="en-US" sz="1800" kern="100" dirty="0">
                <a:effectLst/>
                <a:latin typeface="Calibri Light" panose="020F0302020204030204" pitchFamily="34" charset="0"/>
                <a:ea typeface="Aptos" panose="020B0004020202020204" pitchFamily="34" charset="0"/>
              </a:rPr>
              <a:t>) </a:t>
            </a:r>
            <a:r>
              <a:rPr lang="en-US" sz="1800" strike="sngStrike" kern="100" dirty="0">
                <a:effectLst/>
                <a:latin typeface="Calibri Light" panose="020F0302020204030204" pitchFamily="34" charset="0"/>
                <a:ea typeface="Aptos" panose="020B0004020202020204" pitchFamily="34" charset="0"/>
              </a:rPr>
              <a:t>sexually harassing employees,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(j) giving dirty looks or negative eye contact, and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(k) insulting and yelling at others.</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Pearson et al. (2000) highlighted five types of behavior as uncivil:</a:t>
            </a:r>
          </a:p>
          <a:p>
            <a:pPr marL="342900" marR="0" indent="-342900">
              <a:spcBef>
                <a:spcPts val="0"/>
              </a:spcBef>
              <a:spcAft>
                <a:spcPts val="0"/>
              </a:spcAft>
              <a:buAutoNum type="alphaLcParenBoth"/>
            </a:pPr>
            <a:r>
              <a:rPr lang="en-US" sz="1800" kern="100" dirty="0">
                <a:effectLst/>
                <a:latin typeface="Calibri Light" panose="020F0302020204030204" pitchFamily="34" charset="0"/>
                <a:ea typeface="Aptos" panose="020B0004020202020204" pitchFamily="34" charset="0"/>
              </a:rPr>
              <a:t>receiving a nasty or demeaning note, </a:t>
            </a:r>
          </a:p>
          <a:p>
            <a:pPr marL="342900" marR="0" indent="-342900">
              <a:spcBef>
                <a:spcPts val="0"/>
              </a:spcBef>
              <a:spcAft>
                <a:spcPts val="0"/>
              </a:spcAft>
              <a:buAutoNum type="alphaLcParenBoth"/>
            </a:pPr>
            <a:r>
              <a:rPr lang="en-US" sz="1800" kern="100" dirty="0">
                <a:effectLst/>
                <a:latin typeface="Calibri Light" panose="020F0302020204030204" pitchFamily="34" charset="0"/>
                <a:ea typeface="Aptos" panose="020B0004020202020204" pitchFamily="34" charset="0"/>
              </a:rPr>
              <a:t>being treated like a child, </a:t>
            </a:r>
          </a:p>
          <a:p>
            <a:pPr marL="342900" marR="0" indent="-342900">
              <a:spcBef>
                <a:spcPts val="0"/>
              </a:spcBef>
              <a:spcAft>
                <a:spcPts val="0"/>
              </a:spcAft>
              <a:buAutoNum type="alphaLcParenBoth"/>
            </a:pPr>
            <a:r>
              <a:rPr lang="en-US" sz="1800" kern="100" dirty="0">
                <a:effectLst/>
                <a:latin typeface="Calibri Light" panose="020F0302020204030204" pitchFamily="34" charset="0"/>
                <a:ea typeface="Aptos" panose="020B0004020202020204" pitchFamily="34" charset="0"/>
              </a:rPr>
              <a:t>Being berated for action in which one played no part, </a:t>
            </a:r>
          </a:p>
          <a:p>
            <a:pPr marL="342900" marR="0" indent="-342900">
              <a:spcBef>
                <a:spcPts val="0"/>
              </a:spcBef>
              <a:spcAft>
                <a:spcPts val="0"/>
              </a:spcAft>
              <a:buAutoNum type="alphaLcParenBoth"/>
            </a:pPr>
            <a:r>
              <a:rPr lang="en-US" sz="1800" kern="100" dirty="0">
                <a:effectLst/>
                <a:latin typeface="Calibri Light" panose="020F0302020204030204" pitchFamily="34" charset="0"/>
                <a:ea typeface="Aptos" panose="020B0004020202020204" pitchFamily="34" charset="0"/>
              </a:rPr>
              <a:t>being excluded from a meeting, and </a:t>
            </a:r>
          </a:p>
          <a:p>
            <a:pPr marL="342900" marR="0" indent="-342900">
              <a:spcBef>
                <a:spcPts val="0"/>
              </a:spcBef>
              <a:spcAft>
                <a:spcPts val="0"/>
              </a:spcAft>
              <a:buAutoNum type="alphaLcParenBoth"/>
            </a:pPr>
            <a:r>
              <a:rPr lang="en-US" sz="1800" kern="100" dirty="0">
                <a:effectLst/>
                <a:latin typeface="Calibri Light" panose="020F0302020204030204" pitchFamily="34" charset="0"/>
                <a:ea typeface="Aptos" panose="020B0004020202020204" pitchFamily="34" charset="0"/>
              </a:rPr>
              <a:t>having one’s credibility undermined in front of others.</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Pearson and Porath (2010)</a:t>
            </a:r>
            <a:r>
              <a:rPr lang="en-US" sz="1800" kern="100" dirty="0">
                <a:effectLst/>
                <a:latin typeface="Calibri Light" panose="020F0302020204030204" pitchFamily="34" charset="0"/>
                <a:ea typeface="Aptos" panose="020B0004020202020204" pitchFamily="34" charset="0"/>
              </a:rPr>
              <a:t> - Employees felt incivilities deeply. However, </a:t>
            </a:r>
            <a:r>
              <a:rPr lang="en-US" sz="1800" b="1" kern="100" dirty="0">
                <a:effectLst/>
                <a:latin typeface="Calibri Light" panose="020F0302020204030204" pitchFamily="34" charset="0"/>
                <a:ea typeface="Aptos" panose="020B0004020202020204" pitchFamily="34" charset="0"/>
              </a:rPr>
              <a:t>most hid their responses </a:t>
            </a:r>
            <a:r>
              <a:rPr lang="en-US" sz="1800" kern="100" dirty="0">
                <a:effectLst/>
                <a:latin typeface="Calibri Light" panose="020F0302020204030204" pitchFamily="34" charset="0"/>
                <a:ea typeface="Aptos" panose="020B0004020202020204" pitchFamily="34" charset="0"/>
              </a:rPr>
              <a:t>due to fear from possible repercussions (after all, </a:t>
            </a:r>
            <a:r>
              <a:rPr lang="en-US" sz="1800" b="1" kern="100" dirty="0">
                <a:effectLst/>
                <a:latin typeface="Calibri Light" panose="020F0302020204030204" pitchFamily="34" charset="0"/>
                <a:ea typeface="Aptos" panose="020B0004020202020204" pitchFamily="34" charset="0"/>
              </a:rPr>
              <a:t>60% of the time, bad behavior flows top down</a:t>
            </a:r>
            <a:r>
              <a:rPr lang="en-US" sz="1800" kern="100" dirty="0">
                <a:effectLst/>
                <a:latin typeface="Calibri Light" panose="020F0302020204030204" pitchFamily="34" charset="0"/>
                <a:ea typeface="Aptos" panose="020B0004020202020204" pitchFamily="34" charset="0"/>
              </a:rPr>
              <a:t>) and sounding soft. </a:t>
            </a:r>
          </a:p>
          <a:p>
            <a:pPr marL="0" marR="0">
              <a:spcBef>
                <a:spcPts val="0"/>
              </a:spcBef>
              <a:spcAft>
                <a:spcPts val="0"/>
              </a:spcAft>
            </a:pPr>
            <a:endParaRPr lang="en-US" sz="1800" b="1"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Many claimed a sense of hopelessness </a:t>
            </a:r>
            <a:r>
              <a:rPr lang="en-US" sz="1800" kern="100" dirty="0">
                <a:effectLst/>
                <a:latin typeface="Calibri Light" panose="020F0302020204030204" pitchFamily="34" charset="0"/>
                <a:ea typeface="Aptos" panose="020B0004020202020204" pitchFamily="34" charset="0"/>
              </a:rPr>
              <a:t>that their organization would patrol such behavior – especially if it came from the powerful elite. </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They also hid the result of being the target of incivility -- intentionally cut back effort, quality, and time. Job satisfaction and organizational commitment waned. </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They polled a large, diverse national sample of managers and employees.</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The results were starling:</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_ 48% intentionally decreased work effort</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_ 47% intentionally decreased time at work</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_ 38% intentionally decreased work quality</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_ 80% lost work time worrying about the incident</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_ 63% lost time avoiding the offender</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--66% said their performance declined</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_ 78% said their commitment to the organization declined</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_ 12% said they exited the organization as a result of their uncivil treatment</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Experiments participant encounters a rude stranger on way to study – performance plummeted.</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Why was creativity hindered?</a:t>
            </a:r>
            <a:r>
              <a:rPr lang="en-US" sz="1800" kern="100" dirty="0">
                <a:effectLst/>
                <a:latin typeface="Calibri Light" panose="020F0302020204030204" pitchFamily="34" charset="0"/>
                <a:ea typeface="Aptos" panose="020B0004020202020204" pitchFamily="34" charset="0"/>
              </a:rPr>
              <a:t> Psychologists and educators used to believe that creative thinking was spontaneous, like a bolt of insight. Today, it’s widely accepted that creativity requires concentration and the juggling of ideas. To be creative requires an extensive search through possibilities and then an elaboration and integration of those possibilities. Old information must be retrieved from long-term memory and then compared with new information stored momentarily in short-term working memory. This demands mental agility. Any interference stifles the process. When incivility occurs, it steals cognitive resources, decreasing attention and overloading working memory.  DIFFICULTY CONCENTRATING</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**Stress literature further explains – a physical reason – synapses to the frontal lobe retract when we are under stress </a:t>
            </a: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Discusses how stress leads to incivility and how the physiological consequences can lead to the potentially deadly consequences (reduces ability to see the details, concentrate and make important decisions).</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VIDEO – Porath answers the question – </a:t>
            </a:r>
            <a:r>
              <a:rPr lang="en-US" sz="1800" b="1" kern="100" dirty="0">
                <a:effectLst/>
                <a:latin typeface="Calibri Light" panose="020F0302020204030204" pitchFamily="34" charset="0"/>
                <a:ea typeface="Aptos" panose="020B0004020202020204" pitchFamily="34" charset="0"/>
              </a:rPr>
              <a:t>WHY IS THERE SO MUCH INCIVILITY?  Answer: STRESS….</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FIRST – UNDERSTAND THAT INCIVILITY IN THE WORKPLACE </a:t>
            </a:r>
            <a:r>
              <a:rPr lang="en-US" sz="1800" u="sng" kern="100" dirty="0">
                <a:effectLst/>
                <a:latin typeface="Calibri Light" panose="020F0302020204030204" pitchFamily="34" charset="0"/>
                <a:ea typeface="Aptos" panose="020B0004020202020204" pitchFamily="34" charset="0"/>
              </a:rPr>
              <a:t>IN GENERAL </a:t>
            </a:r>
            <a:r>
              <a:rPr lang="en-US" sz="1800" kern="100" dirty="0">
                <a:effectLst/>
                <a:latin typeface="Calibri Light" panose="020F0302020204030204" pitchFamily="34" charset="0"/>
                <a:ea typeface="Aptos" panose="020B0004020202020204" pitchFamily="34" charset="0"/>
              </a:rPr>
              <a:t>IS UBIQUITOUS (Porath and Pearson’s work over 20+ years) - -can be chronic</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It is important to recognize that incivility is both a CAUSE and an EFFECT of stress.</a:t>
            </a: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b="0" kern="100" dirty="0">
                <a:effectLst/>
                <a:latin typeface="Calibri Light" panose="020F0302020204030204" pitchFamily="34" charset="0"/>
                <a:ea typeface="Aptos" panose="020B0004020202020204" pitchFamily="34" charset="0"/>
              </a:rPr>
              <a:t>Do jerks get ahead? </a:t>
            </a:r>
          </a:p>
          <a:p>
            <a:pPr marL="0" marR="0">
              <a:spcBef>
                <a:spcPts val="0"/>
              </a:spcBef>
              <a:spcAft>
                <a:spcPts val="0"/>
              </a:spcAft>
            </a:pPr>
            <a:r>
              <a:rPr lang="en-US" sz="1800" b="0" kern="100" dirty="0">
                <a:effectLst/>
                <a:latin typeface="Calibri Light" panose="020F0302020204030204" pitchFamily="34" charset="0"/>
                <a:ea typeface="Aptos" panose="020B0004020202020204" pitchFamily="34" charset="0"/>
              </a:rPr>
              <a:t>It's easy to think so, especially when we see a few prominent examples that dominate the conversation.</a:t>
            </a:r>
          </a:p>
          <a:p>
            <a:pPr marL="0" marR="0">
              <a:spcBef>
                <a:spcPts val="0"/>
              </a:spcBef>
              <a:spcAft>
                <a:spcPts val="0"/>
              </a:spcAft>
            </a:pPr>
            <a:r>
              <a:rPr lang="en-US" sz="1800" b="0" kern="100" dirty="0">
                <a:effectLst/>
                <a:latin typeface="Calibri Light" panose="020F0302020204030204" pitchFamily="34" charset="0"/>
                <a:ea typeface="Aptos" panose="020B0004020202020204" pitchFamily="34" charset="0"/>
              </a:rPr>
              <a:t>Well, it turns out, in the long run, they don't. </a:t>
            </a:r>
          </a:p>
          <a:p>
            <a:pPr marL="0" marR="0">
              <a:spcBef>
                <a:spcPts val="0"/>
              </a:spcBef>
              <a:spcAft>
                <a:spcPts val="0"/>
              </a:spcAft>
            </a:pPr>
            <a:r>
              <a:rPr lang="en-US" sz="1800" b="0" kern="100" dirty="0">
                <a:effectLst/>
                <a:latin typeface="Calibri Light" panose="020F0302020204030204" pitchFamily="34" charset="0"/>
                <a:ea typeface="Aptos" panose="020B0004020202020204" pitchFamily="34" charset="0"/>
              </a:rPr>
              <a:t>There's really rich research on this by Morgan McCall and Michael Lombardo when they were at the Center for Creative Leadership. They found that the number one reason tied to executive failure was an insensitive, abrasive or bullying style. </a:t>
            </a:r>
          </a:p>
          <a:p>
            <a:pPr marL="0" marR="0">
              <a:spcBef>
                <a:spcPts val="0"/>
              </a:spcBef>
              <a:spcAft>
                <a:spcPts val="0"/>
              </a:spcAft>
            </a:pPr>
            <a:endParaRPr lang="en-US" sz="1800" b="1"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There will always be some outliers that succeed despite their incivility. </a:t>
            </a:r>
          </a:p>
          <a:p>
            <a:pPr marL="0" marR="0">
              <a:spcBef>
                <a:spcPts val="0"/>
              </a:spcBef>
              <a:spcAft>
                <a:spcPts val="0"/>
              </a:spcAft>
            </a:pPr>
            <a:endParaRPr lang="en-US" sz="1800" b="1"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0" kern="100" dirty="0">
                <a:effectLst/>
                <a:latin typeface="Calibri Light" panose="020F0302020204030204" pitchFamily="34" charset="0"/>
                <a:ea typeface="Aptos" panose="020B0004020202020204" pitchFamily="34" charset="0"/>
              </a:rPr>
              <a:t>And being civil doesn't just mean that you're not a jerk. </a:t>
            </a:r>
          </a:p>
          <a:p>
            <a:pPr marL="0" marR="0">
              <a:spcBef>
                <a:spcPts val="0"/>
              </a:spcBef>
              <a:spcAft>
                <a:spcPts val="0"/>
              </a:spcAft>
            </a:pPr>
            <a:r>
              <a:rPr lang="en-US" sz="1800" b="0" kern="100" dirty="0">
                <a:effectLst/>
                <a:latin typeface="Calibri Light" panose="020F0302020204030204" pitchFamily="34" charset="0"/>
                <a:ea typeface="Aptos" panose="020B0004020202020204" pitchFamily="34" charset="0"/>
              </a:rPr>
              <a:t>Not holding someone down isn't the same as lifting them up. </a:t>
            </a:r>
          </a:p>
          <a:p>
            <a:pPr marL="0" marR="0">
              <a:spcBef>
                <a:spcPts val="0"/>
              </a:spcBef>
              <a:spcAft>
                <a:spcPts val="0"/>
              </a:spcAft>
            </a:pPr>
            <a:endParaRPr lang="en-US" sz="1800" b="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0" kern="100" dirty="0">
                <a:effectLst/>
                <a:latin typeface="Calibri Light" panose="020F0302020204030204" pitchFamily="34" charset="0"/>
                <a:ea typeface="Aptos" panose="020B0004020202020204" pitchFamily="34" charset="0"/>
              </a:rPr>
              <a:t>Being truly civil means doing the small things ,have strong opinions, disagree, have conflict or give negative feedback civilly, care personally, but you challenge directly. </a:t>
            </a:r>
          </a:p>
          <a:p>
            <a:pPr marL="0" marR="0">
              <a:spcBef>
                <a:spcPts val="0"/>
              </a:spcBef>
              <a:spcAft>
                <a:spcPts val="0"/>
              </a:spcAft>
            </a:pPr>
            <a:r>
              <a:rPr lang="en-US" sz="1800" b="0" kern="100" dirty="0">
                <a:effectLst/>
                <a:latin typeface="Calibri Light" panose="020F0302020204030204" pitchFamily="34" charset="0"/>
                <a:ea typeface="Aptos" panose="020B0004020202020204" pitchFamily="34" charset="0"/>
              </a:rPr>
              <a:t>with respect. </a:t>
            </a:r>
          </a:p>
          <a:p>
            <a:pPr marL="0" marR="0">
              <a:spcBef>
                <a:spcPts val="0"/>
              </a:spcBef>
              <a:spcAft>
                <a:spcPts val="0"/>
              </a:spcAft>
            </a:pPr>
            <a:endParaRPr lang="en-US" sz="1800" b="1" kern="100" dirty="0">
              <a:effectLst/>
              <a:latin typeface="Calibri Light" panose="020F0302020204030204" pitchFamily="34" charset="0"/>
              <a:ea typeface="Aptos" panose="020B0004020202020204" pitchFamily="34" charset="0"/>
            </a:endParaRPr>
          </a:p>
          <a:p>
            <a:pPr marL="0" marR="0">
              <a:spcBef>
                <a:spcPts val="0"/>
              </a:spcBef>
              <a:spcAft>
                <a:spcPts val="0"/>
              </a:spcAft>
            </a:pPr>
            <a:endParaRPr lang="en-US" sz="1800" b="1"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INCIVILTIY IS NOT NECESSARY.</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Research shows that it can be highly consequential if you are rude and discourteous to other staff and co-workers.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Such actions only serve to perpetuate additional, unnecessary stress in and already stress laden work environment and there is empirical evidence of numerous harms.</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INCIVILITY IS UNHEALTHY FOR </a:t>
            </a:r>
            <a:r>
              <a:rPr lang="en-US" sz="1800" b="1" u="sng" kern="100" dirty="0">
                <a:effectLst/>
                <a:latin typeface="Calibri Light" panose="020F0302020204030204" pitchFamily="34" charset="0"/>
                <a:ea typeface="Aptos" panose="020B0004020202020204" pitchFamily="34" charset="0"/>
              </a:rPr>
              <a:t>YOU</a:t>
            </a:r>
            <a:r>
              <a:rPr lang="en-US" sz="1800" b="1" kern="100" dirty="0">
                <a:effectLst/>
                <a:latin typeface="Calibri Light" panose="020F0302020204030204" pitchFamily="34" charset="0"/>
                <a:ea typeface="Aptos" panose="020B0004020202020204" pitchFamily="34" charset="0"/>
              </a:rPr>
              <a:t> as well as your workplace</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PRACTICING CIVILITY DOES </a:t>
            </a:r>
            <a:r>
              <a:rPr lang="en-US" sz="1800" b="1" u="sng" kern="100" dirty="0">
                <a:effectLst/>
                <a:latin typeface="Calibri Light" panose="020F0302020204030204" pitchFamily="34" charset="0"/>
                <a:ea typeface="Aptos" panose="020B0004020202020204" pitchFamily="34" charset="0"/>
              </a:rPr>
              <a:t>NOT</a:t>
            </a:r>
            <a:r>
              <a:rPr lang="en-US" sz="1800" b="1" kern="100" dirty="0">
                <a:effectLst/>
                <a:latin typeface="Calibri Light" panose="020F0302020204030204" pitchFamily="34" charset="0"/>
                <a:ea typeface="Aptos" panose="020B0004020202020204" pitchFamily="34" charset="0"/>
              </a:rPr>
              <a:t> REFLECT A CONCERN FOR POLITICAL CORRECTNESS, </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b="1" kern="100" dirty="0">
                <a:effectLst/>
                <a:latin typeface="Calibri Light" panose="020F0302020204030204" pitchFamily="34" charset="0"/>
                <a:ea typeface="Aptos" panose="020B0004020202020204" pitchFamily="34" charset="0"/>
              </a:rPr>
              <a:t>BUT A CONCERN FOR YOUR WELLNESS &amp; AN INTENTION TO CREATE A MORE HEALTHY WORKPLACE</a:t>
            </a:r>
            <a:endParaRPr lang="en-US" sz="1800" kern="100" dirty="0">
              <a:effectLst/>
              <a:latin typeface="Calibri Light" panose="020F0302020204030204" pitchFamily="34" charset="0"/>
              <a:ea typeface="Aptos" panose="020B0004020202020204" pitchFamily="34" charset="0"/>
            </a:endParaRPr>
          </a:p>
          <a:p>
            <a:pPr marL="0" marR="0">
              <a:spcBef>
                <a:spcPts val="0"/>
              </a:spcBef>
              <a:spcAft>
                <a:spcPts val="0"/>
              </a:spcAft>
            </a:pPr>
            <a:r>
              <a:rPr lang="en-US" sz="1800" kern="100" dirty="0">
                <a:effectLst/>
                <a:latin typeface="Calibri Light" panose="020F0302020204030204" pitchFamily="34" charset="0"/>
                <a:ea typeface="Aptos" panose="020B0004020202020204" pitchFamily="34" charset="0"/>
              </a:rPr>
              <a:t> </a:t>
            </a:r>
          </a:p>
          <a:p>
            <a:endParaRPr lang="en-US" dirty="0"/>
          </a:p>
          <a:p>
            <a:endParaRPr lang="en-US" dirty="0"/>
          </a:p>
        </p:txBody>
      </p:sp>
      <p:sp>
        <p:nvSpPr>
          <p:cNvPr id="4" name="Slide Number Placeholder 3">
            <a:extLst>
              <a:ext uri="{FF2B5EF4-FFF2-40B4-BE49-F238E27FC236}">
                <a16:creationId xmlns:a16="http://schemas.microsoft.com/office/drawing/2014/main" id="{CD37A3AF-96D0-0981-A99F-66BC3905FBF7}"/>
              </a:ext>
            </a:extLst>
          </p:cNvPr>
          <p:cNvSpPr>
            <a:spLocks noGrp="1"/>
          </p:cNvSpPr>
          <p:nvPr>
            <p:ph type="sldNum" sz="quarter" idx="5"/>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205233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6</a:t>
            </a:fld>
            <a:endParaRPr lang="en-US"/>
          </a:p>
        </p:txBody>
      </p:sp>
    </p:spTree>
    <p:extLst>
      <p:ext uri="{BB962C8B-B14F-4D97-AF65-F5344CB8AC3E}">
        <p14:creationId xmlns:p14="http://schemas.microsoft.com/office/powerpoint/2010/main" val="150900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VIDEO -- In general – incivility in the workforce literature shows that the cause of much incivility is stress.</a:t>
            </a:r>
          </a:p>
          <a:p>
            <a:endParaRPr lang="en-US" dirty="0"/>
          </a:p>
          <a:p>
            <a:r>
              <a:rPr lang="en-US" dirty="0"/>
              <a:t>STRESS + INCIVILITY can lead to a toxic work environments; lead to physical and mental illness with a prolonged activation of the stress response (SNS)</a:t>
            </a:r>
          </a:p>
          <a:p>
            <a:endParaRPr lang="en-US" dirty="0"/>
          </a:p>
          <a:p>
            <a:r>
              <a:rPr lang="en-US" b="1" dirty="0"/>
              <a:t>STRESS IS UBIQUITOUS IN COMMUNITY CORRECTIONS WORKPLACE MAKING INCIVILITY INEVITABLE– BUT IT DOES NOT HAVE TO POISON THE WORKPLACE</a:t>
            </a:r>
          </a:p>
          <a:p>
            <a:endParaRPr lang="en-US" b="1" dirty="0"/>
          </a:p>
          <a:p>
            <a:r>
              <a:rPr lang="en-US" b="1" dirty="0"/>
              <a:t>This presentation focuses on how to mitigate the occurrence and impact of stress induced by uncivil acts in the workplace.</a:t>
            </a:r>
            <a:endParaRPr lang="en-US" dirty="0"/>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138679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WHEN THE BRAIN SENSES A THREAT (PHYSICAL OR SOCIAL) – YOUR BODY RESPONDS - </a:t>
            </a:r>
            <a:r>
              <a:rPr lang="en-US" sz="1800" dirty="0"/>
              <a:t>THERE IS A BIOLOGICAL RESPONSE (unconscious and automatic) TO ANYTHING WE CONSIDE A THREAT – PHYSICAL OR PSYCHOLOGICAL/SOCIAL – prolonged stress responses have physical and mental consequences.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IMPORTANCE OF INTERRUPTING THAT STRESS RESPONSE &amp; GETTING YOUR NERVOUS SYSTEM BACK TO HOMEOSTASIS (Rest &amp; Relax) –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very dependent upon appraisal and response to the potentially uncivil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Schwartz, J.A., Granger, D.A., Calvi, J.L.,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Jodis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C. A., and Steiner, B. (2023).  The Implications of Stress Among Correctional Officers: A Summary of the Risks and Promising Intervention Strategies. International Journal of Offender Therapy and Comparative Criminology. </a:t>
            </a:r>
            <a:r>
              <a:rPr lang="en-US"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https://doi.org/10.1177/0306624X231213316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i="1" kern="0" dirty="0">
              <a:effectLst/>
              <a:latin typeface="Times New Roman" panose="02020603050405020304" pitchFamily="18" charset="0"/>
              <a:ea typeface="Times New Roman" panose="02020603050405020304" pitchFamily="18" charset="0"/>
            </a:endParaRPr>
          </a:p>
          <a:p>
            <a:r>
              <a:rPr lang="en-US" sz="1800" i="1" kern="0" dirty="0">
                <a:effectLst/>
                <a:latin typeface="Times New Roman" panose="02020603050405020304" pitchFamily="18" charset="0"/>
                <a:ea typeface="Times New Roman" panose="02020603050405020304" pitchFamily="18" charset="0"/>
              </a:rPr>
              <a:t>stress response system</a:t>
            </a:r>
            <a:r>
              <a:rPr lang="en-US" sz="1800" kern="0" dirty="0">
                <a:effectLst/>
                <a:latin typeface="Times New Roman" panose="02020603050405020304" pitchFamily="18" charset="0"/>
                <a:ea typeface="Times New Roman" panose="02020603050405020304" pitchFamily="18" charset="0"/>
              </a:rPr>
              <a:t> (</a:t>
            </a:r>
            <a:r>
              <a:rPr lang="en-US" sz="1800" kern="0" dirty="0">
                <a:solidFill>
                  <a:srgbClr val="006A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Del Giudice et al., 2011</a:t>
            </a:r>
            <a:r>
              <a:rPr lang="en-US" sz="1800" kern="0" dirty="0">
                <a:effectLst/>
                <a:latin typeface="Times New Roman" panose="02020603050405020304" pitchFamily="18" charset="0"/>
                <a:ea typeface="Times New Roman" panose="02020603050405020304" pitchFamily="18" charset="0"/>
              </a:rPr>
              <a:t>), which is comprised of two related, but distinct, </a:t>
            </a:r>
            <a:r>
              <a:rPr lang="en-US" sz="1800" b="1" kern="0" dirty="0">
                <a:solidFill>
                  <a:srgbClr val="FF0000"/>
                </a:solidFill>
                <a:effectLst/>
                <a:latin typeface="Times New Roman" panose="02020603050405020304" pitchFamily="18" charset="0"/>
                <a:ea typeface="Times New Roman" panose="02020603050405020304" pitchFamily="18" charset="0"/>
              </a:rPr>
              <a:t>neuroendocrinological systems</a:t>
            </a:r>
            <a:r>
              <a:rPr lang="en-US" sz="1800" kern="0" dirty="0">
                <a:effectLst/>
                <a:latin typeface="Times New Roman" panose="02020603050405020304" pitchFamily="18" charset="0"/>
                <a:ea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rPr>
              <a:t>(</a:t>
            </a:r>
            <a:r>
              <a:rPr lang="en-US" sz="1800" b="1" kern="0" dirty="0">
                <a:effectLst/>
                <a:highlight>
                  <a:srgbClr val="00FF00"/>
                </a:highlight>
                <a:latin typeface="Times New Roman" panose="02020603050405020304" pitchFamily="18" charset="0"/>
                <a:ea typeface="Times New Roman" panose="02020603050405020304" pitchFamily="18" charset="0"/>
              </a:rPr>
              <a:t>1) the autonomic nervous system (ANS)</a:t>
            </a:r>
            <a:r>
              <a:rPr lang="en-US" sz="1800" b="1" kern="0" dirty="0">
                <a:effectLst/>
                <a:latin typeface="Times New Roman" panose="02020603050405020304" pitchFamily="18" charset="0"/>
                <a:ea typeface="Times New Roman" panose="02020603050405020304" pitchFamily="18" charset="0"/>
              </a:rPr>
              <a:t>; and (2) </a:t>
            </a:r>
            <a:r>
              <a:rPr lang="en-US" sz="1800" b="1" kern="0" dirty="0">
                <a:effectLst/>
                <a:highlight>
                  <a:srgbClr val="00FF00"/>
                </a:highlight>
                <a:latin typeface="Times New Roman" panose="02020603050405020304" pitchFamily="18" charset="0"/>
                <a:ea typeface="Times New Roman" panose="02020603050405020304" pitchFamily="18" charset="0"/>
              </a:rPr>
              <a:t>the hypothalamic-pituitary-adrenal</a:t>
            </a:r>
            <a:r>
              <a:rPr lang="en-US" sz="1800" b="1" kern="0" dirty="0">
                <a:effectLst/>
                <a:latin typeface="Times New Roman" panose="02020603050405020304" pitchFamily="18" charset="0"/>
                <a:ea typeface="Times New Roman" panose="02020603050405020304" pitchFamily="18" charset="0"/>
              </a:rPr>
              <a:t> (HPA) axis.</a:t>
            </a:r>
            <a:r>
              <a:rPr lang="en-US" sz="1800" kern="0" dirty="0">
                <a:effectLst/>
                <a:latin typeface="Times New Roman" panose="02020603050405020304" pitchFamily="18" charset="0"/>
                <a:ea typeface="Times New Roman" panose="02020603050405020304" pitchFamily="18" charset="0"/>
              </a:rPr>
              <a:t> </a:t>
            </a:r>
          </a:p>
          <a:p>
            <a:endParaRPr lang="en-US" sz="1800" kern="0" dirty="0">
              <a:effectLst/>
              <a:latin typeface="Times New Roman" panose="02020603050405020304" pitchFamily="18" charset="0"/>
              <a:ea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rPr>
              <a:t>ALLOSTASIS Process- These functions </a:t>
            </a:r>
            <a:r>
              <a:rPr lang="en-US" sz="1800" kern="0" dirty="0">
                <a:effectLst/>
                <a:highlight>
                  <a:srgbClr val="FFFF00"/>
                </a:highlight>
                <a:latin typeface="Times New Roman" panose="02020603050405020304" pitchFamily="18" charset="0"/>
                <a:ea typeface="Times New Roman" panose="02020603050405020304" pitchFamily="18" charset="0"/>
              </a:rPr>
              <a:t>downregulate long-term survival processes (e.g., digestion) and upregulate short-term survival processes (e.g., increased blood flow to major muscles</a:t>
            </a:r>
            <a:r>
              <a:rPr lang="en-US" sz="1800" kern="0" dirty="0">
                <a:effectLst/>
                <a:latin typeface="Times New Roman" panose="02020603050405020304" pitchFamily="18" charset="0"/>
                <a:ea typeface="Times New Roman" panose="02020603050405020304" pitchFamily="18" charset="0"/>
              </a:rPr>
              <a:t>; </a:t>
            </a:r>
            <a:r>
              <a:rPr lang="en-US" sz="1800" u="sng" kern="0" dirty="0">
                <a:solidFill>
                  <a:srgbClr val="006A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McEwen, 1998</a:t>
            </a:r>
            <a:r>
              <a:rPr lang="en-US" sz="1800" kern="0" dirty="0">
                <a:effectLst/>
                <a:latin typeface="Times New Roman" panose="02020603050405020304" pitchFamily="18" charset="0"/>
                <a:ea typeface="Times New Roman" panose="02020603050405020304" pitchFamily="18" charset="0"/>
              </a:rPr>
              <a:t>; </a:t>
            </a:r>
            <a:r>
              <a:rPr lang="en-US" sz="1800" u="sng" kern="0" dirty="0">
                <a:solidFill>
                  <a:srgbClr val="006A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McEwen &amp; Seeman, 1999</a:t>
            </a:r>
            <a:r>
              <a:rPr lang="en-US" sz="1800" kern="0" dirty="0">
                <a:effectLst/>
                <a:latin typeface="Times New Roman" panose="02020603050405020304" pitchFamily="18" charset="0"/>
                <a:ea typeface="Times New Roman" panose="02020603050405020304" pitchFamily="18" charset="0"/>
              </a:rPr>
              <a:t>; </a:t>
            </a:r>
            <a:r>
              <a:rPr lang="en-US" sz="1800" u="sng" kern="0" dirty="0">
                <a:solidFill>
                  <a:srgbClr val="006A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Sterling &amp; Eyer, 1988</a:t>
            </a:r>
            <a:r>
              <a:rPr lang="en-US" sz="1800" kern="0" dirty="0">
                <a:effectLst/>
                <a:latin typeface="Times New Roman" panose="02020603050405020304" pitchFamily="18" charset="0"/>
                <a:ea typeface="Times New Roman" panose="02020603050405020304" pitchFamily="18" charset="0"/>
              </a:rPr>
              <a:t>). </a:t>
            </a:r>
            <a:endParaRPr lang="en-US" dirty="0"/>
          </a:p>
          <a:p>
            <a:endParaRPr lang="en-US" dirty="0"/>
          </a:p>
          <a:p>
            <a:r>
              <a:rPr lang="en-US" sz="1800" kern="0" dirty="0">
                <a:effectLst/>
                <a:latin typeface="Times New Roman" panose="02020603050405020304" pitchFamily="18" charset="0"/>
                <a:ea typeface="Times New Roman" panose="02020603050405020304" pitchFamily="18" charset="0"/>
              </a:rPr>
              <a:t>HOMEOSTASIS Process - targeted and functional shifts in physiological responses aimed at overcoming a stressor and eventually returning to homeostatic balance </a:t>
            </a:r>
            <a:endParaRPr lang="en-US" dirty="0"/>
          </a:p>
          <a:p>
            <a:endParaRPr lang="en-US" dirty="0"/>
          </a:p>
          <a:p>
            <a:r>
              <a:rPr lang="en-US" dirty="0"/>
              <a:t>Adaptive to promote survival – primes to address acute stressor</a:t>
            </a:r>
          </a:p>
          <a:p>
            <a:endParaRPr lang="en-US" dirty="0"/>
          </a:p>
          <a:p>
            <a:endParaRPr lang="en-US" dirty="0"/>
          </a:p>
          <a:p>
            <a:r>
              <a:rPr lang="en-US" sz="1800" kern="0" dirty="0">
                <a:effectLst/>
                <a:latin typeface="Times New Roman" panose="02020603050405020304" pitchFamily="18" charset="0"/>
                <a:ea typeface="Times New Roman" panose="02020603050405020304" pitchFamily="18" charset="0"/>
              </a:rPr>
              <a:t>two branches of the ANS work asynchronously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Hypothalamic-Pituitary-Adrenal Axis (slow response system 10-20 min from stressor) - </a:t>
            </a:r>
            <a:r>
              <a:rPr lang="en-US" sz="1800" b="1" kern="0" dirty="0">
                <a:effectLst/>
                <a:latin typeface="Times New Roman" panose="02020603050405020304" pitchFamily="18" charset="0"/>
                <a:ea typeface="Times New Roman" panose="02020603050405020304" pitchFamily="18" charset="0"/>
              </a:rPr>
              <a:t>primary conduits through which the brain processes stimuli and formulates a context-specific response; stress stimulates hypothalamus to release hormones that trigger glucocorticoid hormones including cortisol releases hormones that are messengers throughout the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exposure to a stressor stimulates the hypothalamus and results in the release of several specialized hormones including corticotrophin-releasing hormone (CRH) into the bloodstream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CRH eventually reaches the pituitary and then triggers the release of another specialized hormone called adrenocorticotropic hormone (ACTH). This hormone eventually travels to the adrenal gland, where it triggers the release of a class of additional stress hormones called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glucocorticoids, including, </a:t>
            </a:r>
            <a:r>
              <a:rPr lang="en-US" sz="1800" b="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cortisol.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In short: The HPA axis is responsible for regulating a variety of hormones throughout the body as well as stress recovery. The primary product of the HPA axis is cortisol, a glucocorticoid and one of the more well-known stress hormones. (Schwartz and Allen, 2024). </a:t>
            </a:r>
            <a:r>
              <a:rPr lang="en-US" sz="1600" b="0" i="1"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Schwartz, J.A. and  Allen, S.L. (2024). The accumulated impact of direct and indirect workplace violence exposure on mental health and physiological activity among correctional officers. Journal of Criminal Justice 93 (2024) 102212</a:t>
            </a:r>
            <a:r>
              <a:rPr lang="en-US" sz="1800" b="0" kern="0" dirty="0">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As SNS reduces activity HPA is becoming more active and works with ANS to recover. [hypothalamic-pituitary-adrenal (HPA) axis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Sympathetic nervous system </a:t>
            </a:r>
            <a:r>
              <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(SNS)  - SNS activation produces bursts of epinephrine and norepinephrine, resulting in increased heart rate, blood flow to muscle, and secretion of glucose from energy stores.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The energy recruited through SNS and HPA activation makes those behaviors possible, enabling the individual to either confront the danger or run away to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Hypothalamic-Pituitary-Adrenal (HPA) axis </a:t>
            </a:r>
            <a:r>
              <a:rPr lang="en-US" sz="1800" b="1" kern="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HPA axis activation triggers release of glucocorticoids (e.g., cortisol), which supports the continued activation of the SNS.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Prolonged stress due to chronic stressors (repeated and/or psychological) – extended cortisol release which suppresses immune function – leads to autoimmune diseases (inability of body to differentiate between foreign and body’s own cells)</a:t>
            </a:r>
          </a:p>
          <a:p>
            <a:endParaRPr lang="en-US" dirty="0"/>
          </a:p>
          <a:p>
            <a:r>
              <a:rPr lang="en-US" dirty="0"/>
              <a:t>Initial drop in immune function allows for more inflammatory cells in the blood stream to be available in case of injury. But prolonged immune suppression – no return to baseline levels – creates problems.</a:t>
            </a:r>
          </a:p>
          <a:p>
            <a:endParaRPr lang="en-US" dirty="0"/>
          </a:p>
          <a:p>
            <a:r>
              <a:rPr lang="en-US" dirty="0"/>
              <a:t>Chronic stress create wear &amp; tear on the systems involved in the stress response – cardiovascular, metabolic, immune, and endocrine systems. Prolonged activation of the stress response system has also been</a:t>
            </a:r>
          </a:p>
          <a:p>
            <a:r>
              <a:rPr lang="en-US" dirty="0"/>
              <a:t>previously recognized as an important underlying mechanism linking (in)direct stressor exposure with mental health problems</a:t>
            </a:r>
          </a:p>
          <a:p>
            <a:endParaRPr lang="en-US" dirty="0"/>
          </a:p>
          <a:p>
            <a:r>
              <a:rPr lang="en-US" dirty="0"/>
              <a:t>MENTAL HEALTH - </a:t>
            </a:r>
            <a:r>
              <a:rPr lang="en-US" sz="1800" kern="0" dirty="0">
                <a:effectLst/>
                <a:latin typeface="Times New Roman" panose="02020603050405020304" pitchFamily="18" charset="0"/>
                <a:ea typeface="Times New Roman" panose="02020603050405020304" pitchFamily="18" charset="0"/>
              </a:rPr>
              <a:t>links between </a:t>
            </a:r>
            <a:r>
              <a:rPr lang="en-US" sz="1800" b="1" kern="0" dirty="0">
                <a:effectLst/>
                <a:highlight>
                  <a:srgbClr val="FFFF00"/>
                </a:highlight>
                <a:latin typeface="Times New Roman" panose="02020603050405020304" pitchFamily="18" charset="0"/>
                <a:ea typeface="Times New Roman" panose="02020603050405020304" pitchFamily="18" charset="0"/>
              </a:rPr>
              <a:t>prolonged activation of the stress response system and mental health problems (</a:t>
            </a:r>
            <a:r>
              <a:rPr lang="en-US" sz="1800" b="1" kern="0" dirty="0">
                <a:solidFill>
                  <a:srgbClr val="006ACC"/>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8"/>
              </a:rPr>
              <a:t>Adam et al., 2017</a:t>
            </a:r>
            <a:r>
              <a:rPr lang="en-US" sz="1800" b="1" kern="0" dirty="0">
                <a:effectLst/>
                <a:highlight>
                  <a:srgbClr val="FFFF00"/>
                </a:highlight>
                <a:latin typeface="Times New Roman" panose="02020603050405020304" pitchFamily="18" charset="0"/>
                <a:ea typeface="Times New Roman" panose="02020603050405020304" pitchFamily="18" charset="0"/>
              </a:rPr>
              <a:t>), with the association attributed to structural and functional changes in two specific regions of the brain</a:t>
            </a:r>
            <a:r>
              <a:rPr lang="en-US" sz="1800" kern="0" dirty="0">
                <a:effectLst/>
                <a:latin typeface="Times New Roman" panose="02020603050405020304" pitchFamily="18" charset="0"/>
                <a:ea typeface="Times New Roman" panose="02020603050405020304" pitchFamily="18" charset="0"/>
              </a:rPr>
              <a:t>. The </a:t>
            </a:r>
            <a:r>
              <a:rPr lang="en-US" sz="1800" b="1" kern="0" dirty="0">
                <a:effectLst/>
                <a:highlight>
                  <a:srgbClr val="FF00FF"/>
                </a:highlight>
                <a:latin typeface="Times New Roman" panose="02020603050405020304" pitchFamily="18" charset="0"/>
                <a:ea typeface="Times New Roman" panose="02020603050405020304" pitchFamily="18" charset="0"/>
              </a:rPr>
              <a:t>hippocampus and the anterior cingulate cortex (ACC). – effecting hippocampus via cortisol causing hippocampal atrophy and neuronal death </a:t>
            </a:r>
            <a:r>
              <a:rPr lang="en-US" sz="1800" b="1" kern="0" dirty="0">
                <a:effectLst/>
                <a:highlight>
                  <a:srgbClr val="FF00FF"/>
                </a:highlight>
                <a:latin typeface="Times New Roman" panose="02020603050405020304" pitchFamily="18" charset="0"/>
                <a:ea typeface="Times New Roman" panose="02020603050405020304" pitchFamily="18" charset="0"/>
                <a:sym typeface="Wingdings" panose="05000000000000000000" pitchFamily="2" charset="2"/>
              </a:rPr>
              <a:t> </a:t>
            </a:r>
            <a:r>
              <a:rPr lang="en-US" sz="1800" b="1" kern="0" dirty="0">
                <a:solidFill>
                  <a:srgbClr val="FF0000"/>
                </a:solidFill>
                <a:effectLst/>
                <a:highlight>
                  <a:srgbClr val="00FFFF"/>
                </a:highlight>
                <a:latin typeface="Times New Roman" panose="02020603050405020304" pitchFamily="18" charset="0"/>
                <a:ea typeface="Times New Roman" panose="02020603050405020304" pitchFamily="18" charset="0"/>
              </a:rPr>
              <a:t>short- and long-term memory formation and recall</a:t>
            </a:r>
            <a:r>
              <a:rPr lang="en-US" sz="1800" kern="0" dirty="0">
                <a:effectLst/>
                <a:latin typeface="Times New Roman" panose="02020603050405020304" pitchFamily="18" charset="0"/>
                <a:ea typeface="Times New Roman" panose="02020603050405020304" pitchFamily="18" charset="0"/>
              </a:rPr>
              <a:t>. </a:t>
            </a:r>
          </a:p>
          <a:p>
            <a:endParaRPr lang="en-US" sz="1800" kern="0" dirty="0">
              <a:effectLst/>
              <a:latin typeface="Times New Roman" panose="02020603050405020304" pitchFamily="18" charset="0"/>
              <a:ea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rPr>
              <a:t>Prolonged activation of physiological systems like the HPA axis and SNS have been linked to decreased volume, atrophy, and neuronal death in the hippocampus and anterior cingulate cortex (Sapolsky,</a:t>
            </a:r>
          </a:p>
          <a:p>
            <a:r>
              <a:rPr lang="en-US" sz="1800" kern="0" dirty="0">
                <a:effectLst/>
                <a:latin typeface="Times New Roman" panose="02020603050405020304" pitchFamily="18" charset="0"/>
                <a:ea typeface="Times New Roman" panose="02020603050405020304" pitchFamily="18" charset="0"/>
              </a:rPr>
              <a:t>2000). Reduced volume in these specific brain regions has also been linked to a host of mental health problems including PTSD, depression, and increased anxiety (</a:t>
            </a:r>
            <a:r>
              <a:rPr lang="en-US" sz="1800" kern="0" dirty="0" err="1">
                <a:effectLst/>
                <a:latin typeface="Times New Roman" panose="02020603050405020304" pitchFamily="18" charset="0"/>
                <a:ea typeface="Times New Roman" panose="02020603050405020304" pitchFamily="18" charset="0"/>
              </a:rPr>
              <a:t>CampbellMacQueen</a:t>
            </a:r>
            <a:r>
              <a:rPr lang="en-US" sz="1800" kern="0" dirty="0">
                <a:effectLst/>
                <a:latin typeface="Times New Roman" panose="02020603050405020304" pitchFamily="18" charset="0"/>
                <a:ea typeface="Times New Roman" panose="02020603050405020304" pitchFamily="18" charset="0"/>
              </a:rPr>
              <a:t>, 2004; Shin, Rauch,</a:t>
            </a:r>
          </a:p>
          <a:p>
            <a:r>
              <a:rPr lang="en-US" sz="1800" kern="0" dirty="0">
                <a:effectLst/>
                <a:latin typeface="Times New Roman" panose="02020603050405020304" pitchFamily="18" charset="0"/>
                <a:ea typeface="Times New Roman" panose="02020603050405020304" pitchFamily="18" charset="0"/>
              </a:rPr>
              <a:t>&amp; Pitman, 2006). See Schwartz &amp; Allen (2004: 2_.</a:t>
            </a:r>
          </a:p>
          <a:p>
            <a:endParaRPr lang="en-US" sz="1800" kern="0" dirty="0">
              <a:effectLst/>
              <a:latin typeface="Times New Roman" panose="02020603050405020304" pitchFamily="18" charset="0"/>
            </a:endParaRPr>
          </a:p>
          <a:p>
            <a:r>
              <a:rPr lang="en-US" sz="1800" kern="0" dirty="0">
                <a:effectLst/>
                <a:latin typeface="Times New Roman" panose="02020603050405020304" pitchFamily="18" charset="0"/>
              </a:rPr>
              <a:t>ACC - </a:t>
            </a:r>
            <a:r>
              <a:rPr lang="en-US" sz="1800" b="1" u="sng" kern="0" dirty="0">
                <a:effectLst/>
                <a:highlight>
                  <a:srgbClr val="00FFFF"/>
                </a:highlight>
                <a:latin typeface="Times New Roman" panose="02020603050405020304" pitchFamily="18" charset="0"/>
                <a:ea typeface="Times New Roman" panose="02020603050405020304" pitchFamily="18" charset="0"/>
              </a:rPr>
              <a:t>responsible for various higher-order functions such as decision-making, impulse control, and emotional formation and recall &amp; cardiovascular regulation. Negatively impacted by prolonged stress response; risk of PTSD, bipolar disorder, depression and anxiety and cardiovascular disorders. </a:t>
            </a:r>
          </a:p>
          <a:p>
            <a:r>
              <a:rPr lang="en-US" sz="1800" b="0" i="1" u="sng" kern="0" dirty="0">
                <a:effectLst/>
                <a:highlight>
                  <a:srgbClr val="00FFFF"/>
                </a:highlight>
                <a:latin typeface="Times New Roman" panose="02020603050405020304" pitchFamily="18" charset="0"/>
                <a:ea typeface="Times New Roman" panose="02020603050405020304" pitchFamily="18" charset="0"/>
              </a:rPr>
              <a:t>[</a:t>
            </a:r>
            <a:r>
              <a:rPr lang="en-US" sz="1800" b="0" i="1" u="none" kern="0" dirty="0">
                <a:effectLst/>
                <a:highlight>
                  <a:srgbClr val="00FFFF"/>
                </a:highlight>
                <a:latin typeface="Times New Roman" panose="02020603050405020304" pitchFamily="18" charset="0"/>
                <a:ea typeface="Times New Roman" panose="02020603050405020304" pitchFamily="18" charset="0"/>
              </a:rPr>
              <a:t>The anterior cingulate cortex (ACC) is recognized as an important cortical center of integrations of pain with emotional and situational cues. The ACC has reciprocal connections with the medial and ventrolateral thalamic nuclei, and it receives input from the hippocampus, amygdala, and hypothalamus.]</a:t>
            </a:r>
          </a:p>
          <a:p>
            <a:endParaRPr lang="en-US" sz="1800" b="1" u="sng" kern="0" dirty="0">
              <a:effectLst/>
              <a:highlight>
                <a:srgbClr val="00FFFF"/>
              </a:highlight>
              <a:latin typeface="Times New Roman" panose="02020603050405020304" pitchFamily="18" charset="0"/>
            </a:endParaRPr>
          </a:p>
          <a:p>
            <a:r>
              <a:rPr lang="en-US" sz="1800" b="1" u="sng" kern="0" dirty="0">
                <a:effectLst/>
                <a:highlight>
                  <a:srgbClr val="00FFFF"/>
                </a:highlight>
                <a:latin typeface="Times New Roman" panose="02020603050405020304" pitchFamily="18" charset="0"/>
              </a:rPr>
              <a:t>Goal is to MANAGE stress; limit exposure to chronic stressors – since response to acute stressors has protective benefits. </a:t>
            </a:r>
          </a:p>
          <a:p>
            <a:r>
              <a:rPr lang="en-US" sz="1800" b="1" u="sng" kern="0" dirty="0">
                <a:effectLst/>
                <a:highlight>
                  <a:srgbClr val="00FFFF"/>
                </a:highlight>
                <a:latin typeface="Times New Roman" panose="02020603050405020304" pitchFamily="18" charset="0"/>
              </a:rPr>
              <a:t>STRESS MANAGEMENT INTERVENTIONS – INCLUDES PEER SUPORT, MINDFULNESS-BASED RESILIENCE TRAINING, AND AGENCY/LOGISTICAL INTERVENTIONS. Civility a part to play.</a:t>
            </a:r>
            <a:endParaRPr lang="en-US" dirty="0"/>
          </a:p>
          <a:p>
            <a:endParaRPr lang="en-US" dirty="0"/>
          </a:p>
          <a:p>
            <a:r>
              <a:rPr lang="en-US" dirty="0"/>
              <a:t>The Mind/body connection</a:t>
            </a:r>
          </a:p>
          <a:p>
            <a:endParaRPr lang="en-US" dirty="0"/>
          </a:p>
          <a:p>
            <a:r>
              <a:rPr lang="en-US" sz="1200" b="1" kern="1200" dirty="0">
                <a:solidFill>
                  <a:schemeClr val="tx1"/>
                </a:solidFill>
                <a:effectLst/>
                <a:latin typeface="+mn-lt"/>
                <a:ea typeface="+mn-ea"/>
                <a:cs typeface="+mn-cs"/>
              </a:rPr>
              <a:t>I want to introduce you to the </a:t>
            </a:r>
            <a:r>
              <a:rPr lang="en-US" sz="1200" b="1" kern="1200" dirty="0" err="1">
                <a:solidFill>
                  <a:schemeClr val="tx1"/>
                </a:solidFill>
                <a:effectLst/>
                <a:latin typeface="+mn-lt"/>
                <a:ea typeface="+mn-ea"/>
                <a:cs typeface="+mn-cs"/>
              </a:rPr>
              <a:t>vagus</a:t>
            </a:r>
            <a:r>
              <a:rPr lang="en-US" sz="1200" b="1" kern="1200" dirty="0">
                <a:solidFill>
                  <a:schemeClr val="tx1"/>
                </a:solidFill>
                <a:effectLst/>
                <a:latin typeface="+mn-lt"/>
                <a:ea typeface="+mn-ea"/>
                <a:cs typeface="+mn-cs"/>
              </a:rPr>
              <a:t> nerve, </a:t>
            </a:r>
            <a:r>
              <a:rPr lang="en-US" sz="1200" kern="1200" dirty="0">
                <a:solidFill>
                  <a:schemeClr val="tx1"/>
                </a:solidFill>
                <a:effectLst/>
                <a:latin typeface="+mn-lt"/>
                <a:ea typeface="+mn-ea"/>
                <a:cs typeface="+mn-cs"/>
              </a:rPr>
              <a:t>It is one of the cranial nerves that connect the brain to the body.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Neuroscience research tells us that the </a:t>
            </a:r>
            <a:r>
              <a:rPr lang="en-US" sz="1200" b="1" kern="1200" dirty="0" err="1">
                <a:solidFill>
                  <a:schemeClr val="tx1"/>
                </a:solidFill>
                <a:effectLst/>
                <a:latin typeface="+mn-lt"/>
                <a:ea typeface="+mn-ea"/>
                <a:cs typeface="+mn-cs"/>
              </a:rPr>
              <a:t>vagus</a:t>
            </a:r>
            <a:r>
              <a:rPr lang="en-US" sz="1200" b="1" kern="1200" dirty="0">
                <a:solidFill>
                  <a:schemeClr val="tx1"/>
                </a:solidFill>
                <a:effectLst/>
                <a:latin typeface="+mn-lt"/>
                <a:ea typeface="+mn-ea"/>
                <a:cs typeface="+mn-cs"/>
              </a:rPr>
              <a:t> nerve is the part of the body that seems to explain how our minds control our bodies, how our bodies influence our minds and might give us the tools we need to calm them both.</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a:t>
            </a:r>
            <a:r>
              <a:rPr lang="en-US" sz="1200" b="1" kern="1200" dirty="0" err="1">
                <a:solidFill>
                  <a:schemeClr val="tx1"/>
                </a:solidFill>
                <a:effectLst/>
                <a:latin typeface="+mn-lt"/>
                <a:ea typeface="+mn-ea"/>
                <a:cs typeface="+mn-cs"/>
              </a:rPr>
              <a:t>vagus</a:t>
            </a:r>
            <a:r>
              <a:rPr lang="en-US" sz="1200" b="1" kern="1200" dirty="0">
                <a:solidFill>
                  <a:schemeClr val="tx1"/>
                </a:solidFill>
                <a:effectLst/>
                <a:latin typeface="+mn-lt"/>
                <a:ea typeface="+mn-ea"/>
                <a:cs typeface="+mn-cs"/>
              </a:rPr>
              <a:t> nerve system, when stimulated, acts to counterbalance the fight or flight system &amp; Triggers the Rest &amp; Digest response.  </a:t>
            </a:r>
            <a:r>
              <a:rPr lang="en-US" sz="1200" b="1" kern="1200" dirty="0">
                <a:solidFill>
                  <a:schemeClr val="tx1"/>
                </a:solidFill>
                <a:effectLst/>
                <a:latin typeface="+mn-lt"/>
                <a:ea typeface="+mn-ea"/>
                <a:cs typeface="+mn-cs"/>
                <a:sym typeface="Wingdings" panose="05000000000000000000" pitchFamily="2" charset="2"/>
              </a:rPr>
              <a:t> This is our goal</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diagram, there are two components to the Autonomic Nervous System (ANS). </a:t>
            </a:r>
          </a:p>
          <a:p>
            <a:endParaRPr lang="en-US" sz="1200"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A) </a:t>
            </a:r>
            <a:r>
              <a:rPr lang="en-US" sz="1200" u="sng" kern="1200" dirty="0">
                <a:solidFill>
                  <a:schemeClr val="tx1"/>
                </a:solidFill>
                <a:effectLst/>
                <a:latin typeface="+mn-lt"/>
                <a:ea typeface="+mn-ea"/>
                <a:cs typeface="+mn-cs"/>
              </a:rPr>
              <a:t>Sympathetic Nervous System (</a:t>
            </a:r>
            <a:r>
              <a:rPr lang="en-US" sz="1200" kern="1200" dirty="0">
                <a:solidFill>
                  <a:schemeClr val="tx1"/>
                </a:solidFill>
                <a:effectLst/>
                <a:latin typeface="+mn-lt"/>
                <a:ea typeface="+mn-ea"/>
                <a:cs typeface="+mn-cs"/>
              </a:rPr>
              <a:t>SNS) – responsible for Fight, Flight, or freeze response – see the impact of (SNS) on the chart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B) </a:t>
            </a:r>
            <a:r>
              <a:rPr lang="en-US" sz="1200" u="sng" kern="1200" dirty="0">
                <a:solidFill>
                  <a:schemeClr val="tx1"/>
                </a:solidFill>
                <a:effectLst/>
                <a:latin typeface="+mn-lt"/>
                <a:ea typeface="+mn-ea"/>
                <a:cs typeface="+mn-cs"/>
              </a:rPr>
              <a:t>Parasympathetic Nervous System </a:t>
            </a:r>
            <a:r>
              <a:rPr lang="en-US" sz="1200" kern="1200" dirty="0">
                <a:solidFill>
                  <a:schemeClr val="tx1"/>
                </a:solidFill>
                <a:effectLst/>
                <a:latin typeface="+mn-lt"/>
                <a:ea typeface="+mn-ea"/>
                <a:cs typeface="+mn-cs"/>
              </a:rPr>
              <a:t>(PNS) – </a:t>
            </a:r>
            <a:r>
              <a:rPr lang="en-US" sz="1200" kern="1200" dirty="0" err="1">
                <a:solidFill>
                  <a:schemeClr val="tx1"/>
                </a:solidFill>
                <a:effectLst/>
                <a:latin typeface="+mn-lt"/>
                <a:ea typeface="+mn-ea"/>
                <a:cs typeface="+mn-cs"/>
              </a:rPr>
              <a:t>Vagus</a:t>
            </a:r>
            <a:r>
              <a:rPr lang="en-US" sz="1200" kern="1200" dirty="0">
                <a:solidFill>
                  <a:schemeClr val="tx1"/>
                </a:solidFill>
                <a:effectLst/>
                <a:latin typeface="+mn-lt"/>
                <a:ea typeface="+mn-ea"/>
                <a:cs typeface="+mn-cs"/>
              </a:rPr>
              <a:t> nerve is connected to this part of the ANS. </a:t>
            </a:r>
            <a:r>
              <a:rPr lang="en-US" b="0" i="0" dirty="0">
                <a:solidFill>
                  <a:srgbClr val="1F1F1F"/>
                </a:solidFill>
                <a:effectLst/>
                <a:latin typeface="Google Sans"/>
              </a:rPr>
              <a:t>Your parasympathetic nervous system's job is usually to </a:t>
            </a:r>
            <a:r>
              <a:rPr lang="en-US" b="0" i="0" dirty="0">
                <a:solidFill>
                  <a:srgbClr val="040C28"/>
                </a:solidFill>
                <a:effectLst/>
                <a:latin typeface="Google Sans"/>
              </a:rPr>
              <a:t>relax or reduce your body's activities - </a:t>
            </a:r>
            <a:r>
              <a:rPr lang="en-US" b="0" i="0" dirty="0">
                <a:solidFill>
                  <a:srgbClr val="474747"/>
                </a:solidFill>
                <a:effectLst/>
                <a:latin typeface="Google Sans"/>
              </a:rPr>
              <a:t>your body responds by. slowing the heart rate. slowing our breathing via activation/stimulation of the </a:t>
            </a:r>
            <a:r>
              <a:rPr lang="en-US" b="0" i="0" dirty="0" err="1">
                <a:solidFill>
                  <a:srgbClr val="474747"/>
                </a:solidFill>
                <a:effectLst/>
                <a:latin typeface="Google Sans"/>
              </a:rPr>
              <a:t>vagus</a:t>
            </a:r>
            <a:r>
              <a:rPr lang="en-US" b="0" i="0" dirty="0">
                <a:solidFill>
                  <a:srgbClr val="474747"/>
                </a:solidFill>
                <a:effectLst/>
                <a:latin typeface="Google Sans"/>
              </a:rPr>
              <a:t> nerve.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400" b="1" u="sng" dirty="0">
                <a:latin typeface="Calibri" panose="020F0502020204030204" pitchFamily="34" charset="0"/>
              </a:rPr>
              <a:t>OUR STRESS MANAGEMENT TOOLS TARGET THE STIMULATION OF THE VAGUS NERVE</a:t>
            </a:r>
          </a:p>
          <a:p>
            <a:endParaRPr lang="en-US" sz="1400" b="1" u="sng" dirty="0">
              <a:latin typeface="Calibri" panose="020F0502020204030204" pitchFamily="34" charset="0"/>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good news is that our bodies own superpower that can assist with decreasing the fight or flight response -- research has shown that there are ways to consciously stimulate the </a:t>
            </a:r>
            <a:r>
              <a:rPr lang="en-US" sz="1200" b="1" kern="1200" dirty="0" err="1">
                <a:solidFill>
                  <a:schemeClr val="tx1"/>
                </a:solidFill>
                <a:effectLst/>
                <a:latin typeface="+mn-lt"/>
                <a:ea typeface="+mn-ea"/>
                <a:cs typeface="+mn-cs"/>
              </a:rPr>
              <a:t>vagus</a:t>
            </a:r>
            <a:r>
              <a:rPr lang="en-US" sz="1200" b="1" kern="1200" dirty="0">
                <a:solidFill>
                  <a:schemeClr val="tx1"/>
                </a:solidFill>
                <a:effectLst/>
                <a:latin typeface="+mn-lt"/>
                <a:ea typeface="+mn-ea"/>
                <a:cs typeface="+mn-cs"/>
              </a:rPr>
              <a:t> nerve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lang="en-US" b="1" u="sng" dirty="0"/>
              <a:t>RELAXING &amp; SLOWING YOUR BREATHING </a:t>
            </a:r>
            <a:r>
              <a:rPr lang="en-US" dirty="0"/>
              <a:t>(</a:t>
            </a:r>
            <a:r>
              <a:rPr lang="en-US" b="1" dirty="0"/>
              <a:t>Rest &amp; digest</a:t>
            </a:r>
            <a:r>
              <a:rPr lang="en-US" dirty="0"/>
              <a:t>) – increases the output of the </a:t>
            </a:r>
            <a:r>
              <a:rPr lang="en-US" dirty="0" err="1"/>
              <a:t>vagus</a:t>
            </a:r>
            <a:r>
              <a:rPr lang="en-US" dirty="0"/>
              <a:t> nerve</a:t>
            </a:r>
          </a:p>
          <a:p>
            <a:pPr marL="171450" marR="0" lvl="0" indent="-1714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endParaRPr lang="en-US" dirty="0"/>
          </a:p>
          <a:p>
            <a:pPr marL="1085850" lvl="2" indent="-171450">
              <a:lnSpc>
                <a:spcPct val="150000"/>
              </a:lnSpc>
              <a:spcBef>
                <a:spcPts val="600"/>
              </a:spcBef>
              <a:buFont typeface="Arial" panose="020B0604020202020204" pitchFamily="34" charset="0"/>
              <a:buChar char="•"/>
            </a:pPr>
            <a:r>
              <a:rPr lang="en-US" dirty="0"/>
              <a:t>It stimulates the parasympathetic nervous system which slows your heart and decreases your blood pressure.</a:t>
            </a:r>
          </a:p>
          <a:p>
            <a:pPr marL="1085850" lvl="2" indent="-171450">
              <a:lnSpc>
                <a:spcPct val="150000"/>
              </a:lnSpc>
              <a:spcBef>
                <a:spcPts val="600"/>
              </a:spcBef>
              <a:buFont typeface="Arial" panose="020B0604020202020204" pitchFamily="34" charset="0"/>
              <a:buChar char="•"/>
            </a:pPr>
            <a:r>
              <a:rPr lang="en-US" dirty="0"/>
              <a:t>Affects the release of various beneficial hormones/reduces the release of negative chemicals like cortisol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CRITICAL IN FACING SITUATIONS WHERE SOMEONE IS BEING UNCIVIL TO US </a:t>
            </a:r>
            <a:r>
              <a:rPr lang="en-US" sz="1200" kern="1200" dirty="0">
                <a:solidFill>
                  <a:schemeClr val="tx1"/>
                </a:solidFill>
                <a:effectLst/>
                <a:latin typeface="+mn-lt"/>
                <a:ea typeface="+mn-ea"/>
                <a:cs typeface="+mn-cs"/>
              </a:rPr>
              <a:t>– our instinct is to fight. </a:t>
            </a:r>
          </a:p>
          <a:p>
            <a:endParaRPr lang="en-US" sz="12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Understanding the chemical responses inside our bodies to a perceived threat is essential for reminding us to calm down before we act to reduce tensions rather than escalate them.</a:t>
            </a:r>
          </a:p>
          <a:p>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9"/>
              </a:rPr>
              <a:t>https://www.mindbodygreen.com/articles/the-vagus-nerve-anxiety-how-to-strengthen-it</a:t>
            </a:r>
            <a:endParaRPr lang="en-US" sz="1200" kern="1200" dirty="0">
              <a:solidFill>
                <a:schemeClr val="tx1"/>
              </a:solidFill>
              <a:effectLst/>
              <a:latin typeface="+mn-lt"/>
              <a:ea typeface="+mn-ea"/>
              <a:cs typeface="+mn-cs"/>
            </a:endParaRPr>
          </a:p>
          <a:p>
            <a:endParaRPr lang="en-US" dirty="0"/>
          </a:p>
          <a:p>
            <a:endParaRPr lang="en-US" dirty="0"/>
          </a:p>
          <a:p>
            <a:r>
              <a:rPr lang="en-US" dirty="0"/>
              <a:t>Ways to stimulate the </a:t>
            </a:r>
            <a:r>
              <a:rPr lang="en-US" dirty="0" err="1"/>
              <a:t>vagus</a:t>
            </a:r>
            <a:r>
              <a:rPr lang="en-US" dirty="0"/>
              <a:t> nerve: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Aharoni" panose="02010803020104030203" pitchFamily="2" charset="-79"/>
                <a:ea typeface="Aptos" panose="020B0004020202020204" pitchFamily="34" charset="0"/>
              </a:rPr>
              <a:t>Neuroscience research tells us that the </a:t>
            </a:r>
            <a:r>
              <a:rPr lang="en-US" sz="1800" b="1" kern="100" dirty="0" err="1">
                <a:effectLst/>
                <a:latin typeface="Aharoni" panose="02010803020104030203" pitchFamily="2" charset="-79"/>
                <a:ea typeface="Aptos" panose="020B0004020202020204" pitchFamily="34" charset="0"/>
              </a:rPr>
              <a:t>vagus</a:t>
            </a:r>
            <a:r>
              <a:rPr lang="en-US" sz="1800" b="1" kern="100" dirty="0">
                <a:effectLst/>
                <a:latin typeface="Aharoni" panose="02010803020104030203" pitchFamily="2" charset="-79"/>
                <a:ea typeface="Aptos" panose="020B0004020202020204" pitchFamily="34" charset="0"/>
              </a:rPr>
              <a:t> nerve is the part of the body that seems to explain how our minds control our bodies, how our bodies influence our minds and might give us the tools we need to calm them both.</a:t>
            </a:r>
            <a:endParaRPr lang="en-US" sz="1800" kern="100" dirty="0">
              <a:effectLst/>
              <a:latin typeface="Calibri Light" panose="020F0302020204030204" pitchFamily="34" charset="0"/>
              <a:ea typeface="Aptos" panose="020B0004020202020204" pitchFamily="34" charset="0"/>
            </a:endParaRPr>
          </a:p>
          <a:p>
            <a:endParaRPr lang="en-US" dirty="0"/>
          </a:p>
          <a:p>
            <a:r>
              <a:rPr lang="en-US" sz="1200" b="1" i="0" kern="1200" dirty="0">
                <a:solidFill>
                  <a:schemeClr val="tx1"/>
                </a:solidFill>
                <a:effectLst/>
                <a:latin typeface="+mn-lt"/>
                <a:ea typeface="+mn-ea"/>
                <a:cs typeface="+mn-cs"/>
              </a:rPr>
              <a:t>BREATHING</a:t>
            </a:r>
            <a:r>
              <a:rPr lang="en-US" sz="1200" b="0" i="0" kern="1200" dirty="0">
                <a:solidFill>
                  <a:schemeClr val="tx1"/>
                </a:solidFill>
                <a:effectLst/>
                <a:latin typeface="+mn-lt"/>
                <a:ea typeface="+mn-ea"/>
                <a:cs typeface="+mn-cs"/>
              </a:rPr>
              <a:t> - The moment we anticipate stress in any form, most of us tend to stop breathing and hold our breath. Breath holding activates the fight/flight/freeze response; it tends to increase the sensation of pain, stiffness, anxiety, or fear. To practice deep breathing inhale through your nose and exhale through your mouth remember to:</a:t>
            </a:r>
          </a:p>
          <a:p>
            <a:r>
              <a:rPr lang="en-US" sz="1200" b="0" i="0" kern="1200" dirty="0">
                <a:solidFill>
                  <a:schemeClr val="tx1"/>
                </a:solidFill>
                <a:effectLst/>
                <a:latin typeface="+mn-lt"/>
                <a:ea typeface="+mn-ea"/>
                <a:cs typeface="+mn-cs"/>
              </a:rPr>
              <a:t>Breathe more slowly (aim for six breaths per minute).</a:t>
            </a:r>
          </a:p>
          <a:p>
            <a:r>
              <a:rPr lang="en-US" sz="1200" b="0" i="0" kern="1200" dirty="0">
                <a:solidFill>
                  <a:schemeClr val="tx1"/>
                </a:solidFill>
                <a:effectLst/>
                <a:latin typeface="+mn-lt"/>
                <a:ea typeface="+mn-ea"/>
                <a:cs typeface="+mn-cs"/>
              </a:rPr>
              <a:t>Breathe more deeply, from the belly. Think about expanding your abdomen and widening your rib cage as you inhale.</a:t>
            </a:r>
          </a:p>
          <a:p>
            <a:r>
              <a:rPr lang="en-US" sz="1200" b="0" i="0" kern="1200" dirty="0">
                <a:solidFill>
                  <a:schemeClr val="tx1"/>
                </a:solidFill>
                <a:effectLst/>
                <a:latin typeface="+mn-lt"/>
                <a:ea typeface="+mn-ea"/>
                <a:cs typeface="+mn-cs"/>
              </a:rPr>
              <a:t>Exhale longer than you inhale</a:t>
            </a:r>
            <a:r>
              <a:rPr lang="en-US" sz="1200" b="1" i="0" kern="1200" dirty="0">
                <a:solidFill>
                  <a:schemeClr val="tx1"/>
                </a:solidFill>
                <a:effectLst/>
                <a:latin typeface="+mn-lt"/>
                <a:ea typeface="+mn-ea"/>
                <a:cs typeface="+mn-cs"/>
              </a:rPr>
              <a:t>. It’s the exhale that triggers the relaxation response.</a:t>
            </a:r>
          </a:p>
          <a:p>
            <a:endParaRPr lang="en-US" dirty="0"/>
          </a:p>
          <a:p>
            <a:endParaRPr lang="en-US" dirty="0"/>
          </a:p>
          <a:p>
            <a:r>
              <a:rPr lang="en-US" sz="1200" b="1" i="0" kern="1200" dirty="0">
                <a:solidFill>
                  <a:schemeClr val="tx1"/>
                </a:solidFill>
                <a:effectLst/>
                <a:latin typeface="+mn-lt"/>
                <a:ea typeface="+mn-ea"/>
                <a:cs typeface="+mn-cs"/>
              </a:rPr>
              <a:t>Additional techniques for stimulating the </a:t>
            </a:r>
            <a:r>
              <a:rPr lang="en-US" sz="1200" b="1" i="0" kern="1200" dirty="0" err="1">
                <a:solidFill>
                  <a:schemeClr val="tx1"/>
                </a:solidFill>
                <a:effectLst/>
                <a:latin typeface="+mn-lt"/>
                <a:ea typeface="+mn-ea"/>
                <a:cs typeface="+mn-cs"/>
              </a:rPr>
              <a:t>vagus</a:t>
            </a:r>
            <a:r>
              <a:rPr lang="en-US" sz="1200" b="1" i="0" kern="1200" dirty="0">
                <a:solidFill>
                  <a:schemeClr val="tx1"/>
                </a:solidFill>
                <a:effectLst/>
                <a:latin typeface="+mn-lt"/>
                <a:ea typeface="+mn-ea"/>
                <a:cs typeface="+mn-cs"/>
              </a:rPr>
              <a:t> nerve include:</a:t>
            </a:r>
            <a:endParaRPr lang="en-US" sz="1200" b="0" i="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Loud gargling with water or loud singing activates our vocal cords which in turn stimulates the </a:t>
            </a:r>
            <a:r>
              <a:rPr lang="en-US" sz="1200" b="0" i="0" kern="1200" dirty="0" err="1">
                <a:solidFill>
                  <a:schemeClr val="tx1"/>
                </a:solidFill>
                <a:effectLst/>
                <a:latin typeface="+mn-lt"/>
                <a:ea typeface="+mn-ea"/>
                <a:cs typeface="+mn-cs"/>
              </a:rPr>
              <a:t>vagus</a:t>
            </a:r>
            <a:r>
              <a:rPr lang="en-US" sz="1200" b="0" i="0" kern="1200" dirty="0">
                <a:solidFill>
                  <a:schemeClr val="tx1"/>
                </a:solidFill>
                <a:effectLst/>
                <a:latin typeface="+mn-lt"/>
                <a:ea typeface="+mn-ea"/>
                <a:cs typeface="+mn-cs"/>
              </a:rPr>
              <a:t> nerve.</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Foot massage: gentle or firm touch can assist in stimulation the </a:t>
            </a:r>
            <a:r>
              <a:rPr lang="en-US" sz="1200" b="0" i="0" kern="1200" dirty="0" err="1">
                <a:solidFill>
                  <a:schemeClr val="tx1"/>
                </a:solidFill>
                <a:effectLst/>
                <a:latin typeface="+mn-lt"/>
                <a:ea typeface="+mn-ea"/>
                <a:cs typeface="+mn-cs"/>
              </a:rPr>
              <a:t>vagus</a:t>
            </a:r>
            <a:r>
              <a:rPr lang="en-US" sz="1200" b="0" i="0" kern="1200" dirty="0">
                <a:solidFill>
                  <a:schemeClr val="tx1"/>
                </a:solidFill>
                <a:effectLst/>
                <a:latin typeface="+mn-lt"/>
                <a:ea typeface="+mn-ea"/>
                <a:cs typeface="+mn-cs"/>
              </a:rPr>
              <a:t> nerve.</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Cold water face immersion: immerse your forehead eyes and at least 2/3 of both cheeks into cold water. This elicits the </a:t>
            </a:r>
            <a:r>
              <a:rPr lang="en-US" sz="1200" b="0" i="0" kern="1200" dirty="0" err="1">
                <a:solidFill>
                  <a:schemeClr val="tx1"/>
                </a:solidFill>
                <a:effectLst/>
                <a:latin typeface="+mn-lt"/>
                <a:ea typeface="+mn-ea"/>
                <a:cs typeface="+mn-cs"/>
              </a:rPr>
              <a:t>vagus</a:t>
            </a:r>
            <a:r>
              <a:rPr lang="en-US" sz="1200" b="0" i="0" kern="1200" dirty="0">
                <a:solidFill>
                  <a:schemeClr val="tx1"/>
                </a:solidFill>
                <a:effectLst/>
                <a:latin typeface="+mn-lt"/>
                <a:ea typeface="+mn-ea"/>
                <a:cs typeface="+mn-cs"/>
              </a:rPr>
              <a:t> nerve, decreasing heart rate, stimulating the intestines and turns on the immune system</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Eating fiber stimulates </a:t>
            </a:r>
            <a:r>
              <a:rPr lang="en-US" sz="1200" b="0" i="0" kern="1200" dirty="0" err="1">
                <a:solidFill>
                  <a:schemeClr val="tx1"/>
                </a:solidFill>
                <a:effectLst/>
                <a:latin typeface="+mn-lt"/>
                <a:ea typeface="+mn-ea"/>
                <a:cs typeface="+mn-cs"/>
              </a:rPr>
              <a:t>vagus</a:t>
            </a:r>
            <a:r>
              <a:rPr lang="en-US" sz="1200" b="0" i="0" kern="1200" dirty="0">
                <a:solidFill>
                  <a:schemeClr val="tx1"/>
                </a:solidFill>
                <a:effectLst/>
                <a:latin typeface="+mn-lt"/>
                <a:ea typeface="+mn-ea"/>
                <a:cs typeface="+mn-cs"/>
              </a:rPr>
              <a:t> impulses to the brain slowing the gut movements and making us feel fuller after meals</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Laughter: having a good laugh lifts your mood, boosts your immune system and stimulates the </a:t>
            </a:r>
            <a:r>
              <a:rPr lang="en-US" sz="1200" b="0" i="0" kern="1200" dirty="0" err="1">
                <a:solidFill>
                  <a:schemeClr val="tx1"/>
                </a:solidFill>
                <a:effectLst/>
                <a:latin typeface="+mn-lt"/>
                <a:ea typeface="+mn-ea"/>
                <a:cs typeface="+mn-cs"/>
              </a:rPr>
              <a:t>vagus</a:t>
            </a:r>
            <a:r>
              <a:rPr lang="en-US" sz="1200" b="0" i="0" kern="1200" dirty="0">
                <a:solidFill>
                  <a:schemeClr val="tx1"/>
                </a:solidFill>
                <a:effectLst/>
                <a:latin typeface="+mn-lt"/>
                <a:ea typeface="+mn-ea"/>
                <a:cs typeface="+mn-cs"/>
              </a:rPr>
              <a:t> nerve.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don’t always have to let stressful situations negatively affect our minds and bodies. WE can stimulate our </a:t>
            </a:r>
            <a:r>
              <a:rPr lang="en-US" sz="1200" b="0" i="0" kern="1200" dirty="0" err="1">
                <a:solidFill>
                  <a:schemeClr val="tx1"/>
                </a:solidFill>
                <a:effectLst/>
                <a:latin typeface="+mn-lt"/>
                <a:ea typeface="+mn-ea"/>
                <a:cs typeface="+mn-cs"/>
              </a:rPr>
              <a:t>vagus</a:t>
            </a:r>
            <a:r>
              <a:rPr lang="en-US" sz="1200" b="0" i="0" kern="1200" dirty="0">
                <a:solidFill>
                  <a:schemeClr val="tx1"/>
                </a:solidFill>
                <a:effectLst/>
                <a:latin typeface="+mn-lt"/>
                <a:ea typeface="+mn-ea"/>
                <a:cs typeface="+mn-cs"/>
              </a:rPr>
              <a:t> nerve to send a message to our bodies that it’s time to relax and de-stress, which leads to long-term improvements in mood, pain management, wellbeing and resilience.</a:t>
            </a:r>
          </a:p>
          <a:p>
            <a:endParaRPr lang="en-US" sz="1200" b="1" i="0" kern="1200" dirty="0">
              <a:solidFill>
                <a:schemeClr val="tx1"/>
              </a:solidFill>
              <a:effectLst/>
              <a:latin typeface="+mn-lt"/>
              <a:ea typeface="+mn-ea"/>
              <a:cs typeface="+mn-cs"/>
            </a:endParaRPr>
          </a:p>
          <a:p>
            <a:r>
              <a:rPr lang="en-US" dirty="0"/>
              <a:t>Also – see https://ucnet.universityofcalifornia.edu/employee-news/four-quick-ways-to-truly-rest/ </a:t>
            </a:r>
          </a:p>
          <a:p>
            <a:endParaRPr lang="en-US" dirty="0"/>
          </a:p>
          <a:p>
            <a:r>
              <a:rPr lang="en-US" dirty="0"/>
              <a:t>Deep rest is best achieved in prolonged practices that relax the body and quiet the mind, such as a yoga class or meditation retreat. But you can also combat stress within seconds by activating your parasympathetic nervous system. Here are a few approaches to making this biological shift quickly.</a:t>
            </a:r>
          </a:p>
          <a:p>
            <a:endParaRPr lang="en-US" b="1" dirty="0"/>
          </a:p>
          <a:p>
            <a:r>
              <a:rPr lang="en-US" b="1" dirty="0"/>
              <a:t>1. Slow your breathing - </a:t>
            </a:r>
            <a:r>
              <a:rPr lang="en-US" dirty="0"/>
              <a:t>Slowing your breathing, </a:t>
            </a:r>
            <a:r>
              <a:rPr lang="en-US" u="sng" dirty="0"/>
              <a:t>particularly lengthening your exhalations</a:t>
            </a:r>
            <a:r>
              <a:rPr lang="en-US" dirty="0"/>
              <a:t>, calms your mind and body by activating the </a:t>
            </a:r>
            <a:r>
              <a:rPr lang="en-US" dirty="0" err="1"/>
              <a:t>vagus</a:t>
            </a:r>
            <a:r>
              <a:rPr lang="en-US" dirty="0"/>
              <a:t> nerve. “You’re intentionally switching on a state of calm,” notes Alexandra Crosswell, PhD. Even a few deep, slow breaths taken repeatedly throughout the day can help, she says.</a:t>
            </a:r>
          </a:p>
          <a:p>
            <a:endParaRPr lang="en-US" dirty="0"/>
          </a:p>
          <a:p>
            <a:r>
              <a:rPr lang="en-US" b="1" dirty="0"/>
              <a:t>2. Please your senses</a:t>
            </a:r>
          </a:p>
          <a:p>
            <a:r>
              <a:rPr lang="en-US" dirty="0"/>
              <a:t>Stimulating your senses in enjoyable and relaxing ways can also activate your parasympathetic nervous system. for example, </a:t>
            </a:r>
          </a:p>
          <a:p>
            <a:r>
              <a:rPr lang="en-US" dirty="0"/>
              <a:t>smelling essential oils, </a:t>
            </a:r>
          </a:p>
          <a:p>
            <a:r>
              <a:rPr lang="en-US" dirty="0"/>
              <a:t>arranging flowers, </a:t>
            </a:r>
          </a:p>
          <a:p>
            <a:r>
              <a:rPr lang="en-US" dirty="0"/>
              <a:t>putting your bare feet in grass or sand, </a:t>
            </a:r>
          </a:p>
          <a:p>
            <a:r>
              <a:rPr lang="en-US" dirty="0"/>
              <a:t>enjoying a view of the horizon, </a:t>
            </a:r>
          </a:p>
          <a:p>
            <a:r>
              <a:rPr lang="en-US" dirty="0"/>
              <a:t>or cooking. </a:t>
            </a:r>
          </a:p>
          <a:p>
            <a:endParaRPr lang="en-US" dirty="0"/>
          </a:p>
          <a:p>
            <a:r>
              <a:rPr lang="en-US" dirty="0"/>
              <a:t>These sensory-rich activities can move your focus from your mind to your body, reducing stressful thoughts while easing you into a state of rest, she says. </a:t>
            </a:r>
          </a:p>
          <a:p>
            <a:endParaRPr lang="en-US" dirty="0"/>
          </a:p>
          <a:p>
            <a:r>
              <a:rPr lang="en-US" b="1" dirty="0"/>
              <a:t>3. Pay attention to nature</a:t>
            </a:r>
          </a:p>
          <a:p>
            <a:endParaRPr lang="en-US" dirty="0"/>
          </a:p>
          <a:p>
            <a:r>
              <a:rPr lang="en-US" dirty="0"/>
              <a:t>According to the biophilia hypothesis, humans are drawn to natural environments due to having evolved within nature. -- visit a natural setting, perhaps as close by as your yard, and pay attention to the sights, sounds, and scents. Try touching leaves or petals. Be curious about what you see, touch, feel, smell. </a:t>
            </a:r>
          </a:p>
          <a:p>
            <a:endParaRPr lang="en-US" dirty="0"/>
          </a:p>
          <a:p>
            <a:r>
              <a:rPr lang="en-US" b="1" dirty="0"/>
              <a:t>4. Look outside the box</a:t>
            </a:r>
          </a:p>
          <a:p>
            <a:pPr marL="171450" indent="-171450">
              <a:buFont typeface="Arial" panose="020B0604020202020204" pitchFamily="34" charset="0"/>
              <a:buChar char="•"/>
            </a:pPr>
            <a:r>
              <a:rPr lang="en-US" dirty="0"/>
              <a:t>If you want to try a contemplative practice, know you have options beyond yoga and meditation. Less recognized practices include drum circles, prayer, and spiritual reading -- connect with your spiritual life or cultural heritage</a:t>
            </a:r>
          </a:p>
          <a:p>
            <a:pPr marL="171450" indent="-171450">
              <a:buFont typeface="Arial" panose="020B0604020202020204" pitchFamily="34" charset="0"/>
              <a:buChar char="•"/>
            </a:pPr>
            <a:r>
              <a:rPr lang="en-US" dirty="0"/>
              <a:t>or to try something new, (novel experiences are associated with a greater sense of well-being). </a:t>
            </a:r>
          </a:p>
          <a:p>
            <a:pPr marL="171450" indent="-171450">
              <a:buFont typeface="Arial" panose="020B0604020202020204" pitchFamily="34" charset="0"/>
              <a:buChar char="•"/>
            </a:pPr>
            <a:r>
              <a:rPr lang="en-US" dirty="0"/>
              <a:t>enjoyable pursuits that tap into the senses and require focus, such as knitting, art, or playing music can also lead to deep rest. </a:t>
            </a:r>
          </a:p>
          <a:p>
            <a:pPr marL="171450" indent="-171450">
              <a:buFont typeface="Arial" panose="020B0604020202020204" pitchFamily="34" charset="0"/>
              <a:buChar char="•"/>
            </a:pPr>
            <a:r>
              <a:rPr lang="en-US" dirty="0"/>
              <a:t>If you have the luxury of trying a residential meditation retreat, these can offer larger resets for your nervous system, according to Elissa </a:t>
            </a:r>
            <a:r>
              <a:rPr lang="en-US" dirty="0" err="1"/>
              <a:t>Epel</a:t>
            </a:r>
            <a:r>
              <a:rPr lang="en-US" dirty="0"/>
              <a:t>, PhD. </a:t>
            </a:r>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85773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74747"/>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74747"/>
              </a:solidFill>
              <a:effectLst/>
              <a:latin typeface="Roboto" panose="02000000000000000000" pitchFamily="2" charset="0"/>
            </a:endParaRPr>
          </a:p>
          <a:p>
            <a:pPr algn="l">
              <a:lnSpc>
                <a:spcPts val="1650"/>
              </a:lnSpc>
              <a:spcBef>
                <a:spcPts val="600"/>
              </a:spcBef>
              <a:spcAft>
                <a:spcPts val="450"/>
              </a:spcAft>
            </a:pPr>
            <a:r>
              <a:rPr lang="en-US" b="0" i="0" dirty="0">
                <a:solidFill>
                  <a:srgbClr val="1F1F1F"/>
                </a:solidFill>
                <a:effectLst/>
                <a:latin typeface="Roboto" panose="02000000000000000000" pitchFamily="2" charset="0"/>
              </a:rPr>
              <a:t>János Hugo Bruno "Hans" Selye CC was a pioneering Hungarian-Canadian endocrinologist who conducted important scientific work on the hypothetical non-specific response of an organism to stressors (1936). </a:t>
            </a:r>
            <a:r>
              <a:rPr lang="en-US" b="0" i="0" u="none" strike="noStrike" dirty="0">
                <a:solidFill>
                  <a:srgbClr val="1F1F1F"/>
                </a:solidFill>
                <a:effectLst/>
                <a:latin typeface="Roboto" panose="02000000000000000000" pitchFamily="2" charset="0"/>
                <a:hlinkClick r:id="rId3"/>
              </a:rPr>
              <a:t>Wikipedia</a:t>
            </a:r>
            <a:endParaRPr lang="en-US" b="0" i="0" dirty="0">
              <a:solidFill>
                <a:srgbClr val="1F1F1F"/>
              </a:solidFill>
              <a:effectLst/>
              <a:latin typeface="Roboto" panose="02000000000000000000" pitchFamily="2" charset="0"/>
            </a:endParaRPr>
          </a:p>
          <a:p>
            <a:pPr algn="l">
              <a:lnSpc>
                <a:spcPts val="1650"/>
              </a:lnSpc>
              <a:spcBef>
                <a:spcPts val="600"/>
              </a:spcBef>
              <a:spcAft>
                <a:spcPts val="600"/>
              </a:spcAft>
            </a:pPr>
            <a:r>
              <a:rPr lang="en-US" b="1" i="0" dirty="0">
                <a:solidFill>
                  <a:srgbClr val="1F1F1F"/>
                </a:solidFill>
                <a:effectLst/>
                <a:latin typeface="Roboto" panose="02000000000000000000" pitchFamily="2" charset="0"/>
              </a:rPr>
              <a:t>Born: </a:t>
            </a:r>
            <a:r>
              <a:rPr lang="en-US" b="0" i="0" dirty="0">
                <a:solidFill>
                  <a:srgbClr val="1F1F1F"/>
                </a:solidFill>
                <a:effectLst/>
                <a:latin typeface="Roboto" panose="02000000000000000000" pitchFamily="2" charset="0"/>
              </a:rPr>
              <a:t>January 26, 1907, </a:t>
            </a:r>
            <a:r>
              <a:rPr lang="en-US" b="0" i="0" u="none" strike="noStrike" dirty="0">
                <a:solidFill>
                  <a:srgbClr val="1F1F1F"/>
                </a:solidFill>
                <a:effectLst/>
                <a:latin typeface="Roboto" panose="02000000000000000000" pitchFamily="2" charset="0"/>
                <a:hlinkClick r:id="rId4"/>
              </a:rPr>
              <a:t>Vienna, Austria</a:t>
            </a:r>
            <a:endParaRPr lang="en-US" b="0" i="0" dirty="0">
              <a:solidFill>
                <a:srgbClr val="1F1F1F"/>
              </a:solidFill>
              <a:effectLst/>
              <a:latin typeface="Roboto" panose="02000000000000000000" pitchFamily="2" charset="0"/>
            </a:endParaRPr>
          </a:p>
          <a:p>
            <a:pPr algn="l">
              <a:lnSpc>
                <a:spcPts val="1650"/>
              </a:lnSpc>
              <a:spcBef>
                <a:spcPts val="600"/>
              </a:spcBef>
              <a:spcAft>
                <a:spcPts val="600"/>
              </a:spcAft>
            </a:pPr>
            <a:r>
              <a:rPr lang="en-US" b="1" i="0" dirty="0">
                <a:solidFill>
                  <a:srgbClr val="1F1F1F"/>
                </a:solidFill>
                <a:effectLst/>
                <a:latin typeface="Roboto" panose="02000000000000000000" pitchFamily="2" charset="0"/>
              </a:rPr>
              <a:t>Died: </a:t>
            </a:r>
            <a:r>
              <a:rPr lang="en-US" b="0" i="0" dirty="0">
                <a:solidFill>
                  <a:srgbClr val="1F1F1F"/>
                </a:solidFill>
                <a:effectLst/>
                <a:latin typeface="Roboto" panose="02000000000000000000" pitchFamily="2" charset="0"/>
              </a:rPr>
              <a:t>October 16, 1982 (age 75 years), </a:t>
            </a:r>
            <a:r>
              <a:rPr lang="en-US" b="0" i="0" u="none" strike="noStrike" dirty="0">
                <a:solidFill>
                  <a:srgbClr val="1F1F1F"/>
                </a:solidFill>
                <a:effectLst/>
                <a:latin typeface="Roboto" panose="02000000000000000000" pitchFamily="2" charset="0"/>
                <a:hlinkClick r:id="rId5"/>
              </a:rPr>
              <a:t>Montreal, Canada</a:t>
            </a:r>
            <a:endParaRPr lang="en-US" b="0" i="0" dirty="0">
              <a:solidFill>
                <a:srgbClr val="1F1F1F"/>
              </a:solidFill>
              <a:effectLst/>
              <a:latin typeface="Roboto" panose="02000000000000000000" pitchFamily="2" charset="0"/>
            </a:endParaRPr>
          </a:p>
          <a:p>
            <a:pPr algn="l">
              <a:lnSpc>
                <a:spcPts val="1650"/>
              </a:lnSpc>
              <a:spcBef>
                <a:spcPts val="600"/>
              </a:spcBef>
              <a:spcAft>
                <a:spcPts val="600"/>
              </a:spcAft>
            </a:pPr>
            <a:r>
              <a:rPr lang="en-US" b="1" i="0" dirty="0">
                <a:solidFill>
                  <a:srgbClr val="1F1F1F"/>
                </a:solidFill>
                <a:effectLst/>
                <a:latin typeface="Roboto" panose="02000000000000000000" pitchFamily="2" charset="0"/>
              </a:rPr>
              <a:t>Education: </a:t>
            </a:r>
            <a:r>
              <a:rPr lang="en-US" b="0" i="0" u="none" strike="noStrike" dirty="0">
                <a:solidFill>
                  <a:srgbClr val="1F1F1F"/>
                </a:solidFill>
                <a:effectLst/>
                <a:latin typeface="Roboto" panose="02000000000000000000" pitchFamily="2" charset="0"/>
                <a:hlinkClick r:id="rId6"/>
              </a:rPr>
              <a:t>McGill University</a:t>
            </a:r>
            <a:r>
              <a:rPr lang="en-US" b="0" i="0" dirty="0">
                <a:solidFill>
                  <a:srgbClr val="1F1F1F"/>
                </a:solidFill>
                <a:effectLst/>
                <a:latin typeface="Roboto" panose="02000000000000000000" pitchFamily="2" charset="0"/>
              </a:rPr>
              <a:t> (1933), </a:t>
            </a:r>
            <a:r>
              <a:rPr lang="en-US" b="0" i="0" u="none" strike="noStrike" dirty="0">
                <a:solidFill>
                  <a:srgbClr val="1F1F1F"/>
                </a:solidFill>
                <a:effectLst/>
                <a:latin typeface="Roboto" panose="02000000000000000000" pitchFamily="2" charset="0"/>
                <a:hlinkClick r:id="rId7"/>
              </a:rPr>
              <a:t>Johns Hopkins University</a:t>
            </a:r>
            <a:r>
              <a:rPr lang="en-US" b="0" i="0" dirty="0">
                <a:solidFill>
                  <a:srgbClr val="1F1F1F"/>
                </a:solidFill>
                <a:effectLst/>
                <a:latin typeface="Roboto" panose="02000000000000000000" pitchFamily="2" charset="0"/>
              </a:rPr>
              <a:t> (1931), </a:t>
            </a:r>
            <a:r>
              <a:rPr lang="en-US" b="0" i="0" u="none" strike="noStrike" dirty="0">
                <a:solidFill>
                  <a:srgbClr val="1F1F1F"/>
                </a:solidFill>
                <a:effectLst/>
                <a:latin typeface="Roboto" panose="02000000000000000000" pitchFamily="2" charset="0"/>
                <a:hlinkClick r:id="rId8"/>
              </a:rPr>
              <a:t>University of Montreal</a:t>
            </a:r>
            <a:endParaRPr lang="en-US" b="0" i="0" dirty="0">
              <a:solidFill>
                <a:srgbClr val="1F1F1F"/>
              </a:solidFill>
              <a:effectLst/>
              <a:latin typeface="Roboto" panose="02000000000000000000" pitchFamily="2" charset="0"/>
            </a:endParaRPr>
          </a:p>
          <a:p>
            <a:pPr algn="l">
              <a:lnSpc>
                <a:spcPts val="1650"/>
              </a:lnSpc>
              <a:spcBef>
                <a:spcPts val="600"/>
              </a:spcBef>
              <a:spcAft>
                <a:spcPts val="600"/>
              </a:spcAft>
            </a:pPr>
            <a:r>
              <a:rPr lang="en-US" b="1" i="0" dirty="0">
                <a:solidFill>
                  <a:srgbClr val="1F1F1F"/>
                </a:solidFill>
                <a:effectLst/>
                <a:latin typeface="Roboto" panose="02000000000000000000" pitchFamily="2" charset="0"/>
              </a:rPr>
              <a:t>Parents: </a:t>
            </a:r>
            <a:r>
              <a:rPr lang="en-US" b="0" i="0" u="none" strike="noStrike" dirty="0">
                <a:solidFill>
                  <a:srgbClr val="1F1F1F"/>
                </a:solidFill>
                <a:effectLst/>
                <a:latin typeface="Roboto" panose="02000000000000000000" pitchFamily="2" charset="0"/>
                <a:hlinkClick r:id="rId9"/>
              </a:rPr>
              <a:t>Hugo Selye</a:t>
            </a:r>
            <a:r>
              <a:rPr lang="en-US" b="0" i="0" dirty="0">
                <a:solidFill>
                  <a:srgbClr val="1F1F1F"/>
                </a:solidFill>
                <a:effectLst/>
                <a:latin typeface="Roboto" panose="02000000000000000000" pitchFamily="2" charset="0"/>
              </a:rPr>
              <a:t>, </a:t>
            </a:r>
            <a:r>
              <a:rPr lang="en-US" b="0" i="0" u="none" strike="noStrike" dirty="0">
                <a:solidFill>
                  <a:srgbClr val="1F1F1F"/>
                </a:solidFill>
                <a:effectLst/>
                <a:latin typeface="Roboto" panose="02000000000000000000" pitchFamily="2" charset="0"/>
                <a:hlinkClick r:id="rId10"/>
              </a:rPr>
              <a:t>Maria Felicitas </a:t>
            </a:r>
            <a:r>
              <a:rPr lang="en-US" b="0" i="0" u="none" strike="noStrike" dirty="0" err="1">
                <a:solidFill>
                  <a:srgbClr val="1F1F1F"/>
                </a:solidFill>
                <a:effectLst/>
                <a:latin typeface="Roboto" panose="02000000000000000000" pitchFamily="2" charset="0"/>
                <a:hlinkClick r:id="rId10"/>
              </a:rPr>
              <a:t>Langbank</a:t>
            </a:r>
            <a:endParaRPr lang="en-US" b="0" i="0" dirty="0">
              <a:solidFill>
                <a:srgbClr val="1F1F1F"/>
              </a:solidFill>
              <a:effectLst/>
              <a:latin typeface="Roboto" panose="02000000000000000000" pitchFamily="2" charset="0"/>
            </a:endParaRPr>
          </a:p>
          <a:p>
            <a:endParaRPr lang="en-US" b="0" i="0" dirty="0">
              <a:effectLst/>
              <a:latin typeface="Roboto" panose="02000000000000000000" pitchFamily="2" charset="0"/>
            </a:endParaRPr>
          </a:p>
          <a:p>
            <a:r>
              <a:rPr lang="en-US" b="0" i="0" dirty="0">
                <a:effectLst/>
                <a:latin typeface="Roboto" panose="02000000000000000000" pitchFamily="2" charset="0"/>
              </a:rPr>
              <a:t>It’s not just the experience that increases the risk of people developing the disorder but how they react or appraise it [29–32].  </a:t>
            </a:r>
            <a:r>
              <a:rPr lang="en-US" b="0" i="1" dirty="0" err="1">
                <a:effectLst/>
                <a:latin typeface="Roboto" panose="02000000000000000000" pitchFamily="2" charset="0"/>
              </a:rPr>
              <a:t>Hardarson</a:t>
            </a:r>
            <a:r>
              <a:rPr lang="en-US" b="0" i="1" dirty="0">
                <a:effectLst/>
                <a:latin typeface="Roboto" panose="02000000000000000000" pitchFamily="2" charset="0"/>
              </a:rPr>
              <a:t>, et al., Appraisals of Social Trauma and Their Role in the Development of Post-Traumatic Stress Disorder and Social Anxiety Disorder. </a:t>
            </a:r>
            <a:r>
              <a:rPr lang="nb-NO" b="0" i="1" dirty="0">
                <a:effectLst/>
                <a:latin typeface="Roboto" panose="02000000000000000000" pitchFamily="2" charset="0"/>
              </a:rPr>
              <a:t>Behav. Sci. 2023, 13, 577. https://doi.org/10.3390/bs13070577</a:t>
            </a:r>
            <a:endParaRPr lang="en-US" b="0" i="1" dirty="0">
              <a:effectLst/>
              <a:latin typeface="Roboto" panose="02000000000000000000" pitchFamily="2" charset="0"/>
            </a:endParaRPr>
          </a:p>
          <a:p>
            <a:br>
              <a:rPr lang="en-US" b="0" i="0" dirty="0">
                <a:effectLst/>
                <a:latin typeface="Roboto" panose="02000000000000000000" pitchFamily="2" charset="0"/>
              </a:rPr>
            </a:br>
            <a:r>
              <a:rPr lang="en-US" b="0" i="1" dirty="0" err="1"/>
              <a:t>Folkmand</a:t>
            </a:r>
            <a:r>
              <a:rPr lang="en-US" b="0" i="1" dirty="0"/>
              <a:t> and Lazarus 1984) - </a:t>
            </a:r>
            <a:r>
              <a:rPr lang="en-US" b="0" i="0" dirty="0"/>
              <a:t>According to the cognitive-transactional model by Lazarus and Folkman, stress is experienced as a process that is initially triggered by situational demands, but then mainly by the cognitive appraisal of these demands. </a:t>
            </a:r>
            <a:r>
              <a:rPr lang="en-US" b="0" i="0" dirty="0">
                <a:solidFill>
                  <a:srgbClr val="1F1F1F"/>
                </a:solidFill>
                <a:effectLst/>
                <a:latin typeface="ElsevierGulliver"/>
              </a:rPr>
              <a:t> </a:t>
            </a:r>
          </a:p>
          <a:p>
            <a:endParaRPr lang="en-US" b="0" i="0" dirty="0">
              <a:solidFill>
                <a:srgbClr val="1F1F1F"/>
              </a:solidFill>
              <a:effectLst/>
              <a:latin typeface="ElsevierGulliver"/>
            </a:endParaRPr>
          </a:p>
          <a:p>
            <a:r>
              <a:rPr lang="en-US" b="0" i="0" dirty="0">
                <a:solidFill>
                  <a:srgbClr val="1F1F1F"/>
                </a:solidFill>
                <a:effectLst/>
                <a:latin typeface="ElsevierGulliver"/>
              </a:rPr>
              <a:t>The </a:t>
            </a:r>
            <a:r>
              <a:rPr lang="en-US" b="1" i="0" dirty="0">
                <a:solidFill>
                  <a:srgbClr val="1F1F1F"/>
                </a:solidFill>
                <a:effectLst/>
                <a:latin typeface="ElsevierGulliver"/>
              </a:rPr>
              <a:t>characteristics of a situation </a:t>
            </a:r>
            <a:r>
              <a:rPr lang="en-US" b="0" i="1" dirty="0">
                <a:solidFill>
                  <a:srgbClr val="1F1F1F"/>
                </a:solidFill>
                <a:effectLst/>
                <a:latin typeface="ElsevierGulliver"/>
              </a:rPr>
              <a:t>(danger/no danger) </a:t>
            </a:r>
            <a:r>
              <a:rPr lang="en-US" b="0" i="0" dirty="0">
                <a:solidFill>
                  <a:srgbClr val="1F1F1F"/>
                </a:solidFill>
                <a:effectLst/>
                <a:latin typeface="ElsevierGulliver"/>
              </a:rPr>
              <a:t>(</a:t>
            </a:r>
            <a:r>
              <a:rPr lang="en-US" b="0" i="0" u="sng" dirty="0">
                <a:solidFill>
                  <a:srgbClr val="1F1F1F"/>
                </a:solidFill>
                <a:effectLst/>
                <a:latin typeface="ElsevierGulliver"/>
              </a:rPr>
              <a:t>primary appraisal</a:t>
            </a:r>
            <a:r>
              <a:rPr lang="en-US" b="0" i="0" dirty="0">
                <a:solidFill>
                  <a:srgbClr val="1F1F1F"/>
                </a:solidFill>
                <a:effectLst/>
                <a:latin typeface="ElsevierGulliver"/>
              </a:rPr>
              <a:t>) are evaluated simultaneously in line with the </a:t>
            </a:r>
            <a:r>
              <a:rPr lang="en-US" b="1" i="0" dirty="0">
                <a:solidFill>
                  <a:srgbClr val="1F1F1F"/>
                </a:solidFill>
                <a:effectLst/>
                <a:latin typeface="ElsevierGulliver"/>
              </a:rPr>
              <a:t>available coping capacities or resources </a:t>
            </a:r>
            <a:r>
              <a:rPr lang="en-US" b="0" i="0" dirty="0">
                <a:solidFill>
                  <a:srgbClr val="1F1F1F"/>
                </a:solidFill>
                <a:effectLst/>
                <a:latin typeface="ElsevierGulliver"/>
              </a:rPr>
              <a:t>(</a:t>
            </a:r>
            <a:r>
              <a:rPr lang="en-US" b="0" i="0" u="sng" dirty="0">
                <a:solidFill>
                  <a:srgbClr val="1F1F1F"/>
                </a:solidFill>
                <a:effectLst/>
                <a:latin typeface="ElsevierGulliver"/>
              </a:rPr>
              <a:t>secondary appraisal</a:t>
            </a:r>
            <a:r>
              <a:rPr lang="en-US" b="0" i="0" dirty="0">
                <a:solidFill>
                  <a:srgbClr val="1F1F1F"/>
                </a:solidFill>
                <a:effectLst/>
                <a:latin typeface="ElsevierGulliver"/>
              </a:rPr>
              <a:t>). </a:t>
            </a:r>
          </a:p>
          <a:p>
            <a:endParaRPr lang="en-US" b="0" i="0" dirty="0">
              <a:solidFill>
                <a:srgbClr val="1F1F1F"/>
              </a:solidFill>
              <a:effectLst/>
              <a:latin typeface="ElsevierGulliver"/>
            </a:endParaRPr>
          </a:p>
          <a:p>
            <a:r>
              <a:rPr lang="en-US" b="0" i="0" dirty="0">
                <a:solidFill>
                  <a:srgbClr val="1F1F1F"/>
                </a:solidFill>
                <a:effectLst/>
                <a:latin typeface="ElsevierGulliver"/>
              </a:rPr>
              <a:t>This results in a </a:t>
            </a:r>
            <a:r>
              <a:rPr lang="en-US" b="1" i="0" dirty="0">
                <a:solidFill>
                  <a:srgbClr val="1F1F1F"/>
                </a:solidFill>
                <a:effectLst/>
                <a:latin typeface="ElsevierGulliver"/>
              </a:rPr>
              <a:t>cognitive appraisal of challenge, threat, or harm/loss, and, subsequently, in emotions, coping attempts, and adaptational outcomes. </a:t>
            </a:r>
            <a:r>
              <a:rPr lang="en-US" b="0" i="0" dirty="0">
                <a:solidFill>
                  <a:srgbClr val="1F1F1F"/>
                </a:solidFill>
                <a:effectLst/>
                <a:latin typeface="ElsevierGulliver"/>
              </a:rPr>
              <a:t>This process can be cyclical, and it may lead to a number of reappraisals that change the nature of the stress episode.</a:t>
            </a:r>
          </a:p>
          <a:p>
            <a:endParaRPr lang="en-US" b="0" i="0" dirty="0">
              <a:solidFill>
                <a:srgbClr val="1F1F1F"/>
              </a:solidFill>
              <a:effectLst/>
              <a:latin typeface="ElsevierGulliver"/>
            </a:endParaRPr>
          </a:p>
          <a:p>
            <a:r>
              <a:rPr lang="en-US" b="0" i="0" dirty="0">
                <a:solidFill>
                  <a:srgbClr val="1F1F1F"/>
                </a:solidFill>
                <a:effectLst/>
                <a:latin typeface="ElsevierGulliver"/>
              </a:rPr>
              <a:t>[In general - transactional models of stress:  that is, stress occurs as an interaction between the individual and the environment, influenced by both primary (i.e., identifying potential danger) and secondary (i.e., coping) appraisals [10,11]. (Gillman et al.,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ElsevierGulliver"/>
              </a:rPr>
              <a:t>At the level of stress responses, </a:t>
            </a:r>
            <a:r>
              <a:rPr lang="en-US" b="1" i="0" dirty="0">
                <a:solidFill>
                  <a:srgbClr val="1F1F1F"/>
                </a:solidFill>
                <a:effectLst/>
                <a:latin typeface="ElsevierGulliver"/>
              </a:rPr>
              <a:t>physiological</a:t>
            </a:r>
            <a:r>
              <a:rPr lang="en-US" b="0" i="0" dirty="0">
                <a:solidFill>
                  <a:srgbClr val="1F1F1F"/>
                </a:solidFill>
                <a:effectLst/>
                <a:latin typeface="ElsevierGulliver"/>
              </a:rPr>
              <a:t>, </a:t>
            </a:r>
            <a:r>
              <a:rPr lang="en-US" b="1" i="0" dirty="0">
                <a:solidFill>
                  <a:srgbClr val="1F1F1F"/>
                </a:solidFill>
                <a:effectLst/>
                <a:latin typeface="ElsevierGulliver"/>
              </a:rPr>
              <a:t>behavioral</a:t>
            </a:r>
            <a:r>
              <a:rPr lang="en-US" b="0" i="0" dirty="0">
                <a:solidFill>
                  <a:srgbClr val="1F1F1F"/>
                </a:solidFill>
                <a:effectLst/>
                <a:latin typeface="ElsevierGulliver"/>
              </a:rPr>
              <a:t>, and </a:t>
            </a:r>
            <a:r>
              <a:rPr lang="en-US" b="1" i="0" dirty="0">
                <a:solidFill>
                  <a:srgbClr val="1F1F1F"/>
                </a:solidFill>
                <a:effectLst/>
                <a:latin typeface="ElsevierGulliver"/>
              </a:rPr>
              <a:t>subjective</a:t>
            </a:r>
            <a:r>
              <a:rPr lang="en-US" b="0" i="0" dirty="0">
                <a:solidFill>
                  <a:srgbClr val="1F1F1F"/>
                </a:solidFill>
                <a:effectLst/>
                <a:latin typeface="ElsevierGulliver"/>
              </a:rPr>
              <a:t>/verbal reactions can be distinguished.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ElsevierGulliv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1F1F1F"/>
                </a:solidFill>
                <a:effectLst/>
                <a:latin typeface="ElsevierGulliver"/>
              </a:rPr>
              <a:t>Physiological responses </a:t>
            </a:r>
            <a:r>
              <a:rPr lang="en-US" b="0" i="0" dirty="0">
                <a:solidFill>
                  <a:srgbClr val="1F1F1F"/>
                </a:solidFill>
                <a:effectLst/>
                <a:latin typeface="ElsevierGulliver"/>
              </a:rPr>
              <a:t>primarily include the </a:t>
            </a:r>
            <a:r>
              <a:rPr lang="en-US" b="0" i="1" dirty="0">
                <a:solidFill>
                  <a:srgbClr val="1F1F1F"/>
                </a:solidFill>
                <a:effectLst/>
                <a:latin typeface="ElsevierGulliver"/>
              </a:rPr>
              <a:t>sympathetic–adrenal–medullary</a:t>
            </a:r>
            <a:r>
              <a:rPr lang="en-US" b="0" i="0" dirty="0">
                <a:solidFill>
                  <a:srgbClr val="1F1F1F"/>
                </a:solidFill>
                <a:effectLst/>
                <a:latin typeface="ElsevierGulliver"/>
              </a:rPr>
              <a:t> (</a:t>
            </a:r>
            <a:r>
              <a:rPr lang="en-US" b="0" i="1" dirty="0">
                <a:solidFill>
                  <a:srgbClr val="1F1F1F"/>
                </a:solidFill>
                <a:effectLst/>
                <a:latin typeface="ElsevierGulliver"/>
              </a:rPr>
              <a:t>SAM</a:t>
            </a:r>
            <a:r>
              <a:rPr lang="en-US" b="0" i="0" dirty="0">
                <a:solidFill>
                  <a:srgbClr val="1F1F1F"/>
                </a:solidFill>
                <a:effectLst/>
                <a:latin typeface="ElsevierGulliver"/>
              </a:rPr>
              <a:t>) </a:t>
            </a:r>
            <a:r>
              <a:rPr lang="en-US" b="0" i="1" dirty="0">
                <a:solidFill>
                  <a:srgbClr val="1F1F1F"/>
                </a:solidFill>
                <a:effectLst/>
                <a:latin typeface="ElsevierGulliver"/>
              </a:rPr>
              <a:t>axis</a:t>
            </a:r>
            <a:r>
              <a:rPr lang="en-US" b="0" i="0" dirty="0">
                <a:solidFill>
                  <a:srgbClr val="1F1F1F"/>
                </a:solidFill>
                <a:effectLst/>
                <a:latin typeface="ElsevierGulliver"/>
              </a:rPr>
              <a:t>, </a:t>
            </a:r>
            <a:r>
              <a:rPr lang="en-US" b="0" i="1" dirty="0">
                <a:solidFill>
                  <a:srgbClr val="1F1F1F"/>
                </a:solidFill>
                <a:effectLst/>
                <a:latin typeface="ElsevierGulliver"/>
              </a:rPr>
              <a:t>hypothalamic–pituitary–adrenal</a:t>
            </a:r>
            <a:r>
              <a:rPr lang="en-US" b="0" i="0" dirty="0">
                <a:solidFill>
                  <a:srgbClr val="1F1F1F"/>
                </a:solidFill>
                <a:effectLst/>
                <a:latin typeface="ElsevierGulliver"/>
              </a:rPr>
              <a:t> (</a:t>
            </a:r>
            <a:r>
              <a:rPr lang="en-US" b="0" i="1" dirty="0">
                <a:solidFill>
                  <a:srgbClr val="1F1F1F"/>
                </a:solidFill>
                <a:effectLst/>
                <a:latin typeface="ElsevierGulliver"/>
              </a:rPr>
              <a:t>HPA</a:t>
            </a:r>
            <a:r>
              <a:rPr lang="en-US" b="0" i="0" dirty="0">
                <a:solidFill>
                  <a:srgbClr val="1F1F1F"/>
                </a:solidFill>
                <a:effectLst/>
                <a:latin typeface="ElsevierGulliver"/>
              </a:rPr>
              <a:t>) </a:t>
            </a:r>
            <a:r>
              <a:rPr lang="en-US" b="0" i="1" dirty="0">
                <a:solidFill>
                  <a:srgbClr val="1F1F1F"/>
                </a:solidFill>
                <a:effectLst/>
                <a:latin typeface="ElsevierGulliver"/>
              </a:rPr>
              <a:t>axis</a:t>
            </a:r>
            <a:r>
              <a:rPr lang="en-US" b="0" i="0" dirty="0">
                <a:solidFill>
                  <a:srgbClr val="1F1F1F"/>
                </a:solidFill>
                <a:effectLst/>
                <a:latin typeface="ElsevierGulliver"/>
              </a:rPr>
              <a:t>, and </a:t>
            </a:r>
            <a:r>
              <a:rPr lang="en-US" b="0" i="1" dirty="0">
                <a:solidFill>
                  <a:srgbClr val="1F1F1F"/>
                </a:solidFill>
                <a:effectLst/>
                <a:latin typeface="ElsevierGulliver"/>
              </a:rPr>
              <a:t>immune system</a:t>
            </a:r>
            <a:r>
              <a:rPr lang="en-US" b="0" i="0" dirty="0">
                <a:solidFill>
                  <a:srgbClr val="1F1F1F"/>
                </a:solidFill>
                <a:effectLst/>
                <a:latin typeface="ElsevierGulliver"/>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1F1F1F"/>
              </a:solidFill>
              <a:effectLst/>
              <a:latin typeface="ElsevierGulliv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1F1F1F"/>
                </a:solidFill>
                <a:effectLst/>
                <a:latin typeface="ElsevierGulliver"/>
              </a:rPr>
              <a:t>Behavioral responses</a:t>
            </a:r>
            <a:r>
              <a:rPr lang="en-US" b="0" i="0" dirty="0">
                <a:solidFill>
                  <a:srgbClr val="1F1F1F"/>
                </a:solidFill>
                <a:effectLst/>
                <a:latin typeface="ElsevierGulliver"/>
              </a:rPr>
              <a:t>, among others, cover attention, arousal, and vigilance;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1F1F1F"/>
              </a:solidFill>
              <a:effectLst/>
              <a:latin typeface="ElsevierGulliv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1F1F1F"/>
                </a:solidFill>
                <a:effectLst/>
                <a:latin typeface="ElsevierGulliver"/>
              </a:rPr>
              <a:t>Subjective/verbal reactions </a:t>
            </a:r>
            <a:r>
              <a:rPr lang="en-US" b="0" i="0" dirty="0">
                <a:solidFill>
                  <a:srgbClr val="1F1F1F"/>
                </a:solidFill>
                <a:effectLst/>
                <a:latin typeface="ElsevierGulliver"/>
              </a:rPr>
              <a:t>are interpretations, cognitions, and emotions.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endParaRPr lang="en-US" b="0" i="0" dirty="0"/>
          </a:p>
          <a:p>
            <a:endParaRPr lang="en-US" dirty="0"/>
          </a:p>
          <a:p>
            <a:endParaRPr lang="en-US" b="0" i="1" dirty="0"/>
          </a:p>
        </p:txBody>
      </p:sp>
      <p:sp>
        <p:nvSpPr>
          <p:cNvPr id="4" name="Slide Number Placeholder 3"/>
          <p:cNvSpPr>
            <a:spLocks noGrp="1"/>
          </p:cNvSpPr>
          <p:nvPr>
            <p:ph type="sldNum" sz="quarter" idx="5"/>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272985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WHEN THE BRAIN SENSES A THREAT (PHYSICAL OR SOCIAL) – YOUR BODY RESPONDS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latin typeface="Roboto" panose="02000000000000000000" pitchFamily="2" charset="0"/>
              </a:rPr>
              <a:t>The key is your reaction to incivility in the workplace – in your appraisal of the situation and in your responses to it.</a:t>
            </a:r>
          </a:p>
          <a:p>
            <a:endParaRPr lang="en-US" dirty="0"/>
          </a:p>
          <a:p>
            <a:r>
              <a:rPr lang="en-US" dirty="0"/>
              <a:t>Cortina, et al., 2022 - 739 - how uncivil situations (appraised as threatening) can get into the bodies of targeted employees, activating multiple components of physiological stress – </a:t>
            </a:r>
          </a:p>
          <a:p>
            <a:r>
              <a:rPr lang="en-US" dirty="0"/>
              <a:t>They propose that these biological responses drive behavioral responses, which in turn loop back into biology to influence further change within the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incivility through this lens – </a:t>
            </a:r>
            <a:r>
              <a:rPr lang="en-US" b="1" dirty="0"/>
              <a:t>strategies that appear to work best – that stop the harmful biological response to reduce wear and tear on 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repairing relationships and selecting effective coping strategies (wellness)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74747"/>
              </a:solidFill>
              <a:effectLst/>
              <a:latin typeface="Roboto" panose="02000000000000000000" pitchFamily="2" charset="0"/>
            </a:endParaRPr>
          </a:p>
          <a:p>
            <a:endParaRPr lang="en-US" dirty="0"/>
          </a:p>
          <a:p>
            <a:r>
              <a:rPr lang="en-US" dirty="0"/>
              <a:t>For incivility to incite negative effects requires that the recipient (1) encodes that an uncivil event transpired and (2) attributes blame for the event.</a:t>
            </a:r>
          </a:p>
          <a:p>
            <a:endParaRPr lang="en-US" dirty="0"/>
          </a:p>
          <a:p>
            <a:r>
              <a:rPr lang="en-US" i="1" dirty="0"/>
              <a:t>Modified graphic based on: Cortina, </a:t>
            </a:r>
            <a:r>
              <a:rPr lang="en-US" i="1" dirty="0" err="1"/>
              <a:t>Hershcovics</a:t>
            </a:r>
            <a:r>
              <a:rPr lang="en-US" i="1" dirty="0"/>
              <a:t> &amp; Clancy (2022). The Embodiment of Insult: A Theory of </a:t>
            </a:r>
            <a:r>
              <a:rPr lang="en-US" b="1" i="1" dirty="0"/>
              <a:t>Biobehavioral Response </a:t>
            </a:r>
            <a:r>
              <a:rPr lang="en-US" i="1" dirty="0"/>
              <a:t>to Workplace Incivility.  Journal of </a:t>
            </a:r>
            <a:r>
              <a:rPr lang="en-US" i="1" dirty="0" err="1"/>
              <a:t>ManagementVol</a:t>
            </a:r>
            <a:r>
              <a:rPr lang="en-US" i="1" dirty="0"/>
              <a:t>. 48 No. 3, March 2022 738–763</a:t>
            </a:r>
          </a:p>
          <a:p>
            <a:endParaRPr lang="en-US" dirty="0"/>
          </a:p>
          <a:p>
            <a:r>
              <a:rPr lang="en-US" b="1" dirty="0"/>
              <a:t>How people respond, both biologically and behaviorally, when targeted with incivility in organizations -- behaviors not only stem from biological change within the body but also stimulate such change –</a:t>
            </a:r>
          </a:p>
          <a:p>
            <a:endParaRPr lang="en-US" b="1" dirty="0"/>
          </a:p>
          <a:p>
            <a:r>
              <a:rPr lang="en-US" b="1" dirty="0"/>
              <a:t>We propose that these biological responses drive behavioral responses, which in turn loop back into biology to influence further change within the body.</a:t>
            </a:r>
          </a:p>
          <a:p>
            <a:endParaRPr lang="en-US" dirty="0"/>
          </a:p>
          <a:p>
            <a:r>
              <a:rPr lang="en-US" dirty="0"/>
              <a:t>Dr. Selye recognized that stress is simply a part of everyday life for each of us, but that we all respond to or experience it differently from one another.</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ElsevierGulliver"/>
                <a:sym typeface="Wingdings" panose="05000000000000000000" pitchFamily="2" charset="2"/>
              </a:rPr>
              <a:t></a:t>
            </a:r>
            <a:r>
              <a:rPr lang="en-US" b="0" i="0" dirty="0">
                <a:solidFill>
                  <a:srgbClr val="1F1F1F"/>
                </a:solidFill>
                <a:effectLst/>
                <a:latin typeface="ElsevierGulliver"/>
              </a:rPr>
              <a:t>The stress reactions to physical and psychological stimuli are primarily determined by the </a:t>
            </a:r>
            <a:r>
              <a:rPr lang="en-US" b="1" i="0" u="sng" dirty="0">
                <a:solidFill>
                  <a:srgbClr val="1F1F1F"/>
                </a:solidFill>
                <a:effectLst/>
                <a:latin typeface="ElsevierGulliver"/>
              </a:rPr>
              <a:t>individual interpretation</a:t>
            </a:r>
            <a:r>
              <a:rPr lang="en-US" b="0" i="0" dirty="0">
                <a:solidFill>
                  <a:srgbClr val="1F1F1F"/>
                </a:solidFill>
                <a:effectLst/>
                <a:latin typeface="ElsevierGulliver"/>
              </a:rPr>
              <a:t>, but also by the </a:t>
            </a:r>
            <a:r>
              <a:rPr lang="en-US" b="1" i="0" dirty="0">
                <a:solidFill>
                  <a:srgbClr val="1F1F1F"/>
                </a:solidFill>
                <a:effectLst/>
                <a:latin typeface="ElsevierGulliver"/>
              </a:rPr>
              <a:t>social context</a:t>
            </a:r>
            <a:r>
              <a:rPr lang="en-US" b="0" i="0" dirty="0">
                <a:solidFill>
                  <a:srgbClr val="1F1F1F"/>
                </a:solidFill>
                <a:effectLst/>
                <a:latin typeface="ElsevierGulliver"/>
              </a:rPr>
              <a:t>, the </a:t>
            </a:r>
            <a:r>
              <a:rPr lang="en-US" b="1" i="0" dirty="0">
                <a:solidFill>
                  <a:srgbClr val="1F1F1F"/>
                </a:solidFill>
                <a:effectLst/>
                <a:latin typeface="ElsevierGulliver"/>
              </a:rPr>
              <a:t>social status</a:t>
            </a:r>
            <a:r>
              <a:rPr lang="en-US" b="0" i="0" dirty="0">
                <a:solidFill>
                  <a:srgbClr val="1F1F1F"/>
                </a:solidFill>
                <a:effectLst/>
                <a:latin typeface="ElsevierGulliver"/>
              </a:rPr>
              <a:t>, </a:t>
            </a:r>
            <a:r>
              <a:rPr lang="en-US" b="1" i="0" dirty="0">
                <a:solidFill>
                  <a:schemeClr val="tx1"/>
                </a:solidFill>
                <a:effectLst/>
                <a:highlight>
                  <a:srgbClr val="000000"/>
                </a:highlight>
                <a:latin typeface="ElsevierGulliver"/>
                <a:hlinkClick r:id="rId3" tooltip="Learn more about genetic factors from ScienceDirect's AI-generated Topic Pages">
                  <a:extLst>
                    <a:ext uri="{A12FA001-AC4F-418D-AE19-62706E023703}">
                      <ahyp:hlinkClr xmlns:ahyp="http://schemas.microsoft.com/office/drawing/2018/hyperlinkcolor" val="tx"/>
                    </a:ext>
                  </a:extLst>
                </a:hlinkClick>
              </a:rPr>
              <a:t>genetic factors</a:t>
            </a:r>
            <a:r>
              <a:rPr lang="en-US" b="0" i="0" dirty="0">
                <a:solidFill>
                  <a:srgbClr val="1F1F1F"/>
                </a:solidFill>
                <a:effectLst/>
                <a:latin typeface="ElsevierGulliver"/>
              </a:rPr>
              <a:t>, </a:t>
            </a:r>
            <a:r>
              <a:rPr lang="en-US" b="1" i="0" dirty="0">
                <a:solidFill>
                  <a:srgbClr val="1F1F1F"/>
                </a:solidFill>
                <a:effectLst/>
                <a:latin typeface="ElsevierGulliver"/>
              </a:rPr>
              <a:t>gender</a:t>
            </a:r>
            <a:r>
              <a:rPr lang="en-US" b="0" i="0" dirty="0">
                <a:solidFill>
                  <a:srgbClr val="1F1F1F"/>
                </a:solidFill>
                <a:effectLst/>
                <a:latin typeface="ElsevierGulliver"/>
              </a:rPr>
              <a:t>, </a:t>
            </a:r>
            <a:r>
              <a:rPr lang="en-US" b="1" i="0" dirty="0">
                <a:solidFill>
                  <a:srgbClr val="1F1F1F"/>
                </a:solidFill>
                <a:effectLst/>
                <a:latin typeface="ElsevierGulliver"/>
              </a:rPr>
              <a:t>developmental</a:t>
            </a:r>
            <a:r>
              <a:rPr lang="en-US" b="0" i="0" dirty="0">
                <a:solidFill>
                  <a:srgbClr val="1F1F1F"/>
                </a:solidFill>
                <a:effectLst/>
                <a:latin typeface="ElsevierGulliver"/>
              </a:rPr>
              <a:t> </a:t>
            </a:r>
            <a:r>
              <a:rPr lang="en-US" b="1" i="0" dirty="0">
                <a:solidFill>
                  <a:srgbClr val="1F1F1F"/>
                </a:solidFill>
                <a:effectLst/>
                <a:latin typeface="ElsevierGulliver"/>
              </a:rPr>
              <a:t>stage</a:t>
            </a:r>
            <a:r>
              <a:rPr lang="en-US" b="0" i="0" dirty="0">
                <a:solidFill>
                  <a:srgbClr val="1F1F1F"/>
                </a:solidFill>
                <a:effectLst/>
                <a:latin typeface="ElsevierGulliver"/>
              </a:rPr>
              <a:t>, and </a:t>
            </a:r>
            <a:r>
              <a:rPr lang="en-US" b="1" i="0" dirty="0">
                <a:solidFill>
                  <a:srgbClr val="1F1F1F"/>
                </a:solidFill>
                <a:effectLst/>
                <a:latin typeface="ElsevierGulliver"/>
              </a:rPr>
              <a:t>individual lifelong experiences</a:t>
            </a:r>
            <a:r>
              <a:rPr lang="en-US" b="0" i="0" dirty="0">
                <a:solidFill>
                  <a:srgbClr val="1F1F1F"/>
                </a:solidFill>
                <a:effectLst/>
                <a:latin typeface="ElsevierGulliver"/>
              </a:rPr>
              <a:t>. </a:t>
            </a:r>
            <a:r>
              <a:rPr lang="en-US" b="1" u="sng" dirty="0"/>
              <a:t>APPRAISAL</a:t>
            </a:r>
            <a:r>
              <a:rPr lang="en-US" dirty="0"/>
              <a:t> of situations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https://www.sciencedirect.com/topics/psychology/stress-and-coping#:~:text=According%20to%20the%20cognitive%2Dtransactional,cognitive%20appraisal%20of%20these%20demands.</a:t>
            </a:r>
            <a:r>
              <a:rPr lang="en-US" b="0" i="0" dirty="0">
                <a:solidFill>
                  <a:srgbClr val="1F1F1F"/>
                </a:solidFill>
                <a:effectLst/>
                <a:latin typeface="ElsevierGulliver"/>
              </a:rPr>
              <a:t> </a:t>
            </a:r>
            <a:endParaRPr lang="en-US" b="0" i="0" dirty="0"/>
          </a:p>
          <a:p>
            <a:endParaRPr lang="en-US" b="0" i="1" dirty="0"/>
          </a:p>
          <a:p>
            <a:r>
              <a:rPr lang="en-US" b="0" i="1" dirty="0"/>
              <a:t>Gillam, et al., (2023) – also a biopsychosocial model of challenge and threat (BPSM) - in motivated situations (e.g., interview performance), individuals make two distinct cognitive appraisals: demand and resource appraisals. </a:t>
            </a:r>
          </a:p>
          <a:p>
            <a:endParaRPr lang="en-US" b="1" i="1" dirty="0"/>
          </a:p>
          <a:p>
            <a:pPr marL="171450" indent="-171450">
              <a:buFont typeface="Arial" panose="020B0604020202020204" pitchFamily="34" charset="0"/>
              <a:buChar char="•"/>
            </a:pPr>
            <a:r>
              <a:rPr lang="en-US" b="1" i="1" dirty="0"/>
              <a:t>Demand appraisals </a:t>
            </a:r>
            <a:r>
              <a:rPr lang="en-US" b="0" i="1" dirty="0"/>
              <a:t>refer to the perception of danger, uncertainties, and required effort of the situation, while resource appraisals refer to the perceived resources and abilities to deal with the situation</a:t>
            </a:r>
          </a:p>
          <a:p>
            <a:r>
              <a:rPr lang="en-US" b="0" i="1" dirty="0"/>
              <a:t>(e.g., skills, knowledge, abilities, and dispositional factors). Accordingly, these cognitive appraisals determine whether an individual evaluates a situation as a challenge or threat. </a:t>
            </a:r>
          </a:p>
          <a:p>
            <a:endParaRPr lang="en-US" b="0" i="1" dirty="0"/>
          </a:p>
          <a:p>
            <a:pPr marL="628650" lvl="1" indent="-171450">
              <a:buFont typeface="Wingdings" panose="05000000000000000000" pitchFamily="2" charset="2"/>
              <a:buChar char="ü"/>
            </a:pPr>
            <a:r>
              <a:rPr lang="en-US" b="1" i="1" dirty="0"/>
              <a:t>Challenge</a:t>
            </a:r>
            <a:r>
              <a:rPr lang="en-US" b="0" i="1" dirty="0"/>
              <a:t> (adaptive) occurs when the perceived resources meet or exceed the perceived demands of the situation. [I got this]</a:t>
            </a:r>
          </a:p>
          <a:p>
            <a:pPr marL="171450" indent="-171450">
              <a:buFont typeface="Wingdings" panose="05000000000000000000" pitchFamily="2" charset="2"/>
              <a:buChar char="ü"/>
            </a:pPr>
            <a:endParaRPr lang="en-US" b="0" i="1" dirty="0"/>
          </a:p>
          <a:p>
            <a:pPr marL="628650" lvl="1" indent="-171450">
              <a:buFont typeface="Wingdings" panose="05000000000000000000" pitchFamily="2" charset="2"/>
              <a:buChar char="ü"/>
            </a:pPr>
            <a:r>
              <a:rPr lang="en-US" b="1" i="1" dirty="0"/>
              <a:t>Threat</a:t>
            </a:r>
            <a:r>
              <a:rPr lang="en-US" b="0" i="1" dirty="0"/>
              <a:t> (maladaptive) occurs when the perceived resources do not meet the perceived demands. [I can’t take this anymore, I’m helpless]</a:t>
            </a:r>
            <a:endParaRPr lang="en-US" b="0" i="0" dirty="0"/>
          </a:p>
          <a:p>
            <a:endParaRPr lang="en-US" b="0" i="0" dirty="0"/>
          </a:p>
          <a:p>
            <a:r>
              <a:rPr lang="en-US" b="0" i="0" dirty="0"/>
              <a:t>Research shows in the face of completing a goal (motivated performance situation), if people are told they are disadvantaged due to education, gender, social status, minority  - they do not perform as well. When told to focus on what you learn no matter what the outcome – just do you best and grow – they perform better – even if they don’t totally achieve and are not despondent afterwards.</a:t>
            </a:r>
            <a:endParaRPr lang="en-US" dirty="0"/>
          </a:p>
          <a:p>
            <a:r>
              <a:rPr lang="en-US" dirty="0" err="1"/>
              <a:t>Sliter</a:t>
            </a:r>
            <a:r>
              <a:rPr lang="en-US" dirty="0"/>
              <a:t>, M., Withrow, S., &amp; Jex, S. M. (2014, November 10). It Happened, or You Thought It Happened? Examining the Perception of Workplace Incivility Based on Personality</a:t>
            </a:r>
          </a:p>
          <a:p>
            <a:r>
              <a:rPr lang="en-US" dirty="0"/>
              <a:t>Characteristics. International Journal of Stress Management.</a:t>
            </a:r>
          </a:p>
          <a:p>
            <a:endParaRPr lang="en-US" dirty="0"/>
          </a:p>
          <a:p>
            <a:r>
              <a:rPr lang="en-US" dirty="0"/>
              <a:t>DIFFERENTIAL SENSITIVITY – One factor personality – affects appraisal as a threat/or not (primary) and response to it (secondary appraisal) – </a:t>
            </a:r>
          </a:p>
          <a:p>
            <a:endParaRPr lang="en-US" dirty="0"/>
          </a:p>
          <a:p>
            <a:r>
              <a:rPr lang="en-US" dirty="0"/>
              <a:t>Certain traits may predispose people to see uncivil events as threats (negative affectivity – glass half empty, conscientiousness)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other traits predispose people to be less likely to perceive events as threatening uncivil events as (e.g., positive affectivity; emotional stability; agreeableness; extraversion; openness) – others may perceive the interaction as a CHALLENGE – [McLoughlin, et al. (2023) - habitually appraising stressful events as more of a threat (i.e., situational demands exceed personal coping resources) may increase one's risk of – ill-health (e.g., depression)].</a:t>
            </a:r>
          </a:p>
          <a:p>
            <a:endParaRPr lang="en-US" dirty="0"/>
          </a:p>
          <a:p>
            <a:endParaRPr lang="en-US" dirty="0"/>
          </a:p>
          <a:p>
            <a:r>
              <a:rPr lang="en-US" dirty="0"/>
              <a:t>This study showed that </a:t>
            </a:r>
            <a:r>
              <a:rPr lang="en-US" u="sng" dirty="0"/>
              <a:t>agreeableness</a:t>
            </a:r>
            <a:r>
              <a:rPr lang="en-US" dirty="0"/>
              <a:t>, </a:t>
            </a:r>
            <a:r>
              <a:rPr lang="en-US" u="sng" dirty="0"/>
              <a:t>emotional stability </a:t>
            </a:r>
            <a:r>
              <a:rPr lang="en-US" dirty="0"/>
              <a:t>and </a:t>
            </a:r>
            <a:r>
              <a:rPr lang="en-US" u="sng" dirty="0"/>
              <a:t>openness</a:t>
            </a:r>
            <a:r>
              <a:rPr lang="en-US" dirty="0"/>
              <a:t> regularly negatively related to perceptions of incivility</a:t>
            </a:r>
          </a:p>
          <a:p>
            <a:endParaRPr lang="en-US" dirty="0"/>
          </a:p>
          <a:p>
            <a:r>
              <a:rPr lang="en-US" u="sng" dirty="0"/>
              <a:t>Positive affect </a:t>
            </a:r>
            <a:r>
              <a:rPr lang="en-US" dirty="0"/>
              <a:t>and </a:t>
            </a:r>
            <a:r>
              <a:rPr lang="en-US" u="sng" dirty="0"/>
              <a:t>negative affect </a:t>
            </a:r>
            <a:r>
              <a:rPr lang="en-US" dirty="0"/>
              <a:t>positively related to perceptions of incivility</a:t>
            </a:r>
          </a:p>
          <a:p>
            <a:endParaRPr lang="en-US" dirty="0"/>
          </a:p>
          <a:p>
            <a:r>
              <a:rPr lang="en-US" dirty="0"/>
              <a:t>		[Big five personality traits - Openness, Conscientiousness, Extraversion, Agreeableness, and Neuroticism.]</a:t>
            </a:r>
          </a:p>
          <a:p>
            <a:endParaRPr lang="en-US" dirty="0"/>
          </a:p>
          <a:p>
            <a:r>
              <a:rPr lang="en-US" u="sng" dirty="0"/>
              <a:t>Agreeableness</a:t>
            </a:r>
            <a:r>
              <a:rPr lang="en-US" dirty="0"/>
              <a:t> is a trait characterized by a person being courteous, flexible, trusting, good-natured, cooperative, forgiving, softhearted, and tolerant  Barrick &amp; Mount, 1991). People who are not agreeable tend to be argumentative, mistrustful, and skeptical. -- individuals high in agreeableness might give others the</a:t>
            </a:r>
          </a:p>
          <a:p>
            <a:r>
              <a:rPr lang="en-US" dirty="0"/>
              <a:t>“benefit of the doubt” when they witness potentially uncivil behavior.</a:t>
            </a:r>
          </a:p>
          <a:p>
            <a:endParaRPr lang="en-US" dirty="0"/>
          </a:p>
          <a:p>
            <a:r>
              <a:rPr lang="en-US" u="sng" dirty="0"/>
              <a:t>Emotional stability </a:t>
            </a:r>
            <a:r>
              <a:rPr lang="en-US" dirty="0"/>
              <a:t>refers to level-headedness, appropriate emotional reactions, and calmness. The polar opposite of emotional stability, neuroticism, is a trait that is characterized by anxiety, hostility, self-consciousness, and impulsiveness. We expect emotional stability to associate with the perceptions of incivility. Emotionally unstable (neurotic) people appraise even positive events as invoking negative emotions (Brief, Butcher, &amp; Roberson, 1995). Gallagher (1990) posited that neuroticism affects perception of stressors through a selective attention bias. That is, neuroticism may predispose people to appraise more stressors in the environment.</a:t>
            </a:r>
          </a:p>
          <a:p>
            <a:endParaRPr lang="en-US" dirty="0"/>
          </a:p>
          <a:p>
            <a:r>
              <a:rPr lang="en-US" u="sng" dirty="0"/>
              <a:t>Openness</a:t>
            </a:r>
            <a:r>
              <a:rPr lang="en-US" dirty="0"/>
              <a:t> to experience is a trait characterized by imagination, open-mindedness, and liberalism. A person high in openness is imaginative, and considers the real world to be mundane (Barrick &amp; Mount, 1991). People who are high on this trait tend also to be more accepting of others, and like individuals high on agreeableness and extraversion, may be more likely to give potential perpetrators of incivility the benefit of the doubt. Open individuals might be more prone to interpreting the behavior of others as externally caused, and not automatically assume the person’s motives are negative. That is, open people may not be likely to appraise these interpersonal behaviors as incivility.</a:t>
            </a:r>
          </a:p>
          <a:p>
            <a:endParaRPr lang="en-US" dirty="0"/>
          </a:p>
          <a:p>
            <a:r>
              <a:rPr lang="en-US" dirty="0"/>
              <a:t>A coworker passes you in the hallway and you say “hello.” </a:t>
            </a:r>
          </a:p>
          <a:p>
            <a:r>
              <a:rPr lang="en-US" dirty="0"/>
              <a:t>The coworker does not respond. </a:t>
            </a:r>
          </a:p>
          <a:p>
            <a:r>
              <a:rPr lang="en-US" dirty="0"/>
              <a:t>You might perceive this as incivility, assuming the coworker was intentionally rude. </a:t>
            </a:r>
          </a:p>
          <a:p>
            <a:r>
              <a:rPr lang="en-US" dirty="0"/>
              <a:t>Another person, however, exposed to the exact same situation, might not consider this to be incivility, assuming that the coworker did not hear the “hello,” or was otherwise having a stressful day.</a:t>
            </a:r>
          </a:p>
          <a:p>
            <a:endParaRPr lang="en-US" dirty="0"/>
          </a:p>
          <a:p>
            <a:r>
              <a:rPr lang="en-US" dirty="0"/>
              <a:t>RECOMMENDED READING: https://www.sciencedirect.com/science/article/pii/S2352250X2200001X</a:t>
            </a:r>
          </a:p>
          <a:p>
            <a:endParaRPr lang="en-US" dirty="0"/>
          </a:p>
          <a:p>
            <a:r>
              <a:rPr lang="en-US" dirty="0" err="1"/>
              <a:t>Slavich</a:t>
            </a:r>
            <a:r>
              <a:rPr lang="en-US" dirty="0"/>
              <a:t>, G.M. (2022). Social Safety Theory: Understanding social stress, disease risk, resilience, and behavior during the COVID-19 pandemic and beyond. Current Opinion in Psychology, Volume 45, June 2022, 101299</a:t>
            </a:r>
          </a:p>
          <a:p>
            <a:r>
              <a:rPr lang="en-US" dirty="0"/>
              <a:t> </a:t>
            </a:r>
          </a:p>
          <a:p>
            <a:r>
              <a:rPr lang="en-US" dirty="0"/>
              <a:t>Tenet 1: Humans evolved to foster social safety</a:t>
            </a:r>
          </a:p>
          <a:p>
            <a:r>
              <a:rPr lang="en-US" dirty="0"/>
              <a:t>Tenet 2: Social safety is beneficial for human health and behavior</a:t>
            </a:r>
          </a:p>
          <a:p>
            <a:r>
              <a:rPr lang="en-US" dirty="0"/>
              <a:t>Tenet 3: Social threat is harmful for human health and behavior</a:t>
            </a:r>
          </a:p>
          <a:p>
            <a:endParaRPr lang="en-US" dirty="0"/>
          </a:p>
          <a:p>
            <a:r>
              <a:rPr lang="en-US" dirty="0"/>
              <a:t>The extent to which a situation/event is experienced as a social threat is dependent upon many factors – birth cohort, childhood microbial environment, sleep, </a:t>
            </a:r>
            <a:r>
              <a:rPr lang="en-US" dirty="0" err="1"/>
              <a:t>genetics,air</a:t>
            </a:r>
            <a:r>
              <a:rPr lang="en-US" dirty="0"/>
              <a:t> pollution, diet, and self-harm</a:t>
            </a:r>
          </a:p>
          <a:p>
            <a:r>
              <a:rPr lang="en-US" dirty="0"/>
              <a:t>Also how social-environmental circumstances are appraised influenced by DEVELOPMENTALLY DERIVED SOCIAL SAFETY SCHEMAS</a:t>
            </a:r>
          </a:p>
          <a:p>
            <a:endParaRPr lang="en-US" dirty="0"/>
          </a:p>
          <a:p>
            <a:r>
              <a:rPr lang="en-US" dirty="0"/>
              <a:t>--neurocognitive appraisals of the surrounding social environment as being socially safe versus threatening </a:t>
            </a:r>
            <a:r>
              <a:rPr lang="en-US" b="1" dirty="0"/>
              <a:t>can influence immune system dynamics and, consequently, disease risk, aging, longevity, and behavior </a:t>
            </a:r>
            <a:r>
              <a:rPr lang="en-US" dirty="0"/>
              <a:t>[19,20].</a:t>
            </a:r>
          </a:p>
          <a:p>
            <a:endParaRPr lang="en-US" dirty="0"/>
          </a:p>
          <a:p>
            <a:pPr marL="171450" indent="-171450">
              <a:buFont typeface="Wingdings" panose="05000000000000000000" pitchFamily="2" charset="2"/>
              <a:buChar char="n"/>
            </a:pPr>
            <a:r>
              <a:rPr lang="en-US" dirty="0"/>
              <a:t>immune system is a dynamic learning system that uses Bayesian forecasting to predict and prepare for threats that are most likely to occur based on past and current pathogen exposure statistics [15]. This ongoing education and calibration of the immune system over the lifetime refines the functional dynamics, capacity, and regulation of each individual's immunologic response. In doing so, the system can anticipate and guard against the specific threats most likely to be present in the surrounding environment in order to ensure the greatest survival advantage possible [16].</a:t>
            </a:r>
          </a:p>
          <a:p>
            <a:pPr marL="171450" indent="-171450">
              <a:buFont typeface="Wingdings" panose="05000000000000000000" pitchFamily="2" charset="2"/>
              <a:buChar char="n"/>
            </a:pPr>
            <a:endParaRPr lang="en-US" dirty="0"/>
          </a:p>
          <a:p>
            <a:pPr marL="171450" indent="-171450">
              <a:buFont typeface="Wingdings" panose="05000000000000000000" pitchFamily="2" charset="2"/>
              <a:buChar char="n"/>
            </a:pPr>
            <a:r>
              <a:rPr lang="en-US" dirty="0"/>
              <a:t>the immune system is that it mobilizes not just in response to microbial threats but also in response to social threats that historically indicated a heightened possibility of physical conflict or injury, both of which can lead to pathogen exposure and infection [8]. Stressors possessing this potential include social conflict, aggression, devaluation, discrimination, isolation, rejection, and exclusion. To detect such social-environmental threats, the immune system relies on the brain, which continually monitors the extent to which the individual is in a socially safe versus threatening environment.</a:t>
            </a:r>
          </a:p>
          <a:p>
            <a:pPr marL="171450" indent="-171450">
              <a:buFont typeface="Wingdings" panose="05000000000000000000" pitchFamily="2" charset="2"/>
              <a:buChar char="n"/>
            </a:pPr>
            <a:endParaRPr lang="en-US" dirty="0"/>
          </a:p>
          <a:p>
            <a:pPr marL="0" indent="0">
              <a:buFont typeface="Wingdings" panose="05000000000000000000" pitchFamily="2" charset="2"/>
              <a:buNone/>
            </a:pPr>
            <a:r>
              <a:rPr lang="en-US" b="1" dirty="0" err="1"/>
              <a:t>Soojung</a:t>
            </a:r>
            <a:r>
              <a:rPr lang="en-US" b="1" dirty="0"/>
              <a:t> et al., 2022 A meta-analysis integrating 20 years of workplace incivility research: Antecedents, consequences, and boundary conditions --</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How blame is attributed likely influences affective response, which in turn influences different down-stream consequences (health, behaviors). For instance, if an employee attributes blame internally, it might incite feelings of shame and guilt,</a:t>
            </a:r>
          </a:p>
          <a:p>
            <a:pPr marL="0" indent="0">
              <a:buFont typeface="Wingdings" panose="05000000000000000000" pitchFamily="2" charset="2"/>
              <a:buNone/>
            </a:pPr>
            <a:r>
              <a:rPr lang="en-US" dirty="0"/>
              <a:t>which influence subsequent withdrawal behaviors. On the other hand, if the employee attributes blame and intentionality to the instigator, the result might be anger and target-specific frustration that disrupts social exchange processes and motivates retaliatory behaviors. </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Furthermore, whether one believes incivility is common in their work environment and they have little control in preventing their victimization may exacerbate psychological distress-based reactions and motivate turnover. Alternatively, if one views these behaviors as fairly uncharacteristic of their workplace and that they are being targeted might spur feelings of isolation, ostracism, or the sense that one does not belong. To that end, emerging research does in fact suggest that</a:t>
            </a:r>
          </a:p>
          <a:p>
            <a:pPr marL="0" indent="0">
              <a:buFont typeface="Wingdings" panose="05000000000000000000" pitchFamily="2" charset="2"/>
              <a:buNone/>
            </a:pPr>
            <a:r>
              <a:rPr lang="en-US" dirty="0"/>
              <a:t>shared incivility (two or more people are treated with incivility) as opposed to when one individual is targeted, diminishes individual level harmful effects through reductions in self-blame (</a:t>
            </a:r>
            <a:r>
              <a:rPr lang="en-US" dirty="0" err="1"/>
              <a:t>Schilpzand</a:t>
            </a:r>
            <a:r>
              <a:rPr lang="en-US" dirty="0"/>
              <a:t> et al., 2016)</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263627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30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0901" y="365126"/>
            <a:ext cx="11427023"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0901" y="1681164"/>
            <a:ext cx="5548798" cy="657303"/>
          </a:xfrm>
          <a:prstGeom prst="rect">
            <a:avLst/>
          </a:prstGeom>
        </p:spPr>
        <p:txBody>
          <a:bodyPr anchor="b">
            <a:normAutofit/>
          </a:bodyPr>
          <a:lstStyle>
            <a:lvl1pPr marL="0" indent="0">
              <a:buNone/>
              <a:defRPr sz="2399" b="1" cap="all" baseline="0">
                <a:latin typeface="Source Sans Pro SemiBold" panose="020B0603030403020204" pitchFamily="34"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0901" y="2505075"/>
            <a:ext cx="5548798"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0592" y="1681164"/>
            <a:ext cx="5637332" cy="657303"/>
          </a:xfrm>
          <a:prstGeom prst="rect">
            <a:avLst/>
          </a:prstGeom>
        </p:spPr>
        <p:txBody>
          <a:bodyPr anchor="b">
            <a:normAutofit/>
          </a:bodyPr>
          <a:lstStyle>
            <a:lvl1pPr marL="0" indent="0">
              <a:buNone/>
              <a:defRPr sz="2399" b="1" cap="all" baseline="0">
                <a:latin typeface="Source Sans Pro SemiBold" panose="020B0603030403020204" pitchFamily="34"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0592" y="2505075"/>
            <a:ext cx="5637332"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7765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0901" y="559089"/>
            <a:ext cx="11427023"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025" y="2008683"/>
            <a:ext cx="9875764"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475"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7982"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411584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0901" y="365126"/>
            <a:ext cx="11427023"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51009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195" y="457200"/>
            <a:ext cx="4385979" cy="1600200"/>
          </a:xfrm>
          <a:prstGeom prst="rect">
            <a:avLst/>
          </a:prstGeom>
        </p:spPr>
        <p:txBody>
          <a:bodyPr anchor="t"/>
          <a:lstStyle>
            <a:lvl1pPr>
              <a:lnSpc>
                <a:spcPts val="3199"/>
              </a:lnSpc>
              <a:defRPr sz="3199">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1838" y="457200"/>
            <a:ext cx="6599792" cy="5403850"/>
          </a:xfrm>
          <a:prstGeom prst="rect">
            <a:avLst/>
          </a:prstGeom>
        </p:spPr>
        <p:txBody>
          <a:bodyPr/>
          <a:lstStyle>
            <a:lvl1pPr>
              <a:defRPr sz="3199">
                <a:latin typeface="Source Sans Pro" panose="020B0503030403020204" pitchFamily="34" charset="0"/>
              </a:defRPr>
            </a:lvl1pPr>
            <a:lvl2pPr>
              <a:defRPr sz="2799">
                <a:latin typeface="Source Sans Pro" panose="020B0503030403020204" pitchFamily="34" charset="0"/>
              </a:defRPr>
            </a:lvl2pPr>
            <a:lvl3pPr>
              <a:defRPr sz="2399">
                <a:latin typeface="Source Sans Pro" panose="020B0503030403020204" pitchFamily="34" charset="0"/>
              </a:defRPr>
            </a:lvl3pPr>
            <a:lvl4pPr>
              <a:defRPr sz="1999">
                <a:latin typeface="Source Sans Pro" panose="020B0503030403020204" pitchFamily="34" charset="0"/>
              </a:defRPr>
            </a:lvl4pPr>
            <a:lvl5pPr>
              <a:defRPr sz="1999">
                <a:latin typeface="Source Sans Pro" panose="020B0503030403020204" pitchFamily="34" charset="0"/>
              </a:defRPr>
            </a:lvl5pPr>
            <a:lvl6pPr>
              <a:defRPr sz="1999"/>
            </a:lvl6pPr>
            <a:lvl7pPr>
              <a:defRPr sz="1999"/>
            </a:lvl7pPr>
            <a:lvl8pPr>
              <a:defRPr sz="1999"/>
            </a:lvl8pPr>
            <a:lvl9pPr>
              <a:defRPr sz="1999"/>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195" y="2057400"/>
            <a:ext cx="4385979" cy="3811588"/>
          </a:xfrm>
          <a:prstGeom prst="rect">
            <a:avLst/>
          </a:prstGeom>
        </p:spPr>
        <p:txBody>
          <a:bodyPr>
            <a:normAutofit/>
          </a:bodyPr>
          <a:lstStyle>
            <a:lvl1pPr marL="0" indent="0">
              <a:buNone/>
              <a:defRPr sz="1799">
                <a:latin typeface="Source Sans Pro" panose="020B0503030403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496404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196" y="457200"/>
            <a:ext cx="4385978" cy="1600200"/>
          </a:xfrm>
          <a:prstGeom prst="rect">
            <a:avLst/>
          </a:prstGeom>
        </p:spPr>
        <p:txBody>
          <a:bodyPr anchor="t"/>
          <a:lstStyle>
            <a:lvl1pPr>
              <a:lnSpc>
                <a:spcPts val="3199"/>
              </a:lnSpc>
              <a:defRPr sz="3199">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1838" y="457201"/>
            <a:ext cx="6626086" cy="5403850"/>
          </a:xfrm>
          <a:prstGeom prst="rect">
            <a:avLst/>
          </a:prstGeom>
        </p:spPr>
        <p:txBody>
          <a:bodyPr/>
          <a:lstStyle>
            <a:lvl1pPr marL="342797" marR="0" indent="-342797" algn="l" defTabSz="914126" rtl="0" eaLnBrk="1" fontAlgn="auto" latinLnBrk="0" hangingPunct="1">
              <a:lnSpc>
                <a:spcPct val="90000"/>
              </a:lnSpc>
              <a:spcBef>
                <a:spcPts val="0"/>
              </a:spcBef>
              <a:spcAft>
                <a:spcPts val="2399"/>
              </a:spcAft>
              <a:buClr>
                <a:schemeClr val="accent1"/>
              </a:buClr>
              <a:buSzPct val="110000"/>
              <a:buFont typeface="Arial" panose="020B0604020202020204" pitchFamily="34" charset="0"/>
              <a:buChar char="•"/>
              <a:tabLst/>
              <a:defRPr sz="2399">
                <a:solidFill>
                  <a:schemeClr val="bg1">
                    <a:lumMod val="65000"/>
                  </a:schemeClr>
                </a:solidFill>
                <a:latin typeface="Source Sans Pro" panose="020B0503030403020204" pitchFamily="34" charset="0"/>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marL="342797" marR="0" lvl="0" indent="-342797" algn="l" defTabSz="914126" rtl="0" eaLnBrk="1" fontAlgn="auto" latinLnBrk="0" hangingPunct="1">
              <a:lnSpc>
                <a:spcPct val="90000"/>
              </a:lnSpc>
              <a:spcBef>
                <a:spcPts val="0"/>
              </a:spcBef>
              <a:spcAft>
                <a:spcPts val="2399"/>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196" y="2057400"/>
            <a:ext cx="4385978" cy="3811588"/>
          </a:xfrm>
          <a:prstGeom prst="rect">
            <a:avLst/>
          </a:prstGeom>
        </p:spPr>
        <p:txBody>
          <a:bodyPr>
            <a:normAutofit/>
          </a:bodyPr>
          <a:lstStyle>
            <a:lvl1pPr marL="0" indent="0">
              <a:buNone/>
              <a:defRPr sz="1799">
                <a:latin typeface="Source Sans Pro" panose="020B0503030403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775052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457" y="1965960"/>
            <a:ext cx="5489710" cy="3880204"/>
          </a:xfrm>
          <a:prstGeom prst="rect">
            <a:avLst/>
          </a:prstGeom>
        </p:spPr>
        <p:txBody>
          <a:bodyPr/>
          <a:lstStyle>
            <a:lvl1pPr marL="228531" marR="0" indent="0" algn="l" defTabSz="914126" rtl="0" eaLnBrk="1" fontAlgn="auto" latinLnBrk="0" hangingPunct="1">
              <a:lnSpc>
                <a:spcPct val="90000"/>
              </a:lnSpc>
              <a:spcBef>
                <a:spcPts val="0"/>
              </a:spcBef>
              <a:spcAft>
                <a:spcPts val="2399"/>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329" marR="0" lvl="0" indent="-342797" algn="l" defTabSz="914126" rtl="0" eaLnBrk="1" fontAlgn="auto" latinLnBrk="0" hangingPunct="1">
              <a:lnSpc>
                <a:spcPct val="90000"/>
              </a:lnSpc>
              <a:spcBef>
                <a:spcPts val="0"/>
              </a:spcBef>
              <a:spcAft>
                <a:spcPts val="2399"/>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2659" y="1965960"/>
            <a:ext cx="5489711" cy="3880204"/>
          </a:xfrm>
          <a:prstGeom prst="rect">
            <a:avLst/>
          </a:prstGeom>
        </p:spPr>
        <p:txBody>
          <a:bodyPr/>
          <a:lstStyle>
            <a:lvl1pPr marL="228531" marR="0" indent="0" algn="l" defTabSz="914126" rtl="0" eaLnBrk="1" fontAlgn="auto" latinLnBrk="0" hangingPunct="1">
              <a:lnSpc>
                <a:spcPct val="90000"/>
              </a:lnSpc>
              <a:spcBef>
                <a:spcPts val="0"/>
              </a:spcBef>
              <a:spcAft>
                <a:spcPts val="2399"/>
              </a:spcAft>
              <a:buClr>
                <a:schemeClr val="accent1"/>
              </a:buClr>
              <a:buSzPct val="110000"/>
              <a:buFont typeface="Arial" panose="020B0604020202020204" pitchFamily="34" charset="0"/>
              <a:buChar char="•"/>
              <a:tabLst/>
              <a:defRPr>
                <a:solidFill>
                  <a:schemeClr val="bg1">
                    <a:lumMod val="65000"/>
                  </a:schemeClr>
                </a:solidFill>
              </a:defRPr>
            </a:lvl1pPr>
          </a:lstStyle>
          <a:p>
            <a:pPr marL="571329" marR="0" lvl="0" indent="-342797" algn="l" defTabSz="914126" rtl="0" eaLnBrk="1" fontAlgn="auto" latinLnBrk="0" hangingPunct="1">
              <a:lnSpc>
                <a:spcPct val="90000"/>
              </a:lnSpc>
              <a:spcBef>
                <a:spcPts val="0"/>
              </a:spcBef>
              <a:spcAft>
                <a:spcPts val="2399"/>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0901" y="365126"/>
            <a:ext cx="11421469"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8864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457" y="1965961"/>
            <a:ext cx="5489710" cy="3640361"/>
          </a:xfrm>
          <a:prstGeom prst="rect">
            <a:avLst/>
          </a:prstGeom>
        </p:spPr>
        <p:txBody>
          <a:bodyPr/>
          <a:lstStyle>
            <a:lvl1pPr marL="571329" marR="0" indent="-342797" algn="l" defTabSz="914126"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329" marR="0" lvl="0" indent="-342797" algn="l" defTabSz="914126" rtl="0" eaLnBrk="1" fontAlgn="auto" latinLnBrk="0" hangingPunct="1">
              <a:lnSpc>
                <a:spcPct val="90000"/>
              </a:lnSpc>
              <a:spcBef>
                <a:spcPts val="0"/>
              </a:spcBef>
              <a:spcAft>
                <a:spcPts val="2399"/>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2659" y="1965961"/>
            <a:ext cx="5489711" cy="3640361"/>
          </a:xfrm>
          <a:prstGeom prst="rect">
            <a:avLst/>
          </a:prstGeom>
        </p:spPr>
        <p:txBody>
          <a:bodyPr/>
          <a:lstStyle>
            <a:lvl1pPr marL="571329" marR="0" indent="-342797" algn="l" defTabSz="914126" rtl="0" eaLnBrk="1" fontAlgn="auto" latinLnBrk="0" hangingPunct="1">
              <a:lnSpc>
                <a:spcPct val="90000"/>
              </a:lnSpc>
              <a:spcBef>
                <a:spcPts val="0"/>
              </a:spcBef>
              <a:spcAft>
                <a:spcPts val="2399"/>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329" marR="0" lvl="0" indent="-342797" algn="l" defTabSz="914126" rtl="0" eaLnBrk="1" fontAlgn="auto" latinLnBrk="0" hangingPunct="1">
              <a:lnSpc>
                <a:spcPct val="90000"/>
              </a:lnSpc>
              <a:spcBef>
                <a:spcPts val="0"/>
              </a:spcBef>
              <a:spcAft>
                <a:spcPts val="2399"/>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0901" y="365126"/>
            <a:ext cx="11421469"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0901" y="5607050"/>
            <a:ext cx="548971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2659" y="5607050"/>
            <a:ext cx="548971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794846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3415" y="1558978"/>
            <a:ext cx="4291208" cy="4302177"/>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latin typeface="+mn-lt"/>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78322" y="1558978"/>
            <a:ext cx="3224048" cy="4302177"/>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latin typeface="+mn-lt"/>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0901" y="1558925"/>
            <a:ext cx="3224048" cy="4302125"/>
          </a:xfrm>
        </p:spPr>
        <p:txBody>
          <a:bodyPr>
            <a:normAutofit/>
          </a:bodyPr>
          <a:lstStyle>
            <a:lvl1pPr marL="285664" indent="-285664">
              <a:buFont typeface="Arial" panose="020B0604020202020204" pitchFamily="34" charset="0"/>
              <a:buChar char="•"/>
              <a:defRPr sz="1999">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128103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669" y="1558978"/>
            <a:ext cx="3224048" cy="4047344"/>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3415" y="1558978"/>
            <a:ext cx="4291208" cy="4047344"/>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78322" y="1558978"/>
            <a:ext cx="3224048" cy="4047344"/>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669" y="5607050"/>
            <a:ext cx="322404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dirty="0"/>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3415" y="5607050"/>
            <a:ext cx="429120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78322" y="5607050"/>
            <a:ext cx="322404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420119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669" y="1633930"/>
            <a:ext cx="2609171" cy="4163214"/>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109" y="1633930"/>
            <a:ext cx="2609171" cy="4163214"/>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4548" y="1633930"/>
            <a:ext cx="2609171" cy="4163214"/>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3988" y="1633930"/>
            <a:ext cx="2609171" cy="4163214"/>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0946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136814" y="6307720"/>
            <a:ext cx="3915198" cy="369332"/>
          </a:xfrm>
          <a:prstGeom prst="rect">
            <a:avLst/>
          </a:prstGeom>
          <a:noFill/>
        </p:spPr>
        <p:txBody>
          <a:bodyPr wrap="square" rtlCol="0">
            <a:spAutoFit/>
          </a:bodyPr>
          <a:lstStyle/>
          <a:p>
            <a:pPr algn="ctr"/>
            <a:r>
              <a:rPr lang="en-US" sz="1799" dirty="0">
                <a:solidFill>
                  <a:srgbClr val="0E3F75"/>
                </a:solidFill>
                <a:latin typeface="Source Sans Pro" panose="020B0503030403020204" pitchFamily="34" charset="0"/>
              </a:rPr>
              <a:t>DRC.OHIO.GOV</a:t>
            </a:r>
          </a:p>
        </p:txBody>
      </p:sp>
    </p:spTree>
    <p:extLst>
      <p:ext uri="{BB962C8B-B14F-4D97-AF65-F5344CB8AC3E}">
        <p14:creationId xmlns:p14="http://schemas.microsoft.com/office/powerpoint/2010/main" val="3628636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669" y="1690689"/>
            <a:ext cx="3224048" cy="1952369"/>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3415" y="1690689"/>
            <a:ext cx="4291208" cy="1952369"/>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78322" y="1690689"/>
            <a:ext cx="3224048" cy="1952369"/>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670" y="3929450"/>
            <a:ext cx="4291208" cy="1952369"/>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0575" y="3929450"/>
            <a:ext cx="3224048" cy="1952369"/>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78321" y="3929450"/>
            <a:ext cx="3224048" cy="1952369"/>
          </a:xfrm>
          <a:prstGeom prst="rect">
            <a:avLst/>
          </a:prstGeom>
        </p:spPr>
        <p:txBody>
          <a:bodyPr>
            <a:normAutofit/>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1999">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4018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88825" cy="6858000"/>
          </a:xfrm>
          <a:prstGeom prst="rect">
            <a:avLst/>
          </a:prstGeom>
        </p:spPr>
        <p:txBody>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187732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88825" cy="6858000"/>
          </a:xfrm>
          <a:prstGeom prst="rect">
            <a:avLst/>
          </a:prstGeom>
        </p:spPr>
        <p:txBody>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4097980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88825"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3418331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88825"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8477" y="3250540"/>
            <a:ext cx="4431872" cy="369332"/>
          </a:xfrm>
          <a:prstGeom prst="rect">
            <a:avLst/>
          </a:prstGeom>
          <a:noFill/>
        </p:spPr>
        <p:txBody>
          <a:bodyPr wrap="square" rtlCol="0">
            <a:spAutoFit/>
          </a:bodyPr>
          <a:lstStyle/>
          <a:p>
            <a:pPr algn="ctr"/>
            <a:r>
              <a:rPr lang="en-US" sz="1799" b="0" dirty="0">
                <a:solidFill>
                  <a:srgbClr val="002060"/>
                </a:solidFill>
                <a:latin typeface="+mn-lt"/>
                <a:ea typeface="Open Sans" panose="020B0606030504020204" pitchFamily="34" charset="0"/>
                <a:cs typeface="Open Sans" panose="020B0606030504020204" pitchFamily="34" charset="0"/>
              </a:rPr>
              <a:t>DRC.OHIO.GOV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084" y="1817640"/>
            <a:ext cx="7124658" cy="1107996"/>
          </a:xfrm>
          <a:prstGeom prst="rect">
            <a:avLst/>
          </a:prstGeom>
          <a:noFill/>
        </p:spPr>
        <p:txBody>
          <a:bodyPr wrap="square" rtlCol="0">
            <a:spAutoFit/>
          </a:bodyPr>
          <a:lstStyle/>
          <a:p>
            <a:pPr algn="ctr"/>
            <a:r>
              <a:rPr lang="en-US" sz="6598"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6491" y="3027236"/>
            <a:ext cx="32358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5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88825"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69243" y="3244334"/>
            <a:ext cx="4431872" cy="369332"/>
          </a:xfrm>
          <a:prstGeom prst="rect">
            <a:avLst/>
          </a:prstGeom>
          <a:noFill/>
        </p:spPr>
        <p:txBody>
          <a:bodyPr wrap="square" rtlCol="0">
            <a:spAutoFit/>
          </a:bodyPr>
          <a:lstStyle/>
          <a:p>
            <a:pPr algn="ctr"/>
            <a:r>
              <a:rPr lang="en-US" sz="1799" b="0" dirty="0">
                <a:solidFill>
                  <a:srgbClr val="002060"/>
                </a:solidFill>
                <a:latin typeface="+mn-lt"/>
                <a:ea typeface="Open Sans" panose="020B0606030504020204" pitchFamily="34" charset="0"/>
                <a:cs typeface="Open Sans" panose="020B0606030504020204" pitchFamily="34" charset="0"/>
              </a:rPr>
              <a:t>DRC.OHIO.GOV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084" y="1817640"/>
            <a:ext cx="7124658" cy="1107996"/>
          </a:xfrm>
          <a:prstGeom prst="rect">
            <a:avLst/>
          </a:prstGeom>
          <a:noFill/>
        </p:spPr>
        <p:txBody>
          <a:bodyPr wrap="square" rtlCol="0">
            <a:spAutoFit/>
          </a:bodyPr>
          <a:lstStyle/>
          <a:p>
            <a:pPr algn="ctr"/>
            <a:r>
              <a:rPr lang="en-US" sz="6598"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6491" y="3027236"/>
            <a:ext cx="32358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53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88825"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522612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619" y="2633956"/>
            <a:ext cx="11083588" cy="889427"/>
          </a:xfrm>
          <a:prstGeom prst="rect">
            <a:avLst/>
          </a:prstGeom>
        </p:spPr>
        <p:txBody>
          <a:bodyPr anchor="t"/>
          <a:lstStyle>
            <a:lvl1pPr algn="l">
              <a:lnSpc>
                <a:spcPts val="6198"/>
              </a:lnSpc>
              <a:defRPr sz="5998">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995629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88825" cy="6858000"/>
          </a:xfrm>
          <a:prstGeom prst="rect">
            <a:avLst/>
          </a:prstGeom>
        </p:spPr>
        <p:txBody>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53471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88825" cy="6858000"/>
          </a:xfrm>
          <a:prstGeom prst="rect">
            <a:avLst/>
          </a:prstGeom>
        </p:spPr>
        <p:txBody>
          <a:bodyPr/>
          <a:lstStyle>
            <a:lvl1pPr marL="228531" marR="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531" marR="0" lvl="0" indent="-228531" algn="l" defTabSz="914126"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84989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88825"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039" y="1864885"/>
            <a:ext cx="751274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040" y="2139210"/>
            <a:ext cx="7512747" cy="2500702"/>
          </a:xfrm>
          <a:prstGeom prst="rect">
            <a:avLst/>
          </a:prstGeom>
        </p:spPr>
        <p:txBody>
          <a:bodyPr/>
          <a:lstStyle>
            <a:lvl1pPr marL="0" indent="0" algn="ctr">
              <a:buNone/>
              <a:defRPr>
                <a:latin typeface="Source Sans Pro" panose="020B0503030403020204" pitchFamily="34" charset="0"/>
              </a:defRPr>
            </a:lvl1pPr>
            <a:lvl2pPr marL="548475"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pic>
        <p:nvPicPr>
          <p:cNvPr id="3" name="Picture 2" descr="Text&#10;&#10;Description automatically generated with medium confidence">
            <a:extLst>
              <a:ext uri="{FF2B5EF4-FFF2-40B4-BE49-F238E27FC236}">
                <a16:creationId xmlns:a16="http://schemas.microsoft.com/office/drawing/2014/main" id="{A5C55D14-DBD1-EB56-08C8-CF522B2E1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8157" y="5584054"/>
            <a:ext cx="3392511" cy="932098"/>
          </a:xfrm>
          <a:prstGeom prst="rect">
            <a:avLst/>
          </a:prstGeom>
        </p:spPr>
      </p:pic>
      <p:sp>
        <p:nvSpPr>
          <p:cNvPr id="11" name="Title 10">
            <a:extLst>
              <a:ext uri="{FF2B5EF4-FFF2-40B4-BE49-F238E27FC236}">
                <a16:creationId xmlns:a16="http://schemas.microsoft.com/office/drawing/2014/main" id="{90779D65-F79B-D607-5C72-D62ADF4B1F7F}"/>
              </a:ext>
            </a:extLst>
          </p:cNvPr>
          <p:cNvSpPr>
            <a:spLocks noGrp="1"/>
          </p:cNvSpPr>
          <p:nvPr>
            <p:ph type="title" hasCustomPrompt="1"/>
          </p:nvPr>
        </p:nvSpPr>
        <p:spPr>
          <a:xfrm>
            <a:off x="380900" y="1019188"/>
            <a:ext cx="11427023" cy="982861"/>
          </a:xfrm>
        </p:spPr>
        <p:txBody>
          <a:bodyPr>
            <a:normAutofit/>
          </a:bodyPr>
          <a:lstStyle>
            <a:lvl1pPr algn="ctr">
              <a:defRPr sz="5398"/>
            </a:lvl1pPr>
          </a:lstStyle>
          <a:p>
            <a:r>
              <a:rPr lang="en-US" dirty="0"/>
              <a:t>Click to edit PRESENTATION TITLE</a:t>
            </a:r>
          </a:p>
        </p:txBody>
      </p:sp>
    </p:spTree>
    <p:extLst>
      <p:ext uri="{BB962C8B-B14F-4D97-AF65-F5344CB8AC3E}">
        <p14:creationId xmlns:p14="http://schemas.microsoft.com/office/powerpoint/2010/main" val="261419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710" y="1114429"/>
            <a:ext cx="5217810" cy="830263"/>
          </a:xfrm>
          <a:prstGeom prst="rect">
            <a:avLst/>
          </a:prstGeom>
        </p:spPr>
        <p:txBody>
          <a:bodyPr>
            <a:normAutofit/>
          </a:bodyPr>
          <a:lstStyle>
            <a:lvl1pPr marL="0" indent="0">
              <a:buNone/>
              <a:defRPr sz="2399">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0902" y="4511176"/>
            <a:ext cx="5234187" cy="1336426"/>
          </a:xfrm>
          <a:prstGeom prst="rect">
            <a:avLst/>
          </a:prstGeom>
        </p:spPr>
        <p:txBody>
          <a:bodyPr>
            <a:normAutofit/>
          </a:bodyPr>
          <a:lstStyle>
            <a:lvl1pPr marL="0" indent="0">
              <a:buNone/>
              <a:defRPr sz="1999"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0902" y="3507165"/>
            <a:ext cx="5238945" cy="624860"/>
          </a:xfrm>
          <a:prstGeom prst="rect">
            <a:avLst/>
          </a:prstGeom>
        </p:spPr>
        <p:txBody>
          <a:bodyPr>
            <a:normAutofit/>
          </a:bodyPr>
          <a:lstStyle>
            <a:lvl1pPr marL="0" indent="0">
              <a:buNone/>
              <a:defRPr sz="1999">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142" y="2556086"/>
            <a:ext cx="5238945" cy="479092"/>
          </a:xfrm>
          <a:prstGeom prst="rect">
            <a:avLst/>
          </a:prstGeom>
        </p:spPr>
        <p:txBody>
          <a:bodyPr>
            <a:noAutofit/>
          </a:bodyPr>
          <a:lstStyle>
            <a:lvl1pPr marL="0" indent="0">
              <a:spcBef>
                <a:spcPts val="0"/>
              </a:spcBef>
              <a:buFontTx/>
              <a:buNone/>
              <a:defRPr sz="2799"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142" y="3027689"/>
            <a:ext cx="5238945" cy="479092"/>
          </a:xfrm>
          <a:prstGeom prst="rect">
            <a:avLst/>
          </a:prstGeom>
        </p:spPr>
        <p:txBody>
          <a:bodyPr>
            <a:noAutofit/>
          </a:bodyPr>
          <a:lstStyle>
            <a:lvl1pPr marL="0" indent="0">
              <a:spcBef>
                <a:spcPts val="0"/>
              </a:spcBef>
              <a:buFontTx/>
              <a:buNone/>
              <a:defRPr sz="2799"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3967" y="1114428"/>
            <a:ext cx="5983957" cy="4701756"/>
          </a:xfrm>
          <a:prstGeom prst="rect">
            <a:avLst/>
          </a:prstGeom>
        </p:spPr>
        <p:txBody>
          <a:bodyPr>
            <a:normAutofit/>
          </a:bodyPr>
          <a:lstStyle>
            <a:lvl1pPr>
              <a:defRPr sz="1999">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709" y="503034"/>
            <a:ext cx="10512862"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289842" y="6356351"/>
            <a:ext cx="5849037" cy="365125"/>
          </a:xfrm>
          <a:prstGeom prst="rect">
            <a:avLst/>
          </a:prstGeom>
        </p:spPr>
        <p:txBody>
          <a:bodyPr/>
          <a:lstStyle>
            <a:lvl1pPr>
              <a:defRPr/>
            </a:lvl1pPr>
          </a:lstStyle>
          <a:p>
            <a:endParaRPr lang="en-US" dirty="0"/>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72961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2612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00" y="1104259"/>
            <a:ext cx="11083588" cy="889427"/>
          </a:xfrm>
          <a:prstGeom prst="rect">
            <a:avLst/>
          </a:prstGeom>
        </p:spPr>
        <p:txBody>
          <a:bodyPr anchor="t"/>
          <a:lstStyle>
            <a:lvl1pPr algn="l">
              <a:lnSpc>
                <a:spcPts val="6198"/>
              </a:lnSpc>
              <a:defRPr sz="5998">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0901" y="2230132"/>
            <a:ext cx="9105402" cy="3523609"/>
          </a:xfrm>
          <a:prstGeom prst="rect">
            <a:avLst/>
          </a:prstGeom>
        </p:spPr>
        <p:txBody>
          <a:bodyPr/>
          <a:lstStyle>
            <a:lvl1pPr marL="0" indent="0">
              <a:buNone/>
              <a:defRPr sz="2399">
                <a:solidFill>
                  <a:schemeClr val="tx1"/>
                </a:solidFill>
                <a:latin typeface="Source Sans Pro" panose="020B0503030403020204" pitchFamily="34" charset="0"/>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00" y="2010937"/>
            <a:ext cx="751274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9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619" y="2633956"/>
            <a:ext cx="11083588" cy="889427"/>
          </a:xfrm>
          <a:prstGeom prst="rect">
            <a:avLst/>
          </a:prstGeom>
        </p:spPr>
        <p:txBody>
          <a:bodyPr anchor="t"/>
          <a:lstStyle>
            <a:lvl1pPr algn="l">
              <a:lnSpc>
                <a:spcPts val="6198"/>
              </a:lnSpc>
              <a:defRPr sz="5998">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68750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0901" y="365126"/>
            <a:ext cx="11427023"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0901" y="1825625"/>
            <a:ext cx="10512862" cy="4125470"/>
          </a:xfrm>
          <a:prstGeom prst="rect">
            <a:avLst/>
          </a:prstGeom>
        </p:spPr>
        <p:txBody>
          <a:bodyPr/>
          <a:lstStyle>
            <a:lvl1pPr marL="228531" indent="-228531">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536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0901" y="365126"/>
            <a:ext cx="11427023"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0901" y="1825626"/>
            <a:ext cx="5437616"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4412" y="1825626"/>
            <a:ext cx="571351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7741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0C9EDF4-6D23-FC7F-EA1E-093EBF8C05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99294" y="564100"/>
            <a:ext cx="4190237" cy="5142515"/>
          </a:xfrm>
          <a:prstGeom prst="rect">
            <a:avLst/>
          </a:prstGeom>
        </p:spPr>
      </p:pic>
    </p:spTree>
    <p:extLst>
      <p:ext uri="{BB962C8B-B14F-4D97-AF65-F5344CB8AC3E}">
        <p14:creationId xmlns:p14="http://schemas.microsoft.com/office/powerpoint/2010/main" val="2155938330"/>
      </p:ext>
    </p:extLst>
  </p:cSld>
  <p:clrMap bg1="lt1" tx1="dk1" bg2="lt2" tx2="dk2" accent1="accent1" accent2="accent2" accent3="accent3" accent4="accent4" accent5="accent5" accent6="accent6" hlink="hlink" folHlink="folHlink"/>
  <p:sldLayoutIdLst>
    <p:sldLayoutId id="2147483742" r:id="rId1"/>
    <p:sldLayoutId id="2147483743" r:id="rId2"/>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01" y="1658247"/>
            <a:ext cx="11427024"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0901" y="365126"/>
            <a:ext cx="11427023"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0901" y="-36206"/>
            <a:ext cx="987295"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88825"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5438" y="6356351"/>
            <a:ext cx="2742486"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4" name="Picture 3" descr="Text&#10;&#10;Description automatically generated with medium confidence">
            <a:extLst>
              <a:ext uri="{FF2B5EF4-FFF2-40B4-BE49-F238E27FC236}">
                <a16:creationId xmlns:a16="http://schemas.microsoft.com/office/drawing/2014/main" id="{B67F68CB-5257-3E73-EEDA-949B97E6E7E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80900" y="6204435"/>
            <a:ext cx="1651488" cy="453749"/>
          </a:xfrm>
          <a:prstGeom prst="rect">
            <a:avLst/>
          </a:prstGeom>
        </p:spPr>
      </p:pic>
    </p:spTree>
    <p:extLst>
      <p:ext uri="{BB962C8B-B14F-4D97-AF65-F5344CB8AC3E}">
        <p14:creationId xmlns:p14="http://schemas.microsoft.com/office/powerpoint/2010/main" val="429388481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95" r:id="rId24"/>
    <p:sldLayoutId id="2147483796" r:id="rId25"/>
    <p:sldLayoutId id="2147483797" r:id="rId26"/>
    <p:sldLayoutId id="2147483798" r:id="rId27"/>
  </p:sldLayoutIdLst>
  <p:hf hdr="0" ftr="0" dt="0"/>
  <p:txStyles>
    <p:titleStyle>
      <a:lvl1pPr algn="l" defTabSz="914126" rtl="0" eaLnBrk="1" latinLnBrk="0" hangingPunct="1">
        <a:lnSpc>
          <a:spcPct val="90000"/>
        </a:lnSpc>
        <a:spcBef>
          <a:spcPct val="0"/>
        </a:spcBef>
        <a:buNone/>
        <a:defRPr sz="3599" b="1" kern="1200" cap="all" baseline="0">
          <a:solidFill>
            <a:srgbClr val="002060"/>
          </a:solidFill>
          <a:latin typeface="+mj-lt"/>
          <a:ea typeface="+mj-ea"/>
          <a:cs typeface="+mj-cs"/>
        </a:defRPr>
      </a:lvl1pPr>
    </p:titleStyle>
    <p:bodyStyle>
      <a:lvl1pPr marL="228531" indent="-228531" algn="l" defTabSz="914126"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399" kern="1200" baseline="0">
          <a:solidFill>
            <a:schemeClr val="tx1"/>
          </a:solidFill>
          <a:latin typeface="+mn-lt"/>
          <a:ea typeface="Open Sans" panose="020B0606030504020204" pitchFamily="34" charset="0"/>
          <a:cs typeface="Open Sans" panose="020B0606030504020204" pitchFamily="34" charset="0"/>
        </a:defRPr>
      </a:lvl1pPr>
      <a:lvl2pPr marL="777007" indent="-228531" algn="l" defTabSz="914126"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199" kern="1200">
          <a:solidFill>
            <a:schemeClr val="tx1"/>
          </a:solidFill>
          <a:latin typeface="+mn-lt"/>
          <a:ea typeface="Open Sans" panose="020B0606030504020204" pitchFamily="34" charset="0"/>
          <a:cs typeface="Open Sans" panose="020B0606030504020204" pitchFamily="34" charset="0"/>
        </a:defRPr>
      </a:lvl2pPr>
      <a:lvl3pPr marL="123407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999" kern="1200">
          <a:solidFill>
            <a:schemeClr val="tx1"/>
          </a:solidFill>
          <a:latin typeface="+mn-lt"/>
          <a:ea typeface="Open Sans" panose="020B0606030504020204" pitchFamily="34" charset="0"/>
          <a:cs typeface="Open Sans" panose="020B0606030504020204" pitchFamily="34" charset="0"/>
        </a:defRPr>
      </a:lvl3pPr>
      <a:lvl4pPr marL="159972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4pPr>
      <a:lvl5pPr marL="2056783"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gulfbend.org/poc/center_index.php?cn=117"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verywellmind.com/stress-management-415721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iFn8Gn58fWAhWFj1QKHQJ6A9EQjRwIBw&amp;url=http://www.dumpaday.com/random-pictures/animal-parents-better-human-parents-20-pics/&amp;psig=AFQjCNFKApemk4X8ncqtCN25o45gGZu3kQ&amp;ust=1506685297677098"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www.exxpectations.com/2019/12/civility-and-kindness-does-being-nice-make-a-better-lif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gcc02.safelinks.protection.outlook.com/?url=https%3A%2F%2Fwww.youtube.com%2Fwatch%3Fv%3D4RUIhjwCDO0&amp;data=05%7C01%7Ctina.mawhorr%40odrc.state.oh.us%7Ce9a4b6cedc1b4ab5bd0808db166833d2%7C50f8fcc494d84f0784eb36ed57c7c8a2%7C0%7C0%7C638128409037486770%7CUnknown%7CTWFpbGZsb3d8eyJWIjoiMC4wLjAwMDAiLCJQIjoiV2luMzIiLCJBTiI6Ik1haWwiLCJXVCI6Mn0%3D%7C3000%7C%7C%7C&amp;sdata=nVA2m7ch8MwKaIfXhcHYH90493CMNT49%2BDI2wooYG9A%3D&amp;reserved=0" TargetMode="External"/><Relationship Id="rId4" Type="http://schemas.openxmlformats.org/officeDocument/2006/relationships/hyperlink" Target="https://www.ted.com/talks/christine_porath_why_being_respectful_to_your_coworkers_is_good_for_business?subtitle=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69A90DF-6FF5-47CB-2F2C-05E41C8E98EF}"/>
              </a:ext>
            </a:extLst>
          </p:cNvPr>
          <p:cNvSpPr txBox="1"/>
          <p:nvPr/>
        </p:nvSpPr>
        <p:spPr>
          <a:xfrm>
            <a:off x="71257" y="413828"/>
            <a:ext cx="5637212" cy="5501506"/>
          </a:xfrm>
          <a:prstGeom prst="rect">
            <a:avLst/>
          </a:prstGeom>
          <a:solidFill>
            <a:schemeClr val="bg1"/>
          </a:solidFill>
          <a:ln>
            <a:noFill/>
          </a:ln>
        </p:spPr>
        <p:txBody>
          <a:bodyPr wrap="square" rtlCol="0">
            <a:spAutoFit/>
          </a:bodyPr>
          <a:lstStyle/>
          <a:p>
            <a:endParaRPr lang="en-US" sz="2000" dirty="0"/>
          </a:p>
          <a:p>
            <a:pPr algn="ctr"/>
            <a:r>
              <a:rPr lang="en-US" sz="2800" b="1" dirty="0">
                <a:solidFill>
                  <a:schemeClr val="accent5">
                    <a:lumMod val="75000"/>
                  </a:schemeClr>
                </a:solidFill>
              </a:rPr>
              <a:t>APPRAISAL OF UNCIVIL ACT IS KEY…and IT IS COMPLICATED</a:t>
            </a:r>
          </a:p>
          <a:p>
            <a:endParaRPr lang="en-US" sz="1000" dirty="0"/>
          </a:p>
          <a:p>
            <a:pPr marL="171450" indent="-61913"/>
            <a:r>
              <a:rPr lang="en-US" sz="2400" b="1" dirty="0"/>
              <a:t>To perceive act as a threat, target must:</a:t>
            </a:r>
          </a:p>
          <a:p>
            <a:pPr marL="171450" indent="-61913"/>
            <a:r>
              <a:rPr lang="en-US" sz="2800" dirty="0"/>
              <a:t>	</a:t>
            </a:r>
            <a:r>
              <a:rPr lang="en-US" sz="2000" i="1" dirty="0"/>
              <a:t>a. perceive the act as uncivil </a:t>
            </a:r>
          </a:p>
          <a:p>
            <a:pPr marL="396875" indent="-287338"/>
            <a:r>
              <a:rPr lang="en-US" sz="2000" i="1" dirty="0"/>
              <a:t>b. attribute blame/intent to harm </a:t>
            </a:r>
            <a:r>
              <a:rPr lang="en-US" i="1" dirty="0"/>
              <a:t>(which in turn influences affective response)</a:t>
            </a:r>
            <a:endParaRPr lang="en-US" sz="2800" i="1" dirty="0"/>
          </a:p>
          <a:p>
            <a:pPr marL="171450" indent="-61913"/>
            <a:endParaRPr lang="en-US" sz="1050" dirty="0"/>
          </a:p>
          <a:p>
            <a:pPr marL="171450" indent="-61913"/>
            <a:r>
              <a:rPr lang="en-US" sz="2000" b="1" dirty="0"/>
              <a:t>Once perceived as a social threat, your response is influenced by many factors </a:t>
            </a:r>
            <a:r>
              <a:rPr lang="en-US" b="1" i="1" dirty="0"/>
              <a:t>(biobehavioral response)</a:t>
            </a:r>
          </a:p>
          <a:p>
            <a:pPr marL="171450" indent="-61913"/>
            <a:endParaRPr lang="en-US" sz="1100" i="1" dirty="0"/>
          </a:p>
          <a:p>
            <a:pPr marL="109537"/>
            <a:r>
              <a:rPr lang="en-US" i="1" dirty="0"/>
              <a:t>Ultimately, the impact on physical &amp; mental health dependent upon the extent to which your response functions to downregulate SNS and activate the PSNS (rest &amp; digest) vs. prolonging the stress response</a:t>
            </a:r>
          </a:p>
        </p:txBody>
      </p:sp>
      <p:sp>
        <p:nvSpPr>
          <p:cNvPr id="2" name="Slide Number Placeholder 1" hidden="1">
            <a:extLst>
              <a:ext uri="{FF2B5EF4-FFF2-40B4-BE49-F238E27FC236}">
                <a16:creationId xmlns:a16="http://schemas.microsoft.com/office/drawing/2014/main" id="{FAC55FF0-75E7-5A61-851A-E1EB84C5573A}"/>
              </a:ext>
            </a:extLst>
          </p:cNvPr>
          <p:cNvSpPr>
            <a:spLocks noGrp="1"/>
          </p:cNvSpPr>
          <p:nvPr>
            <p:ph type="sldNum" sz="quarter" idx="23"/>
          </p:nvPr>
        </p:nvSpPr>
        <p:spPr>
          <a:xfrm>
            <a:off x="9065438" y="6356351"/>
            <a:ext cx="2742486" cy="365125"/>
          </a:xfrm>
        </p:spPr>
        <p:txBody>
          <a:bodyPr/>
          <a:lstStyle/>
          <a:p>
            <a:fld id="{383B7B7A-CDDA-7C44-B1B0-1F1E45567B3B}" type="slidenum">
              <a:rPr lang="en-US" smtClean="0"/>
              <a:pPr/>
              <a:t>10</a:t>
            </a:fld>
            <a:endParaRPr lang="en-US"/>
          </a:p>
        </p:txBody>
      </p:sp>
      <p:sp>
        <p:nvSpPr>
          <p:cNvPr id="16" name="TextBox 15">
            <a:extLst>
              <a:ext uri="{FF2B5EF4-FFF2-40B4-BE49-F238E27FC236}">
                <a16:creationId xmlns:a16="http://schemas.microsoft.com/office/drawing/2014/main" id="{ACB3ABFA-9530-E4B3-3472-CF2F5BAA8B8D}"/>
              </a:ext>
            </a:extLst>
          </p:cNvPr>
          <p:cNvSpPr txBox="1"/>
          <p:nvPr/>
        </p:nvSpPr>
        <p:spPr>
          <a:xfrm>
            <a:off x="6399212" y="6372773"/>
            <a:ext cx="5226424" cy="338554"/>
          </a:xfrm>
          <a:prstGeom prst="rect">
            <a:avLst/>
          </a:prstGeom>
          <a:solidFill>
            <a:schemeClr val="bg1"/>
          </a:solidFill>
        </p:spPr>
        <p:txBody>
          <a:bodyPr wrap="square" rtlCol="0">
            <a:spAutoFit/>
          </a:bodyPr>
          <a:lstStyle/>
          <a:p>
            <a:r>
              <a:rPr lang="en-US" sz="1600" i="1" dirty="0"/>
              <a:t>Based on Cortina, </a:t>
            </a:r>
            <a:r>
              <a:rPr lang="en-US" sz="1600" i="1" dirty="0" err="1"/>
              <a:t>Hershcovics</a:t>
            </a:r>
            <a:r>
              <a:rPr lang="en-US" sz="1600" i="1" dirty="0"/>
              <a:t> &amp; Clancy (2022).</a:t>
            </a:r>
          </a:p>
        </p:txBody>
      </p:sp>
      <p:pic>
        <p:nvPicPr>
          <p:cNvPr id="4" name="Picture 3">
            <a:extLst>
              <a:ext uri="{FF2B5EF4-FFF2-40B4-BE49-F238E27FC236}">
                <a16:creationId xmlns:a16="http://schemas.microsoft.com/office/drawing/2014/main" id="{ED3F00F0-3A7C-E8ED-41A4-71F5B579582C}"/>
              </a:ext>
            </a:extLst>
          </p:cNvPr>
          <p:cNvPicPr>
            <a:picLocks noChangeAspect="1"/>
          </p:cNvPicPr>
          <p:nvPr/>
        </p:nvPicPr>
        <p:blipFill>
          <a:blip r:embed="rId3"/>
          <a:stretch>
            <a:fillRect/>
          </a:stretch>
        </p:blipFill>
        <p:spPr>
          <a:xfrm>
            <a:off x="5237027" y="-26271"/>
            <a:ext cx="6850879" cy="6737598"/>
          </a:xfrm>
          <a:prstGeom prst="rect">
            <a:avLst/>
          </a:prstGeom>
        </p:spPr>
      </p:pic>
      <p:pic>
        <p:nvPicPr>
          <p:cNvPr id="3" name="Picture 2">
            <a:extLst>
              <a:ext uri="{FF2B5EF4-FFF2-40B4-BE49-F238E27FC236}">
                <a16:creationId xmlns:a16="http://schemas.microsoft.com/office/drawing/2014/main" id="{FCE088FD-A189-CCB7-DC67-C12779D8F8A9}"/>
              </a:ext>
            </a:extLst>
          </p:cNvPr>
          <p:cNvPicPr>
            <a:picLocks noChangeAspect="1"/>
          </p:cNvPicPr>
          <p:nvPr/>
        </p:nvPicPr>
        <p:blipFill>
          <a:blip r:embed="rId4"/>
          <a:stretch>
            <a:fillRect/>
          </a:stretch>
        </p:blipFill>
        <p:spPr>
          <a:xfrm>
            <a:off x="296614" y="6053834"/>
            <a:ext cx="5797798" cy="695004"/>
          </a:xfrm>
          <a:prstGeom prst="rect">
            <a:avLst/>
          </a:prstGeom>
        </p:spPr>
      </p:pic>
    </p:spTree>
    <p:extLst>
      <p:ext uri="{BB962C8B-B14F-4D97-AF65-F5344CB8AC3E}">
        <p14:creationId xmlns:p14="http://schemas.microsoft.com/office/powerpoint/2010/main" val="360218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2DF9-3F32-4C02-11B3-4CB648B67B37}"/>
            </a:ext>
          </a:extLst>
        </p:cNvPr>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CCC90F11-B068-E211-5858-5F5E90A62AC3}"/>
              </a:ext>
            </a:extLst>
          </p:cNvPr>
          <p:cNvSpPr>
            <a:spLocks noGrp="1"/>
          </p:cNvSpPr>
          <p:nvPr>
            <p:ph type="sldNum" sz="quarter" idx="23"/>
          </p:nvPr>
        </p:nvSpPr>
        <p:spPr>
          <a:xfrm>
            <a:off x="9065438" y="6356351"/>
            <a:ext cx="2742486" cy="365125"/>
          </a:xfrm>
        </p:spPr>
        <p:txBody>
          <a:bodyPr/>
          <a:lstStyle/>
          <a:p>
            <a:fld id="{383B7B7A-CDDA-7C44-B1B0-1F1E45567B3B}" type="slidenum">
              <a:rPr lang="en-US" smtClean="0"/>
              <a:pPr/>
              <a:t>11</a:t>
            </a:fld>
            <a:endParaRPr lang="en-US"/>
          </a:p>
        </p:txBody>
      </p:sp>
      <p:sp>
        <p:nvSpPr>
          <p:cNvPr id="16" name="TextBox 15">
            <a:extLst>
              <a:ext uri="{FF2B5EF4-FFF2-40B4-BE49-F238E27FC236}">
                <a16:creationId xmlns:a16="http://schemas.microsoft.com/office/drawing/2014/main" id="{A21CCC7B-F393-51CE-4B75-071B0E3197DE}"/>
              </a:ext>
            </a:extLst>
          </p:cNvPr>
          <p:cNvSpPr txBox="1"/>
          <p:nvPr/>
        </p:nvSpPr>
        <p:spPr>
          <a:xfrm>
            <a:off x="6399212" y="6372773"/>
            <a:ext cx="5226424" cy="338554"/>
          </a:xfrm>
          <a:prstGeom prst="rect">
            <a:avLst/>
          </a:prstGeom>
          <a:solidFill>
            <a:schemeClr val="bg1"/>
          </a:solidFill>
        </p:spPr>
        <p:txBody>
          <a:bodyPr wrap="square" rtlCol="0">
            <a:spAutoFit/>
          </a:bodyPr>
          <a:lstStyle/>
          <a:p>
            <a:r>
              <a:rPr lang="en-US" sz="1600" i="1" dirty="0"/>
              <a:t>Based on Cortina, </a:t>
            </a:r>
            <a:r>
              <a:rPr lang="en-US" sz="1600" i="1" dirty="0" err="1"/>
              <a:t>Hershcovics</a:t>
            </a:r>
            <a:r>
              <a:rPr lang="en-US" sz="1600" i="1" dirty="0"/>
              <a:t> &amp; Clancy (2022).</a:t>
            </a:r>
          </a:p>
        </p:txBody>
      </p:sp>
      <p:sp>
        <p:nvSpPr>
          <p:cNvPr id="17" name="TextBox 16">
            <a:extLst>
              <a:ext uri="{FF2B5EF4-FFF2-40B4-BE49-F238E27FC236}">
                <a16:creationId xmlns:a16="http://schemas.microsoft.com/office/drawing/2014/main" id="{035109BE-CC1F-2865-B9BE-5EBE9CD5FBDF}"/>
              </a:ext>
            </a:extLst>
          </p:cNvPr>
          <p:cNvSpPr txBox="1"/>
          <p:nvPr/>
        </p:nvSpPr>
        <p:spPr>
          <a:xfrm>
            <a:off x="0" y="370842"/>
            <a:ext cx="5915895" cy="6509474"/>
          </a:xfrm>
          <a:prstGeom prst="rect">
            <a:avLst/>
          </a:prstGeom>
          <a:solidFill>
            <a:schemeClr val="bg1"/>
          </a:solidFill>
          <a:ln>
            <a:noFill/>
          </a:ln>
        </p:spPr>
        <p:txBody>
          <a:bodyPr wrap="square" rtlCol="0">
            <a:spAutoFit/>
          </a:bodyPr>
          <a:lstStyle/>
          <a:p>
            <a:pPr marL="342900" indent="-342900">
              <a:buFont typeface="Arial" panose="020B0604020202020204" pitchFamily="34" charset="0"/>
              <a:buChar char="•"/>
            </a:pPr>
            <a:r>
              <a:rPr lang="en-US" sz="2000" b="1" dirty="0"/>
              <a:t>Organizational factors &amp; work environment –influences appraisal/response </a:t>
            </a:r>
            <a:r>
              <a:rPr lang="en-US" i="1" dirty="0"/>
              <a:t>(and impede or support recovery) – competitive/collaborative, status of perpetrator</a:t>
            </a:r>
            <a:endParaRPr lang="en-US" sz="2000" i="1" dirty="0"/>
          </a:p>
          <a:p>
            <a:endParaRPr lang="en-US" sz="1200" i="1" dirty="0"/>
          </a:p>
          <a:p>
            <a:pPr marL="342900" indent="-342900">
              <a:buFont typeface="Arial" panose="020B0604020202020204" pitchFamily="34" charset="0"/>
              <a:buChar char="•"/>
            </a:pPr>
            <a:r>
              <a:rPr lang="en-US" sz="2000" b="1" dirty="0"/>
              <a:t>Differential Sensitivity influences appraisal/response </a:t>
            </a:r>
            <a:r>
              <a:rPr lang="en-US" sz="2400" dirty="0"/>
              <a:t>- </a:t>
            </a:r>
            <a:r>
              <a:rPr lang="en-US" sz="2000" i="1" dirty="0"/>
              <a:t>personality traits, previous life experiences, genetics, sleep, diet, developmentally derived social safety schemas, etc.</a:t>
            </a:r>
          </a:p>
          <a:p>
            <a:endParaRPr lang="en-US" sz="700" b="1" dirty="0"/>
          </a:p>
          <a:p>
            <a:pPr marL="342900" indent="-342900">
              <a:buFont typeface="Arial" panose="020B0604020202020204" pitchFamily="34" charset="0"/>
              <a:buChar char="•"/>
            </a:pPr>
            <a:r>
              <a:rPr lang="en-US" sz="2000" b="1" dirty="0"/>
              <a:t>Biological stress response  - </a:t>
            </a:r>
            <a:r>
              <a:rPr lang="en-US" sz="2000" dirty="0"/>
              <a:t>“</a:t>
            </a:r>
            <a:r>
              <a:rPr lang="en-US" i="1" dirty="0"/>
              <a:t>biobehavioral”</a:t>
            </a:r>
            <a:r>
              <a:rPr lang="en-US" sz="2000" dirty="0"/>
              <a:t> </a:t>
            </a:r>
            <a:r>
              <a:rPr lang="en-US" i="1" dirty="0"/>
              <a:t>biological response influences behavioral responses &amp; vice versa</a:t>
            </a:r>
            <a:endParaRPr lang="en-US" sz="2000" i="1" dirty="0"/>
          </a:p>
          <a:p>
            <a:r>
              <a:rPr lang="en-US" sz="1100" dirty="0"/>
              <a:t> </a:t>
            </a:r>
          </a:p>
          <a:p>
            <a:pPr marL="342900" indent="-342900">
              <a:buFont typeface="Arial" panose="020B0604020202020204" pitchFamily="34" charset="0"/>
              <a:buChar char="•"/>
            </a:pPr>
            <a:r>
              <a:rPr lang="en-US" sz="2000" b="1" dirty="0"/>
              <a:t>Behavioral response of target, instigator, witnesses influence appraisal/response </a:t>
            </a:r>
            <a:r>
              <a:rPr lang="en-US" sz="2400" dirty="0"/>
              <a:t>- </a:t>
            </a:r>
            <a:r>
              <a:rPr lang="en-US" i="1" dirty="0"/>
              <a:t>either prolonging physiological stress response or promoting physiological recovery (</a:t>
            </a:r>
            <a:r>
              <a:rPr lang="en-US" sz="1600" dirty="0"/>
              <a:t>next slide</a:t>
            </a:r>
            <a:r>
              <a:rPr lang="en-US" i="1" dirty="0"/>
              <a:t>)</a:t>
            </a:r>
            <a:endParaRPr lang="en-US" sz="2000" i="1" dirty="0"/>
          </a:p>
          <a:p>
            <a:endParaRPr lang="en-US" sz="1100" dirty="0"/>
          </a:p>
          <a:p>
            <a:r>
              <a:rPr lang="en-US" sz="2000" b="1" dirty="0"/>
              <a:t>REMEMBER - Prolonged SNS activation </a:t>
            </a:r>
            <a:r>
              <a:rPr lang="en-US" i="1" dirty="0"/>
              <a:t>(chronic stress) </a:t>
            </a:r>
            <a:r>
              <a:rPr lang="en-US" sz="2000" b="1" dirty="0"/>
              <a:t>related</a:t>
            </a:r>
            <a:r>
              <a:rPr lang="en-US" b="1" dirty="0"/>
              <a:t> to </a:t>
            </a:r>
            <a:r>
              <a:rPr lang="en-US" sz="2000" b="1" dirty="0"/>
              <a:t>physical and mental disorders</a:t>
            </a:r>
          </a:p>
          <a:p>
            <a:endParaRPr lang="en-US" sz="400" b="1" dirty="0"/>
          </a:p>
          <a:p>
            <a:pPr algn="ctr"/>
            <a:r>
              <a:rPr lang="en-US" sz="2000" b="1" dirty="0">
                <a:solidFill>
                  <a:srgbClr val="FF0000"/>
                </a:solidFill>
              </a:rPr>
              <a:t>GOAL IS TO REDUCE SNS ACTIVITY</a:t>
            </a:r>
          </a:p>
        </p:txBody>
      </p:sp>
      <p:pic>
        <p:nvPicPr>
          <p:cNvPr id="4" name="Picture 3">
            <a:extLst>
              <a:ext uri="{FF2B5EF4-FFF2-40B4-BE49-F238E27FC236}">
                <a16:creationId xmlns:a16="http://schemas.microsoft.com/office/drawing/2014/main" id="{F44B7B7A-DCA3-0D82-E417-B787E1EA8D82}"/>
              </a:ext>
            </a:extLst>
          </p:cNvPr>
          <p:cNvPicPr>
            <a:picLocks noChangeAspect="1"/>
          </p:cNvPicPr>
          <p:nvPr/>
        </p:nvPicPr>
        <p:blipFill>
          <a:blip r:embed="rId3"/>
          <a:stretch>
            <a:fillRect/>
          </a:stretch>
        </p:blipFill>
        <p:spPr>
          <a:xfrm>
            <a:off x="5237027" y="-26271"/>
            <a:ext cx="6850879" cy="6737598"/>
          </a:xfrm>
          <a:prstGeom prst="rect">
            <a:avLst/>
          </a:prstGeom>
        </p:spPr>
      </p:pic>
    </p:spTree>
    <p:extLst>
      <p:ext uri="{BB962C8B-B14F-4D97-AF65-F5344CB8AC3E}">
        <p14:creationId xmlns:p14="http://schemas.microsoft.com/office/powerpoint/2010/main" val="352502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D82744-DCB7-ECF0-FCD2-92C73C1415E2}"/>
              </a:ext>
            </a:extLst>
          </p:cNvPr>
          <p:cNvSpPr/>
          <p:nvPr/>
        </p:nvSpPr>
        <p:spPr>
          <a:xfrm>
            <a:off x="137160" y="105013"/>
            <a:ext cx="3429000" cy="1647587"/>
          </a:xfrm>
          <a:prstGeom prst="rect">
            <a:avLst/>
          </a:prstGeom>
          <a:solidFill>
            <a:schemeClr val="accent6">
              <a:lumMod val="60000"/>
              <a:lumOff val="40000"/>
              <a:alpha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hidden="1">
            <a:extLst>
              <a:ext uri="{FF2B5EF4-FFF2-40B4-BE49-F238E27FC236}">
                <a16:creationId xmlns:a16="http://schemas.microsoft.com/office/drawing/2014/main" id="{5970D92E-31DF-2FEA-4B7D-06C76F070422}"/>
              </a:ext>
            </a:extLst>
          </p:cNvPr>
          <p:cNvSpPr>
            <a:spLocks noGrp="1"/>
          </p:cNvSpPr>
          <p:nvPr>
            <p:ph type="sldNum" sz="quarter" idx="4294967295"/>
          </p:nvPr>
        </p:nvSpPr>
        <p:spPr>
          <a:xfrm>
            <a:off x="9065438" y="6356351"/>
            <a:ext cx="2742486" cy="365125"/>
          </a:xfrm>
        </p:spPr>
        <p:txBody>
          <a:bodyPr/>
          <a:lstStyle/>
          <a:p>
            <a:pPr>
              <a:spcAft>
                <a:spcPts val="600"/>
              </a:spcAft>
            </a:pPr>
            <a:fld id="{383B7B7A-CDDA-7C44-B1B0-1F1E45567B3B}" type="slidenum">
              <a:rPr lang="en-US" smtClean="0"/>
              <a:pPr>
                <a:spcAft>
                  <a:spcPts val="600"/>
                </a:spcAft>
              </a:pPr>
              <a:t>12</a:t>
            </a:fld>
            <a:endParaRPr lang="en-US"/>
          </a:p>
        </p:txBody>
      </p:sp>
      <p:pic>
        <p:nvPicPr>
          <p:cNvPr id="6" name="Picture 5">
            <a:extLst>
              <a:ext uri="{FF2B5EF4-FFF2-40B4-BE49-F238E27FC236}">
                <a16:creationId xmlns:a16="http://schemas.microsoft.com/office/drawing/2014/main" id="{71E590AE-B6C4-0087-6EDF-C048AB0514FC}"/>
              </a:ext>
            </a:extLst>
          </p:cNvPr>
          <p:cNvPicPr>
            <a:picLocks noChangeAspect="1"/>
          </p:cNvPicPr>
          <p:nvPr/>
        </p:nvPicPr>
        <p:blipFill>
          <a:blip r:embed="rId3"/>
          <a:stretch>
            <a:fillRect/>
          </a:stretch>
        </p:blipFill>
        <p:spPr>
          <a:xfrm>
            <a:off x="2894012" y="12192"/>
            <a:ext cx="9153017" cy="6845808"/>
          </a:xfrm>
          <a:prstGeom prst="rect">
            <a:avLst/>
          </a:prstGeom>
        </p:spPr>
      </p:pic>
      <p:sp>
        <p:nvSpPr>
          <p:cNvPr id="3" name="TextBox 2">
            <a:extLst>
              <a:ext uri="{FF2B5EF4-FFF2-40B4-BE49-F238E27FC236}">
                <a16:creationId xmlns:a16="http://schemas.microsoft.com/office/drawing/2014/main" id="{97FF1552-DBEA-B6CB-664B-F57DDDE5B4DD}"/>
              </a:ext>
            </a:extLst>
          </p:cNvPr>
          <p:cNvSpPr txBox="1"/>
          <p:nvPr/>
        </p:nvSpPr>
        <p:spPr>
          <a:xfrm>
            <a:off x="137160" y="105013"/>
            <a:ext cx="3429000" cy="6571030"/>
          </a:xfrm>
          <a:prstGeom prst="rect">
            <a:avLst/>
          </a:prstGeom>
          <a:noFill/>
          <a:ln w="19050">
            <a:solidFill>
              <a:schemeClr val="tx1"/>
            </a:solidFill>
          </a:ln>
        </p:spPr>
        <p:txBody>
          <a:bodyPr wrap="square" rtlCol="0">
            <a:spAutoFit/>
          </a:bodyPr>
          <a:lstStyle/>
          <a:p>
            <a:pPr algn="ctr"/>
            <a:r>
              <a:rPr lang="en-US" sz="2400" b="1" dirty="0"/>
              <a:t>APPRAISAL: Pathway from Insult to Injury</a:t>
            </a:r>
          </a:p>
          <a:p>
            <a:pPr algn="ctr"/>
            <a:endParaRPr lang="en-US" sz="900" b="1" dirty="0"/>
          </a:p>
          <a:p>
            <a:pPr algn="ctr"/>
            <a:r>
              <a:rPr lang="en-US" dirty="0"/>
              <a:t>TWO DIMENSIONS TO RESPONDING:</a:t>
            </a:r>
          </a:p>
          <a:p>
            <a:endParaRPr lang="en-US" dirty="0"/>
          </a:p>
          <a:p>
            <a:endParaRPr lang="en-US" dirty="0"/>
          </a:p>
          <a:p>
            <a:r>
              <a:rPr lang="en-US" sz="2000" b="1" dirty="0"/>
              <a:t>Behavior</a:t>
            </a:r>
            <a:r>
              <a:rPr lang="en-US" dirty="0"/>
              <a:t> – approach/avoid</a:t>
            </a:r>
          </a:p>
          <a:p>
            <a:endParaRPr lang="en-US" dirty="0"/>
          </a:p>
          <a:p>
            <a:r>
              <a:rPr lang="en-US" sz="2000" b="1" dirty="0"/>
              <a:t>Affiliation</a:t>
            </a:r>
            <a:r>
              <a:rPr lang="en-US" dirty="0"/>
              <a:t> – social connection /social isolation</a:t>
            </a:r>
          </a:p>
          <a:p>
            <a:endParaRPr lang="en-US" dirty="0"/>
          </a:p>
          <a:p>
            <a:pPr marL="285750" indent="-285750">
              <a:buFont typeface="Arial" panose="020B0604020202020204" pitchFamily="34" charset="0"/>
              <a:buChar char="•"/>
            </a:pPr>
            <a:r>
              <a:rPr lang="en-US" dirty="0"/>
              <a:t>Variations along both dimensions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Multiple types of responses can be used in any given situation</a:t>
            </a:r>
          </a:p>
          <a:p>
            <a:endParaRPr lang="en-US" dirty="0"/>
          </a:p>
          <a:p>
            <a:r>
              <a:rPr lang="en-US" dirty="0"/>
              <a:t>Different types of responding may have consequences for well-being (</a:t>
            </a:r>
            <a:r>
              <a:rPr lang="en-US" i="1" dirty="0"/>
              <a:t>depending target’s coping skills and resources</a:t>
            </a:r>
            <a:r>
              <a:rPr lang="en-US" dirty="0"/>
              <a:t>).</a:t>
            </a:r>
          </a:p>
        </p:txBody>
      </p:sp>
    </p:spTree>
    <p:extLst>
      <p:ext uri="{BB962C8B-B14F-4D97-AF65-F5344CB8AC3E}">
        <p14:creationId xmlns:p14="http://schemas.microsoft.com/office/powerpoint/2010/main" val="204193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2CD2B3-C0DF-D346-755B-19BBA5BEDA95}"/>
              </a:ext>
            </a:extLst>
          </p:cNvPr>
          <p:cNvSpPr>
            <a:spLocks noGrp="1"/>
          </p:cNvSpPr>
          <p:nvPr>
            <p:ph type="sldNum" sz="quarter" idx="12"/>
          </p:nvPr>
        </p:nvSpPr>
        <p:spPr/>
        <p:txBody>
          <a:bodyPr/>
          <a:lstStyle/>
          <a:p>
            <a:fld id="{383B7B7A-CDDA-7C44-B1B0-1F1E45567B3B}" type="slidenum">
              <a:rPr lang="en-US" smtClean="0"/>
              <a:pPr/>
              <a:t>13</a:t>
            </a:fld>
            <a:endParaRPr lang="en-US"/>
          </a:p>
        </p:txBody>
      </p:sp>
      <p:sp>
        <p:nvSpPr>
          <p:cNvPr id="4" name="TextBox 3">
            <a:extLst>
              <a:ext uri="{FF2B5EF4-FFF2-40B4-BE49-F238E27FC236}">
                <a16:creationId xmlns:a16="http://schemas.microsoft.com/office/drawing/2014/main" id="{BF2D2D71-1AAA-5AC7-CC63-501D024812A1}"/>
              </a:ext>
            </a:extLst>
          </p:cNvPr>
          <p:cNvSpPr txBox="1"/>
          <p:nvPr/>
        </p:nvSpPr>
        <p:spPr>
          <a:xfrm>
            <a:off x="-21641" y="185030"/>
            <a:ext cx="12188825" cy="6494085"/>
          </a:xfrm>
          <a:prstGeom prst="rect">
            <a:avLst/>
          </a:prstGeom>
          <a:solidFill>
            <a:schemeClr val="bg1"/>
          </a:solidFill>
        </p:spPr>
        <p:txBody>
          <a:bodyPr wrap="square" rtlCol="0">
            <a:spAutoFit/>
          </a:bodyPr>
          <a:lstStyle/>
          <a:p>
            <a:pPr algn="ctr"/>
            <a:r>
              <a:rPr lang="en-US" sz="2800" b="1" dirty="0"/>
              <a:t>FOCUS ON COGNITIVE APPRAISALS &amp; </a:t>
            </a:r>
          </a:p>
          <a:p>
            <a:pPr algn="ctr"/>
            <a:r>
              <a:rPr lang="en-US" sz="2800" b="1" dirty="0"/>
              <a:t>COPING STRATEGIES THAT DOWNREGULATE SNS</a:t>
            </a:r>
          </a:p>
          <a:p>
            <a:endParaRPr lang="en-US" sz="2800" b="1" dirty="0"/>
          </a:p>
          <a:p>
            <a:pPr marL="288925"/>
            <a:r>
              <a:rPr lang="en-US" sz="2800" dirty="0"/>
              <a:t>Take a deep breath and engage in a deliberate process of assessing the situation and the social threat before responding – </a:t>
            </a:r>
            <a:endParaRPr lang="en-US" sz="2400" dirty="0"/>
          </a:p>
          <a:p>
            <a:endParaRPr lang="en-US" sz="1200" dirty="0"/>
          </a:p>
          <a:p>
            <a:pPr marL="349250" algn="ctr"/>
            <a:r>
              <a:rPr lang="en-US" sz="2800" b="1" dirty="0">
                <a:solidFill>
                  <a:srgbClr val="FF0000"/>
                </a:solidFill>
              </a:rPr>
              <a:t>Be aware and understand that biologically</a:t>
            </a:r>
            <a:r>
              <a:rPr lang="en-US" sz="2800" b="1" i="1" dirty="0">
                <a:solidFill>
                  <a:srgbClr val="FF0000"/>
                </a:solidFill>
              </a:rPr>
              <a:t>, </a:t>
            </a:r>
          </a:p>
          <a:p>
            <a:pPr marL="349250" algn="ctr"/>
            <a:r>
              <a:rPr lang="en-US" sz="2800" b="1" i="1" dirty="0">
                <a:solidFill>
                  <a:srgbClr val="FF0000"/>
                </a:solidFill>
              </a:rPr>
              <a:t>your body is already responding </a:t>
            </a:r>
            <a:r>
              <a:rPr lang="en-US" sz="2400" b="1" dirty="0">
                <a:solidFill>
                  <a:srgbClr val="FF0000"/>
                </a:solidFill>
              </a:rPr>
              <a:t>(SNS) </a:t>
            </a:r>
          </a:p>
          <a:p>
            <a:pPr marL="746125"/>
            <a:endParaRPr lang="en-US" sz="2000" dirty="0"/>
          </a:p>
          <a:p>
            <a:pPr marL="288925"/>
            <a:r>
              <a:rPr lang="en-US" sz="2800" dirty="0"/>
              <a:t>Ask yourself…will my immediate impulse reaction:</a:t>
            </a:r>
          </a:p>
          <a:p>
            <a:pPr marL="746125"/>
            <a:endParaRPr lang="en-US" sz="1200" dirty="0"/>
          </a:p>
          <a:p>
            <a:pPr marL="746125"/>
            <a:r>
              <a:rPr lang="en-US" sz="2800" b="1" dirty="0">
                <a:solidFill>
                  <a:srgbClr val="FF0000"/>
                </a:solidFill>
              </a:rPr>
              <a:t>T</a:t>
            </a:r>
            <a:r>
              <a:rPr lang="en-US" sz="2400" dirty="0"/>
              <a:t> = </a:t>
            </a:r>
            <a:r>
              <a:rPr lang="en-US" sz="2400" b="1" dirty="0">
                <a:solidFill>
                  <a:schemeClr val="tx2"/>
                </a:solidFill>
              </a:rPr>
              <a:t>T</a:t>
            </a:r>
            <a:r>
              <a:rPr lang="en-US" sz="2400" dirty="0"/>
              <a:t>erminate the incivility or inflame it?</a:t>
            </a:r>
          </a:p>
          <a:p>
            <a:pPr marL="746125"/>
            <a:r>
              <a:rPr lang="en-US" sz="2800" b="1" dirty="0">
                <a:solidFill>
                  <a:srgbClr val="FF0000"/>
                </a:solidFill>
              </a:rPr>
              <a:t>H</a:t>
            </a:r>
            <a:r>
              <a:rPr lang="en-US" sz="2400" dirty="0"/>
              <a:t> = </a:t>
            </a:r>
            <a:r>
              <a:rPr lang="en-US" sz="2400" b="1" dirty="0"/>
              <a:t>H</a:t>
            </a:r>
            <a:r>
              <a:rPr lang="en-US" sz="2400" dirty="0"/>
              <a:t>elp resolve to conflict or prolong it?</a:t>
            </a:r>
          </a:p>
          <a:p>
            <a:pPr marL="746125"/>
            <a:r>
              <a:rPr lang="en-US" sz="2800" b="1" dirty="0">
                <a:solidFill>
                  <a:srgbClr val="FF0000"/>
                </a:solidFill>
              </a:rPr>
              <a:t> I</a:t>
            </a:r>
            <a:r>
              <a:rPr lang="en-US" sz="2800" dirty="0"/>
              <a:t>  </a:t>
            </a:r>
            <a:r>
              <a:rPr lang="en-US" sz="2400" dirty="0"/>
              <a:t>= </a:t>
            </a:r>
            <a:r>
              <a:rPr lang="en-US" sz="2400" b="1" dirty="0"/>
              <a:t>I</a:t>
            </a:r>
            <a:r>
              <a:rPr lang="en-US" sz="2400" dirty="0"/>
              <a:t>mprove how I feel about going to work?</a:t>
            </a:r>
          </a:p>
          <a:p>
            <a:pPr marL="746125"/>
            <a:r>
              <a:rPr lang="en-US" sz="2800" b="1" dirty="0">
                <a:solidFill>
                  <a:srgbClr val="FF0000"/>
                </a:solidFill>
              </a:rPr>
              <a:t>N</a:t>
            </a:r>
            <a:r>
              <a:rPr lang="en-US" sz="2800" dirty="0"/>
              <a:t> </a:t>
            </a:r>
            <a:r>
              <a:rPr lang="en-US" sz="2400" dirty="0"/>
              <a:t>= </a:t>
            </a:r>
            <a:r>
              <a:rPr lang="en-US" sz="2400" b="1" dirty="0"/>
              <a:t>N</a:t>
            </a:r>
            <a:r>
              <a:rPr lang="en-US" sz="2400" dirty="0"/>
              <a:t>eedlessly harm others witnessing the incident?</a:t>
            </a:r>
          </a:p>
          <a:p>
            <a:pPr marL="746125"/>
            <a:r>
              <a:rPr lang="en-US" sz="2800" b="1" dirty="0">
                <a:solidFill>
                  <a:srgbClr val="FF0000"/>
                </a:solidFill>
              </a:rPr>
              <a:t>K</a:t>
            </a:r>
            <a:r>
              <a:rPr lang="en-US" sz="2800" dirty="0"/>
              <a:t> </a:t>
            </a:r>
            <a:r>
              <a:rPr lang="en-US" sz="2400" dirty="0"/>
              <a:t>= </a:t>
            </a:r>
            <a:r>
              <a:rPr lang="en-US" sz="2400" b="1" dirty="0"/>
              <a:t>K</a:t>
            </a:r>
            <a:r>
              <a:rPr lang="en-US" sz="2400" dirty="0"/>
              <a:t>eep my SNS activated?</a:t>
            </a:r>
          </a:p>
          <a:p>
            <a:endParaRPr lang="en-US" sz="1200" dirty="0"/>
          </a:p>
        </p:txBody>
      </p:sp>
    </p:spTree>
    <p:extLst>
      <p:ext uri="{BB962C8B-B14F-4D97-AF65-F5344CB8AC3E}">
        <p14:creationId xmlns:p14="http://schemas.microsoft.com/office/powerpoint/2010/main" val="128354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E08F7-7A1D-DBA5-05E4-2A932D48F903}"/>
              </a:ext>
            </a:extLst>
          </p:cNvPr>
          <p:cNvSpPr>
            <a:spLocks noGrp="1"/>
          </p:cNvSpPr>
          <p:nvPr>
            <p:ph type="sldNum" sz="quarter" idx="11"/>
          </p:nvPr>
        </p:nvSpPr>
        <p:spPr/>
        <p:txBody>
          <a:bodyPr/>
          <a:lstStyle/>
          <a:p>
            <a:fld id="{383B7B7A-CDDA-7C44-B1B0-1F1E45567B3B}" type="slidenum">
              <a:rPr lang="en-US" smtClean="0"/>
              <a:pPr/>
              <a:t>14</a:t>
            </a:fld>
            <a:endParaRPr lang="en-US"/>
          </a:p>
        </p:txBody>
      </p:sp>
      <p:sp>
        <p:nvSpPr>
          <p:cNvPr id="4" name="TextBox 3">
            <a:extLst>
              <a:ext uri="{FF2B5EF4-FFF2-40B4-BE49-F238E27FC236}">
                <a16:creationId xmlns:a16="http://schemas.microsoft.com/office/drawing/2014/main" id="{AC131744-8E84-6BE0-589E-5686691B3F79}"/>
              </a:ext>
            </a:extLst>
          </p:cNvPr>
          <p:cNvSpPr txBox="1"/>
          <p:nvPr/>
        </p:nvSpPr>
        <p:spPr>
          <a:xfrm>
            <a:off x="375302" y="174263"/>
            <a:ext cx="11432622" cy="6478697"/>
          </a:xfrm>
          <a:prstGeom prst="rect">
            <a:avLst/>
          </a:prstGeom>
          <a:solidFill>
            <a:schemeClr val="bg1"/>
          </a:solidFill>
        </p:spPr>
        <p:txBody>
          <a:bodyPr wrap="square">
            <a:spAutoFit/>
          </a:bodyPr>
          <a:lstStyle/>
          <a:p>
            <a:endParaRPr lang="en-US" sz="1000" dirty="0"/>
          </a:p>
          <a:p>
            <a:r>
              <a:rPr lang="en-US" sz="2400" i="1" dirty="0"/>
              <a:t>Porath’s research shows many people decide to</a:t>
            </a:r>
            <a:r>
              <a:rPr lang="en-US" sz="2400" dirty="0"/>
              <a:t>: </a:t>
            </a:r>
          </a:p>
          <a:p>
            <a:endParaRPr lang="en-US" sz="1100" dirty="0"/>
          </a:p>
          <a:p>
            <a:pPr marL="457200" indent="-457200">
              <a:buAutoNum type="alphaUcPeriod"/>
            </a:pPr>
            <a:r>
              <a:rPr lang="en-US" sz="2400" b="1" dirty="0"/>
              <a:t>Tackle incivility head-on </a:t>
            </a:r>
            <a:r>
              <a:rPr lang="en-US" sz="2400" dirty="0"/>
              <a:t>through either retaliation or direct discussion </a:t>
            </a:r>
            <a:r>
              <a:rPr lang="en-US" i="1" dirty="0"/>
              <a:t>(this can make it worse-prolong upregulated SNS) </a:t>
            </a:r>
            <a:endParaRPr lang="en-US" sz="2400" i="1" dirty="0"/>
          </a:p>
          <a:p>
            <a:pPr marL="457200" indent="-457200">
              <a:buAutoNum type="alphaUcPeriod"/>
            </a:pPr>
            <a:r>
              <a:rPr lang="en-US" sz="2400" b="1" dirty="0"/>
              <a:t>Withdraw</a:t>
            </a:r>
            <a:r>
              <a:rPr lang="en-US" sz="2400" dirty="0"/>
              <a:t> and work around the perpetrator as much as possible </a:t>
            </a:r>
            <a:r>
              <a:rPr lang="en-US" i="1" dirty="0"/>
              <a:t>(not always possible- worse-prolong upregulated SNS)</a:t>
            </a:r>
          </a:p>
          <a:p>
            <a:endParaRPr lang="en-US" sz="2400" i="1" dirty="0"/>
          </a:p>
          <a:p>
            <a:r>
              <a:rPr lang="en-US" sz="2400" i="1" dirty="0"/>
              <a:t>Research shows these responses fall short:</a:t>
            </a:r>
          </a:p>
          <a:p>
            <a:endParaRPr lang="en-US" sz="1100" i="1" dirty="0"/>
          </a:p>
          <a:p>
            <a:pPr marL="342900" indent="-342900">
              <a:buFont typeface="Arial" panose="020B0604020202020204" pitchFamily="34" charset="0"/>
              <a:buChar char="•"/>
            </a:pPr>
            <a:r>
              <a:rPr lang="en-US" sz="2000" b="1" i="1" dirty="0"/>
              <a:t>85% </a:t>
            </a:r>
            <a:r>
              <a:rPr lang="en-US" sz="2000" i="1" dirty="0"/>
              <a:t>of people who chose to avoid or confront perpetrators were unsatisfied with how the situation ended or how they handled it.</a:t>
            </a:r>
          </a:p>
          <a:p>
            <a:endParaRPr lang="en-US" sz="800" i="1" dirty="0"/>
          </a:p>
          <a:p>
            <a:pPr marL="342900" indent="-342900">
              <a:buFont typeface="Arial" panose="020B0604020202020204" pitchFamily="34" charset="0"/>
              <a:buChar char="•"/>
            </a:pPr>
            <a:r>
              <a:rPr lang="en-US" sz="2000" i="1" dirty="0"/>
              <a:t> Those who attempted confrontation were </a:t>
            </a:r>
            <a:r>
              <a:rPr lang="en-US" sz="2000" b="1" i="1" dirty="0"/>
              <a:t>no more satisfied </a:t>
            </a:r>
            <a:r>
              <a:rPr lang="en-US" sz="2000" i="1" dirty="0"/>
              <a:t>than those who didn’t respond.</a:t>
            </a:r>
          </a:p>
          <a:p>
            <a:r>
              <a:rPr lang="en-US" sz="1000" i="1" dirty="0"/>
              <a:t> </a:t>
            </a:r>
          </a:p>
          <a:p>
            <a:pPr marL="342900" indent="-342900">
              <a:buFont typeface="Arial" panose="020B0604020202020204" pitchFamily="34" charset="0"/>
              <a:buChar char="•"/>
            </a:pPr>
            <a:r>
              <a:rPr lang="en-US" sz="2000" i="1" dirty="0"/>
              <a:t>Relying on institutional remedies also rarely worked — only </a:t>
            </a:r>
            <a:r>
              <a:rPr lang="en-US" sz="2000" b="1" i="1" dirty="0"/>
              <a:t>15% </a:t>
            </a:r>
            <a:r>
              <a:rPr lang="en-US" sz="2000" i="1" dirty="0"/>
              <a:t>report being satisfied with how their employers handle incivility.</a:t>
            </a:r>
          </a:p>
          <a:p>
            <a:endParaRPr lang="en-US" sz="1600" i="1" dirty="0"/>
          </a:p>
          <a:p>
            <a:pPr marL="165100" algn="ctr"/>
            <a:r>
              <a:rPr lang="en-US" sz="2800" b="1" i="1" dirty="0"/>
              <a:t>Sometimes, it just comes down to…</a:t>
            </a:r>
          </a:p>
          <a:p>
            <a:pPr marL="165100" algn="ctr"/>
            <a:endParaRPr lang="en-US" sz="900" b="1" i="1" dirty="0">
              <a:solidFill>
                <a:srgbClr val="2C92B2"/>
              </a:solidFill>
              <a:latin typeface="Amasis MT Pro Black" panose="02040A04050005020304" pitchFamily="18" charset="0"/>
            </a:endParaRPr>
          </a:p>
          <a:p>
            <a:pPr marL="165100" algn="ctr"/>
            <a:r>
              <a:rPr lang="en-US" sz="2800" b="1" i="1" dirty="0">
                <a:solidFill>
                  <a:srgbClr val="2C92B2"/>
                </a:solidFill>
                <a:latin typeface="Amasis MT Pro Black" panose="02040A04050005020304" pitchFamily="18" charset="0"/>
              </a:rPr>
              <a:t>You can’t control what others’ say, do or how they treat you. </a:t>
            </a:r>
          </a:p>
          <a:p>
            <a:pPr marL="512763" algn="ctr"/>
            <a:r>
              <a:rPr lang="en-US" sz="2800" b="1" i="1" dirty="0">
                <a:solidFill>
                  <a:srgbClr val="2C92B2"/>
                </a:solidFill>
                <a:latin typeface="Amasis MT Pro Black" panose="02040A04050005020304" pitchFamily="18" charset="0"/>
              </a:rPr>
              <a:t>You can only control how you react to it</a:t>
            </a:r>
            <a:r>
              <a:rPr lang="en-US" sz="2800" b="1" dirty="0">
                <a:solidFill>
                  <a:srgbClr val="2C92B2"/>
                </a:solidFill>
                <a:latin typeface="Amasis MT Pro Black" panose="02040A04050005020304" pitchFamily="18" charset="0"/>
              </a:rPr>
              <a:t>.</a:t>
            </a:r>
          </a:p>
        </p:txBody>
      </p:sp>
    </p:spTree>
    <p:extLst>
      <p:ext uri="{BB962C8B-B14F-4D97-AF65-F5344CB8AC3E}">
        <p14:creationId xmlns:p14="http://schemas.microsoft.com/office/powerpoint/2010/main" val="127905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352CE7-835D-F23E-41B0-995A09AC1D34}"/>
              </a:ext>
            </a:extLst>
          </p:cNvPr>
          <p:cNvSpPr>
            <a:spLocks noGrp="1"/>
          </p:cNvSpPr>
          <p:nvPr>
            <p:ph type="sldNum" sz="quarter" idx="11"/>
          </p:nvPr>
        </p:nvSpPr>
        <p:spPr/>
        <p:txBody>
          <a:bodyPr/>
          <a:lstStyle/>
          <a:p>
            <a:fld id="{383B7B7A-CDDA-7C44-B1B0-1F1E45567B3B}" type="slidenum">
              <a:rPr lang="en-US" smtClean="0"/>
              <a:pPr/>
              <a:t>15</a:t>
            </a:fld>
            <a:endParaRPr lang="en-US"/>
          </a:p>
        </p:txBody>
      </p:sp>
      <p:sp>
        <p:nvSpPr>
          <p:cNvPr id="4" name="TextBox 3">
            <a:extLst>
              <a:ext uri="{FF2B5EF4-FFF2-40B4-BE49-F238E27FC236}">
                <a16:creationId xmlns:a16="http://schemas.microsoft.com/office/drawing/2014/main" id="{BFFFB95C-F26F-966D-1B84-0CB1AE45BA99}"/>
              </a:ext>
            </a:extLst>
          </p:cNvPr>
          <p:cNvSpPr txBox="1"/>
          <p:nvPr/>
        </p:nvSpPr>
        <p:spPr>
          <a:xfrm>
            <a:off x="380901" y="136524"/>
            <a:ext cx="11617007" cy="6547946"/>
          </a:xfrm>
          <a:prstGeom prst="rect">
            <a:avLst/>
          </a:prstGeom>
          <a:solidFill>
            <a:schemeClr val="bg1"/>
          </a:solidFill>
        </p:spPr>
        <p:txBody>
          <a:bodyPr wrap="square">
            <a:spAutoFit/>
          </a:bodyPr>
          <a:lstStyle/>
          <a:p>
            <a:pPr marL="0" lvl="2"/>
            <a:r>
              <a:rPr lang="en-US" sz="2800" b="1" dirty="0">
                <a:solidFill>
                  <a:srgbClr val="FF0000"/>
                </a:solidFill>
              </a:rPr>
              <a:t>SAFETY FIRST </a:t>
            </a:r>
            <a:r>
              <a:rPr lang="en-US" sz="2800" b="1" dirty="0"/>
              <a:t>- Can you diffuse the situation by confronting the instigator? </a:t>
            </a:r>
          </a:p>
          <a:p>
            <a:pPr marL="0" lvl="2" algn="ctr"/>
            <a:r>
              <a:rPr lang="en-US" sz="2000" dirty="0"/>
              <a:t>(</a:t>
            </a:r>
            <a:r>
              <a:rPr lang="en-US" sz="2000" i="1" dirty="0"/>
              <a:t>i.e., seek clarification, preserve relationship</a:t>
            </a:r>
            <a:r>
              <a:rPr lang="en-US" sz="2000" dirty="0"/>
              <a:t>)</a:t>
            </a:r>
          </a:p>
          <a:p>
            <a:pPr marL="0" lvl="2"/>
            <a:endParaRPr lang="en-US" sz="1050" dirty="0"/>
          </a:p>
          <a:p>
            <a:pPr marL="1082675" lvl="2" indent="-1082675"/>
            <a:r>
              <a:rPr lang="en-US" sz="2400" i="1" dirty="0"/>
              <a:t>	Depends upon many factors, including</a:t>
            </a:r>
            <a:r>
              <a:rPr lang="en-US" sz="2400" dirty="0"/>
              <a:t>:</a:t>
            </a:r>
          </a:p>
          <a:p>
            <a:pPr marL="1371600" lvl="1" indent="-168275">
              <a:buFont typeface="Arial" panose="020B0604020202020204" pitchFamily="34" charset="0"/>
              <a:buChar char="•"/>
            </a:pPr>
            <a:r>
              <a:rPr lang="en-US" sz="2000" i="1" dirty="0"/>
              <a:t>Status of perpetrator (e.g., rank in the organization, known for incivility)</a:t>
            </a:r>
          </a:p>
          <a:p>
            <a:pPr marL="1371600" lvl="1" indent="-168275">
              <a:buFont typeface="Arial" panose="020B0604020202020204" pitchFamily="34" charset="0"/>
              <a:buChar char="•"/>
            </a:pPr>
            <a:r>
              <a:rPr lang="en-US" sz="2000" i="1" dirty="0"/>
              <a:t>Familiarity with the perpetrator</a:t>
            </a:r>
          </a:p>
          <a:p>
            <a:pPr marL="1371600" lvl="1" indent="-168275">
              <a:buFont typeface="Arial" panose="020B0604020202020204" pitchFamily="34" charset="0"/>
              <a:buChar char="•"/>
            </a:pPr>
            <a:r>
              <a:rPr lang="en-US" sz="2000" i="1" dirty="0"/>
              <a:t>Typical Organization and other staff responses</a:t>
            </a:r>
          </a:p>
          <a:p>
            <a:pPr marL="120650" lvl="1" indent="-60325"/>
            <a:endParaRPr lang="en-US" sz="2000" dirty="0"/>
          </a:p>
          <a:p>
            <a:pPr marL="120650" lvl="1" indent="-60325"/>
            <a:r>
              <a:rPr lang="en-US" sz="2000" b="1" dirty="0"/>
              <a:t>PORATH ADVICE </a:t>
            </a:r>
            <a:r>
              <a:rPr lang="en-US" dirty="0"/>
              <a:t>(2016) </a:t>
            </a:r>
            <a:r>
              <a:rPr lang="en-US" sz="2000" dirty="0"/>
              <a:t>– </a:t>
            </a:r>
            <a:r>
              <a:rPr lang="en-US" i="1" dirty="0"/>
              <a:t>from:  https://hbr.org/2016/04/an-antidote-to-incivility</a:t>
            </a:r>
            <a:endParaRPr lang="en-US" sz="2000" i="1" dirty="0"/>
          </a:p>
          <a:p>
            <a:pPr marL="120650" lvl="1" indent="-60325"/>
            <a:endParaRPr lang="en-US" sz="1400" dirty="0"/>
          </a:p>
          <a:p>
            <a:pPr marL="120650" lvl="1" indent="-60325"/>
            <a:r>
              <a:rPr lang="en-US" sz="2000" dirty="0"/>
              <a:t>Three questions to ask yourself before confronting someone who is uncivil to you: </a:t>
            </a:r>
          </a:p>
          <a:p>
            <a:pPr marL="120650" lvl="1" indent="-60325"/>
            <a:endParaRPr lang="en-US" sz="1100" dirty="0"/>
          </a:p>
          <a:p>
            <a:pPr marL="914400" lvl="1" indent="-457200">
              <a:buFont typeface="+mj-lt"/>
              <a:buAutoNum type="arabicParenR"/>
            </a:pPr>
            <a:r>
              <a:rPr lang="en-US" sz="2000" i="1" dirty="0"/>
              <a:t>Do I feel safe talking with this person? </a:t>
            </a:r>
          </a:p>
          <a:p>
            <a:pPr marL="914400" lvl="1" indent="-457200">
              <a:buFont typeface="+mj-lt"/>
              <a:buAutoNum type="arabicParenR"/>
            </a:pPr>
            <a:r>
              <a:rPr lang="en-US" sz="2000" i="1" dirty="0"/>
              <a:t>Was the behavior intentional? </a:t>
            </a:r>
          </a:p>
          <a:p>
            <a:pPr marL="914400" lvl="1" indent="-457200">
              <a:buFont typeface="+mj-lt"/>
              <a:buAutoNum type="arabicParenR"/>
            </a:pPr>
            <a:r>
              <a:rPr lang="en-US" sz="2000" i="1" dirty="0"/>
              <a:t>Was it the only instance of such behavior by him or her?</a:t>
            </a:r>
          </a:p>
          <a:p>
            <a:pPr marL="120650" lvl="1" indent="-60325"/>
            <a:endParaRPr lang="en-US" sz="2000" dirty="0"/>
          </a:p>
          <a:p>
            <a:pPr marL="120650" lvl="1" indent="-60325"/>
            <a:r>
              <a:rPr lang="en-US" sz="2000" dirty="0"/>
              <a:t>“No” to any of the questions, do not discuss the incident with the offender. </a:t>
            </a:r>
          </a:p>
          <a:p>
            <a:pPr marL="120650" lvl="1" indent="-60325"/>
            <a:endParaRPr lang="en-US" sz="2000" dirty="0"/>
          </a:p>
          <a:p>
            <a:pPr marL="120650" lvl="1" indent="-60325"/>
            <a:r>
              <a:rPr lang="en-US" sz="2000" dirty="0"/>
              <a:t>Concentrate on your own effectiveness and, in future encounters, follow the acronym </a:t>
            </a:r>
          </a:p>
          <a:p>
            <a:pPr marL="120650" lvl="1" indent="-60325" algn="ctr"/>
            <a:r>
              <a:rPr lang="en-US" sz="2400" b="1" dirty="0"/>
              <a:t>BIFF: </a:t>
            </a:r>
            <a:r>
              <a:rPr lang="en-US" sz="2400" dirty="0"/>
              <a:t>Be </a:t>
            </a:r>
            <a:r>
              <a:rPr lang="en-US" sz="2400" b="1" dirty="0"/>
              <a:t>b</a:t>
            </a:r>
            <a:r>
              <a:rPr lang="en-US" sz="2400" dirty="0"/>
              <a:t>rief, </a:t>
            </a:r>
            <a:r>
              <a:rPr lang="en-US" sz="2400" b="1" dirty="0"/>
              <a:t>i</a:t>
            </a:r>
            <a:r>
              <a:rPr lang="en-US" sz="2400" dirty="0"/>
              <a:t>nformative, </a:t>
            </a:r>
            <a:r>
              <a:rPr lang="en-US" sz="2400" b="1" dirty="0"/>
              <a:t>f</a:t>
            </a:r>
            <a:r>
              <a:rPr lang="en-US" sz="2400" dirty="0"/>
              <a:t>riendly, and </a:t>
            </a:r>
            <a:r>
              <a:rPr lang="en-US" sz="2400" b="1" dirty="0"/>
              <a:t>f</a:t>
            </a:r>
            <a:r>
              <a:rPr lang="en-US" sz="2400" dirty="0"/>
              <a:t>irm.</a:t>
            </a:r>
          </a:p>
        </p:txBody>
      </p:sp>
    </p:spTree>
    <p:extLst>
      <p:ext uri="{BB962C8B-B14F-4D97-AF65-F5344CB8AC3E}">
        <p14:creationId xmlns:p14="http://schemas.microsoft.com/office/powerpoint/2010/main" val="408432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E661D-CBF5-13A4-ECB3-9D419D332F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F4BF9F-198E-55CA-723F-5434D65507BF}"/>
              </a:ext>
            </a:extLst>
          </p:cNvPr>
          <p:cNvSpPr>
            <a:spLocks noGrp="1"/>
          </p:cNvSpPr>
          <p:nvPr>
            <p:ph type="sldNum" sz="quarter" idx="11"/>
          </p:nvPr>
        </p:nvSpPr>
        <p:spPr/>
        <p:txBody>
          <a:bodyPr/>
          <a:lstStyle/>
          <a:p>
            <a:fld id="{383B7B7A-CDDA-7C44-B1B0-1F1E45567B3B}" type="slidenum">
              <a:rPr lang="en-US" smtClean="0"/>
              <a:pPr/>
              <a:t>16</a:t>
            </a:fld>
            <a:endParaRPr lang="en-US"/>
          </a:p>
        </p:txBody>
      </p:sp>
      <p:sp>
        <p:nvSpPr>
          <p:cNvPr id="4" name="TextBox 3">
            <a:extLst>
              <a:ext uri="{FF2B5EF4-FFF2-40B4-BE49-F238E27FC236}">
                <a16:creationId xmlns:a16="http://schemas.microsoft.com/office/drawing/2014/main" id="{1A2B48FE-DAD7-1170-92FC-4D7FEA610F66}"/>
              </a:ext>
            </a:extLst>
          </p:cNvPr>
          <p:cNvSpPr txBox="1"/>
          <p:nvPr/>
        </p:nvSpPr>
        <p:spPr>
          <a:xfrm>
            <a:off x="227012" y="132513"/>
            <a:ext cx="11734800" cy="6309420"/>
          </a:xfrm>
          <a:prstGeom prst="rect">
            <a:avLst/>
          </a:prstGeom>
          <a:noFill/>
        </p:spPr>
        <p:txBody>
          <a:bodyPr wrap="square">
            <a:spAutoFit/>
          </a:bodyPr>
          <a:lstStyle/>
          <a:p>
            <a:pPr algn="ctr"/>
            <a:r>
              <a:rPr lang="en-US" sz="3200" b="1" dirty="0"/>
              <a:t>Focus your responses on choosing </a:t>
            </a:r>
          </a:p>
          <a:p>
            <a:pPr algn="ctr"/>
            <a:r>
              <a:rPr lang="en-US" sz="3200" b="1" dirty="0"/>
              <a:t>Civility &amp; Kindness as Guiding Principles </a:t>
            </a:r>
            <a:endParaRPr lang="en-US" sz="2400" u="sng" dirty="0"/>
          </a:p>
          <a:p>
            <a:endParaRPr lang="en-US" sz="2400" u="sng" dirty="0"/>
          </a:p>
          <a:p>
            <a:pPr marL="288925" lvl="2"/>
            <a:r>
              <a:rPr lang="en-US" sz="2400" dirty="0"/>
              <a:t>First, be aware (</a:t>
            </a:r>
            <a:r>
              <a:rPr lang="en-US" sz="2400" i="1" dirty="0"/>
              <a:t>mindful</a:t>
            </a:r>
            <a:r>
              <a:rPr lang="en-US" sz="2400" dirty="0"/>
              <a:t>) that the adverse effects you experience as a result of an uncivil encounter are part of the normal functioning of your mind and body; </a:t>
            </a:r>
          </a:p>
          <a:p>
            <a:pPr marL="577850" lvl="2" indent="-288925" algn="ctr"/>
            <a:r>
              <a:rPr lang="en-US" sz="2400" dirty="0"/>
              <a:t>	(</a:t>
            </a:r>
            <a:r>
              <a:rPr lang="en-US" sz="2000" i="1" dirty="0"/>
              <a:t>partially an automatic and unconscious response – not a sign of unprofessionalism</a:t>
            </a:r>
            <a:r>
              <a:rPr lang="en-US" sz="2400" dirty="0"/>
              <a:t>). </a:t>
            </a:r>
          </a:p>
          <a:p>
            <a:pPr marL="288925" lvl="2"/>
            <a:endParaRPr lang="en-US" sz="1100" dirty="0"/>
          </a:p>
          <a:p>
            <a:pPr marL="288925" lvl="2"/>
            <a:endParaRPr lang="en-US" sz="1100" dirty="0"/>
          </a:p>
          <a:p>
            <a:pPr marL="288925" lvl="2"/>
            <a:r>
              <a:rPr lang="en-US" sz="2400" dirty="0"/>
              <a:t>When possible and safe, attempt </a:t>
            </a:r>
            <a:r>
              <a:rPr lang="en-US" sz="2400" i="1" dirty="0"/>
              <a:t>Active Affiliation </a:t>
            </a:r>
            <a:r>
              <a:rPr lang="en-US" sz="2400" dirty="0"/>
              <a:t>responses (</a:t>
            </a:r>
            <a:r>
              <a:rPr lang="en-US" sz="2000" dirty="0"/>
              <a:t>e.g., Relationship Repair)</a:t>
            </a:r>
          </a:p>
          <a:p>
            <a:pPr marL="288925" lvl="2"/>
            <a:r>
              <a:rPr lang="en-US" sz="2000" dirty="0"/>
              <a:t> </a:t>
            </a:r>
          </a:p>
          <a:p>
            <a:pPr marL="1089025" lvl="3" indent="-342900">
              <a:buFont typeface="Wingdings" panose="05000000000000000000" pitchFamily="2" charset="2"/>
              <a:buChar char="ü"/>
            </a:pPr>
            <a:r>
              <a:rPr lang="en-US" sz="2000" dirty="0"/>
              <a:t>Don’t be afraid to apologize for a poor response to a perceived uncivil encounter – you could have been caught off-guard and your instinct was to retaliate, or you were engaged in a tense critical situation. With time to recover (downregulate your SNS response), you realize it was not the best way to handle the situation. </a:t>
            </a:r>
          </a:p>
          <a:p>
            <a:pPr marL="1089025" lvl="3" indent="-342900">
              <a:buFont typeface="Wingdings" panose="05000000000000000000" pitchFamily="2" charset="2"/>
              <a:buChar char="ü"/>
            </a:pPr>
            <a:endParaRPr lang="en-US" sz="2000" dirty="0"/>
          </a:p>
          <a:p>
            <a:pPr marL="1089025" lvl="3" indent="-342900">
              <a:buFont typeface="Wingdings" panose="05000000000000000000" pitchFamily="2" charset="2"/>
              <a:buChar char="ü"/>
            </a:pPr>
            <a:r>
              <a:rPr lang="en-US" sz="2000" dirty="0"/>
              <a:t>Seek clarification as to why you were targeted and find a way to work together and avoid such stressful interactions in the future – the environment you work in is stressful enough and you are on the same team.</a:t>
            </a:r>
          </a:p>
          <a:p>
            <a:pPr marL="288925" lvl="2"/>
            <a:endParaRPr lang="en-US" sz="1100" i="1" dirty="0"/>
          </a:p>
          <a:p>
            <a:pPr marL="625475" lvl="2" indent="-336550">
              <a:buFont typeface="Arial" panose="020B0604020202020204" pitchFamily="34" charset="0"/>
              <a:buChar char="•"/>
            </a:pPr>
            <a:endParaRPr lang="en-US" sz="700" i="1" dirty="0"/>
          </a:p>
        </p:txBody>
      </p:sp>
    </p:spTree>
    <p:extLst>
      <p:ext uri="{BB962C8B-B14F-4D97-AF65-F5344CB8AC3E}">
        <p14:creationId xmlns:p14="http://schemas.microsoft.com/office/powerpoint/2010/main" val="146404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1A50F9-7C71-F8D6-1DA3-A9CEF22AC289}"/>
              </a:ext>
            </a:extLst>
          </p:cNvPr>
          <p:cNvSpPr>
            <a:spLocks noGrp="1"/>
          </p:cNvSpPr>
          <p:nvPr>
            <p:ph type="sldNum" sz="quarter" idx="11"/>
          </p:nvPr>
        </p:nvSpPr>
        <p:spPr/>
        <p:txBody>
          <a:bodyPr/>
          <a:lstStyle/>
          <a:p>
            <a:fld id="{383B7B7A-CDDA-7C44-B1B0-1F1E45567B3B}" type="slidenum">
              <a:rPr lang="en-US" smtClean="0"/>
              <a:pPr/>
              <a:t>17</a:t>
            </a:fld>
            <a:endParaRPr lang="en-US"/>
          </a:p>
        </p:txBody>
      </p:sp>
      <p:sp>
        <p:nvSpPr>
          <p:cNvPr id="4" name="TextBox 3">
            <a:extLst>
              <a:ext uri="{FF2B5EF4-FFF2-40B4-BE49-F238E27FC236}">
                <a16:creationId xmlns:a16="http://schemas.microsoft.com/office/drawing/2014/main" id="{5AEA8BA4-4107-7D90-CF75-43E68F64A5DE}"/>
              </a:ext>
            </a:extLst>
          </p:cNvPr>
          <p:cNvSpPr txBox="1"/>
          <p:nvPr/>
        </p:nvSpPr>
        <p:spPr>
          <a:xfrm>
            <a:off x="227012" y="132513"/>
            <a:ext cx="11734800" cy="6678751"/>
          </a:xfrm>
          <a:prstGeom prst="rect">
            <a:avLst/>
          </a:prstGeom>
          <a:solidFill>
            <a:schemeClr val="bg1"/>
          </a:solidFill>
        </p:spPr>
        <p:txBody>
          <a:bodyPr wrap="square">
            <a:spAutoFit/>
          </a:bodyPr>
          <a:lstStyle/>
          <a:p>
            <a:endParaRPr lang="en-US" sz="1000" dirty="0"/>
          </a:p>
          <a:p>
            <a:pPr marL="288925" lvl="2"/>
            <a:r>
              <a:rPr lang="en-US" sz="2800" b="1" dirty="0"/>
              <a:t>When direct active affiliative responses are not safe or otherwise risky</a:t>
            </a:r>
          </a:p>
          <a:p>
            <a:pPr marL="288925" lvl="2"/>
            <a:endParaRPr lang="en-US" sz="1000" b="1" dirty="0"/>
          </a:p>
          <a:p>
            <a:pPr marL="288925" lvl="2"/>
            <a:r>
              <a:rPr lang="en-US" sz="2400" b="1" dirty="0"/>
              <a:t>Seek affinity groups </a:t>
            </a:r>
            <a:r>
              <a:rPr lang="en-US" sz="2000" dirty="0"/>
              <a:t>both inside and outside of the workplace to help you process the incident and refocus on reducing the most harmful effects of prolonged SNS activation (</a:t>
            </a:r>
            <a:r>
              <a:rPr lang="en-US" dirty="0"/>
              <a:t>i.e., chronic stress response</a:t>
            </a:r>
            <a:r>
              <a:rPr lang="en-US" sz="2000" dirty="0"/>
              <a:t>).</a:t>
            </a:r>
          </a:p>
          <a:p>
            <a:pPr marL="288925" lvl="2"/>
            <a:endParaRPr lang="en-US" sz="1100" dirty="0"/>
          </a:p>
          <a:p>
            <a:pPr marL="914400" lvl="3" indent="-342900">
              <a:buFont typeface="Wingdings" panose="05000000000000000000" pitchFamily="2" charset="2"/>
              <a:buChar char="v"/>
            </a:pPr>
            <a:r>
              <a:rPr lang="en-US" sz="2000" u="sng" dirty="0"/>
              <a:t>Social connections </a:t>
            </a:r>
            <a:r>
              <a:rPr lang="en-US" sz="2000" dirty="0"/>
              <a:t>- </a:t>
            </a:r>
            <a:r>
              <a:rPr lang="en-US" sz="2000" i="1" dirty="0"/>
              <a:t>fundamental human need for rewarding social relationships and help downregulate stress response via providing aid &amp; comfort, information, and intervention</a:t>
            </a:r>
            <a:endParaRPr lang="en-US" sz="2000" b="1" i="1" dirty="0"/>
          </a:p>
          <a:p>
            <a:pPr lvl="2" indent="-342900"/>
            <a:endParaRPr lang="en-US" sz="1000" dirty="0"/>
          </a:p>
          <a:p>
            <a:pPr marL="914400" lvl="3" indent="-342900">
              <a:buFont typeface="Wingdings" panose="05000000000000000000" pitchFamily="2" charset="2"/>
              <a:buChar char="ü"/>
            </a:pPr>
            <a:r>
              <a:rPr lang="en-US" sz="2000" dirty="0"/>
              <a:t>Mentors, coaches, WIC, NABCJ, ACA, OCCSA (run for an office?), peer support</a:t>
            </a:r>
          </a:p>
          <a:p>
            <a:pPr marL="914400" lvl="3" indent="-342900"/>
            <a:endParaRPr lang="en-US" sz="1050" dirty="0"/>
          </a:p>
          <a:p>
            <a:pPr marL="914400" lvl="3" indent="-342900">
              <a:buFont typeface="Wingdings" panose="05000000000000000000" pitchFamily="2" charset="2"/>
              <a:buChar char="ü"/>
            </a:pPr>
            <a:r>
              <a:rPr lang="en-US" sz="2000" dirty="0"/>
              <a:t>Focus on family events, good friends that make you laugh, </a:t>
            </a:r>
          </a:p>
          <a:p>
            <a:pPr marL="914400" lvl="3" indent="-342900"/>
            <a:endParaRPr lang="en-US" sz="1050" dirty="0"/>
          </a:p>
          <a:p>
            <a:pPr marL="914400" lvl="3" indent="-342900">
              <a:buFont typeface="Wingdings" panose="05000000000000000000" pitchFamily="2" charset="2"/>
              <a:buChar char="ü"/>
            </a:pPr>
            <a:r>
              <a:rPr lang="en-US" sz="2000" dirty="0"/>
              <a:t>Participate in helping others: community service, volunteer organizations, non-profit organizations </a:t>
            </a:r>
          </a:p>
          <a:p>
            <a:pPr marL="228600" lvl="3"/>
            <a:endParaRPr lang="en-US" sz="1000" b="1" dirty="0"/>
          </a:p>
          <a:p>
            <a:pPr marL="228600" lvl="3"/>
            <a:endParaRPr lang="en-US" b="1" dirty="0"/>
          </a:p>
          <a:p>
            <a:pPr marL="228600" lvl="3"/>
            <a:r>
              <a:rPr lang="en-US" b="1" dirty="0"/>
              <a:t>NOTE</a:t>
            </a:r>
            <a:r>
              <a:rPr lang="en-US" sz="1600" dirty="0"/>
              <a:t>: </a:t>
            </a:r>
            <a:r>
              <a:rPr lang="en-US" sz="1600" b="1" dirty="0"/>
              <a:t>Practicing Acts of Kindness causes biochemical changes opposite those of stress</a:t>
            </a:r>
          </a:p>
          <a:p>
            <a:pPr marL="228600" lvl="3"/>
            <a:r>
              <a:rPr lang="en-US" sz="1600" u="sng" dirty="0">
                <a:solidFill>
                  <a:schemeClr val="tx2">
                    <a:lumMod val="10000"/>
                  </a:schemeClr>
                </a:solidFill>
              </a:rPr>
              <a:t>Boosts Serotonin  </a:t>
            </a:r>
            <a:r>
              <a:rPr lang="en-US" dirty="0">
                <a:solidFill>
                  <a:schemeClr val="tx2">
                    <a:lumMod val="10000"/>
                  </a:schemeClr>
                </a:solidFill>
              </a:rPr>
              <a:t>- </a:t>
            </a:r>
            <a:r>
              <a:rPr lang="en-US" sz="1600" dirty="0">
                <a:solidFill>
                  <a:schemeClr val="tx2">
                    <a:lumMod val="10000"/>
                  </a:schemeClr>
                </a:solidFill>
              </a:rPr>
              <a:t>(neurotransmitter) positive mood, sense of well-being; brain function</a:t>
            </a:r>
            <a:r>
              <a:rPr lang="en-US" dirty="0">
                <a:solidFill>
                  <a:schemeClr val="tx2">
                    <a:lumMod val="10000"/>
                  </a:schemeClr>
                </a:solidFill>
              </a:rPr>
              <a:t>; </a:t>
            </a:r>
          </a:p>
          <a:p>
            <a:pPr marL="228600" lvl="3"/>
            <a:r>
              <a:rPr lang="en-US" sz="1600" u="sng" dirty="0">
                <a:solidFill>
                  <a:schemeClr val="tx2">
                    <a:lumMod val="10000"/>
                  </a:schemeClr>
                </a:solidFill>
                <a:cs typeface="Calibri" panose="020F0502020204030204" pitchFamily="34" charset="0"/>
              </a:rPr>
              <a:t>Increase Oxytocin Production </a:t>
            </a:r>
            <a:r>
              <a:rPr lang="en-US" sz="1600" dirty="0">
                <a:solidFill>
                  <a:schemeClr val="tx2">
                    <a:lumMod val="10000"/>
                  </a:schemeClr>
                </a:solidFill>
                <a:cs typeface="Calibri" panose="020F0502020204030204" pitchFamily="34" charset="0"/>
              </a:rPr>
              <a:t> </a:t>
            </a:r>
            <a:r>
              <a:rPr lang="en-US" dirty="0">
                <a:solidFill>
                  <a:schemeClr val="tx2">
                    <a:lumMod val="10000"/>
                  </a:schemeClr>
                </a:solidFill>
                <a:cs typeface="Calibri" panose="020F0502020204030204" pitchFamily="34" charset="0"/>
              </a:rPr>
              <a:t>- </a:t>
            </a:r>
            <a:r>
              <a:rPr lang="en-US" sz="1600" dirty="0">
                <a:solidFill>
                  <a:schemeClr val="tx2">
                    <a:lumMod val="10000"/>
                  </a:schemeClr>
                </a:solidFill>
                <a:cs typeface="Calibri" panose="020F0502020204030204" pitchFamily="34" charset="0"/>
              </a:rPr>
              <a:t>releases dopamine (happiness; reduces anxiety &amp; boosts self-esteem</a:t>
            </a:r>
            <a:r>
              <a:rPr lang="en-US" sz="1600" b="1" dirty="0">
                <a:solidFill>
                  <a:schemeClr val="tx2">
                    <a:lumMod val="10000"/>
                  </a:schemeClr>
                </a:solidFill>
                <a:cs typeface="Calibri" panose="020F0502020204030204" pitchFamily="34" charset="0"/>
              </a:rPr>
              <a:t>; </a:t>
            </a:r>
            <a:r>
              <a:rPr lang="en-US" sz="1600" dirty="0">
                <a:solidFill>
                  <a:schemeClr val="tx2">
                    <a:lumMod val="10000"/>
                  </a:schemeClr>
                </a:solidFill>
                <a:cs typeface="Calibri" panose="020F0502020204030204" pitchFamily="34" charset="0"/>
              </a:rPr>
              <a:t>‘cardioprotective</a:t>
            </a:r>
            <a:r>
              <a:rPr lang="en-US" sz="1600" b="1" dirty="0">
                <a:solidFill>
                  <a:schemeClr val="tx2">
                    <a:lumMod val="10000"/>
                  </a:schemeClr>
                </a:solidFill>
                <a:cs typeface="Calibri" panose="020F0502020204030204" pitchFamily="34" charset="0"/>
              </a:rPr>
              <a:t>’ </a:t>
            </a:r>
            <a:r>
              <a:rPr lang="en-US" sz="1600" dirty="0">
                <a:solidFill>
                  <a:schemeClr val="tx2">
                    <a:lumMod val="10000"/>
                  </a:schemeClr>
                </a:solidFill>
                <a:cs typeface="Calibri" panose="020F0502020204030204" pitchFamily="34" charset="0"/>
              </a:rPr>
              <a:t>hormone - lowers BP, reduces inflammation &amp; free radicals in cardiovascular system;</a:t>
            </a:r>
            <a:r>
              <a:rPr lang="en-US" b="1" dirty="0">
                <a:solidFill>
                  <a:schemeClr val="tx2">
                    <a:lumMod val="10000"/>
                  </a:schemeClr>
                </a:solidFill>
                <a:cs typeface="Calibri" panose="020F0502020204030204" pitchFamily="34" charset="0"/>
              </a:rPr>
              <a:t> </a:t>
            </a:r>
          </a:p>
          <a:p>
            <a:pPr marL="228600" lvl="3"/>
            <a:r>
              <a:rPr lang="en-US" sz="1600" u="sng" dirty="0">
                <a:solidFill>
                  <a:schemeClr val="tx2">
                    <a:lumMod val="10000"/>
                  </a:schemeClr>
                </a:solidFill>
                <a:cs typeface="Calibri" panose="020F0502020204030204" pitchFamily="34" charset="0"/>
              </a:rPr>
              <a:t>Endorphins</a:t>
            </a:r>
            <a:r>
              <a:rPr lang="en-US" sz="1600" dirty="0">
                <a:solidFill>
                  <a:schemeClr val="tx2">
                    <a:lumMod val="10000"/>
                  </a:schemeClr>
                </a:solidFill>
                <a:cs typeface="Calibri" panose="020F0502020204030204" pitchFamily="34" charset="0"/>
              </a:rPr>
              <a:t> </a:t>
            </a:r>
            <a:r>
              <a:rPr lang="en-US" i="1" dirty="0">
                <a:solidFill>
                  <a:schemeClr val="tx2">
                    <a:lumMod val="10000"/>
                  </a:schemeClr>
                </a:solidFill>
                <a:cs typeface="Calibri" panose="020F0502020204030204" pitchFamily="34" charset="0"/>
              </a:rPr>
              <a:t>– </a:t>
            </a:r>
            <a:r>
              <a:rPr lang="en-US" sz="1600" dirty="0">
                <a:solidFill>
                  <a:schemeClr val="bg2">
                    <a:lumMod val="25000"/>
                  </a:schemeClr>
                </a:solidFill>
                <a:cs typeface="Calibri" panose="020F0502020204030204" pitchFamily="34" charset="0"/>
              </a:rPr>
              <a:t>shown to produces enough endorphins to have the same mental effect as a mild morphine high.</a:t>
            </a:r>
          </a:p>
          <a:p>
            <a:pPr marL="228600" lvl="3"/>
            <a:r>
              <a:rPr lang="en-US" sz="1600" u="sng" dirty="0" err="1">
                <a:solidFill>
                  <a:schemeClr val="bg2">
                    <a:lumMod val="25000"/>
                  </a:schemeClr>
                </a:solidFill>
                <a:cs typeface="Calibri" panose="020F0502020204030204" pitchFamily="34" charset="0"/>
              </a:rPr>
              <a:t>Vagus</a:t>
            </a:r>
            <a:r>
              <a:rPr lang="en-US" sz="1600" u="sng" dirty="0">
                <a:solidFill>
                  <a:schemeClr val="bg2">
                    <a:lumMod val="25000"/>
                  </a:schemeClr>
                </a:solidFill>
                <a:cs typeface="Calibri" panose="020F0502020204030204" pitchFamily="34" charset="0"/>
              </a:rPr>
              <a:t> Nerve </a:t>
            </a:r>
            <a:r>
              <a:rPr lang="en-US" b="1" dirty="0">
                <a:solidFill>
                  <a:schemeClr val="bg2">
                    <a:lumMod val="25000"/>
                  </a:schemeClr>
                </a:solidFill>
                <a:cs typeface="Calibri" panose="020F0502020204030204" pitchFamily="34" charset="0"/>
              </a:rPr>
              <a:t>– </a:t>
            </a:r>
            <a:r>
              <a:rPr lang="en-US" sz="1600" dirty="0">
                <a:solidFill>
                  <a:schemeClr val="tx2">
                    <a:lumMod val="10000"/>
                  </a:schemeClr>
                </a:solidFill>
                <a:cs typeface="Calibri" panose="020F0502020204030204" pitchFamily="34" charset="0"/>
              </a:rPr>
              <a:t>Activates the </a:t>
            </a:r>
            <a:r>
              <a:rPr lang="en-US" sz="1600" dirty="0" err="1">
                <a:solidFill>
                  <a:schemeClr val="tx2">
                    <a:lumMod val="10000"/>
                  </a:schemeClr>
                </a:solidFill>
                <a:cs typeface="Calibri" panose="020F0502020204030204" pitchFamily="34" charset="0"/>
              </a:rPr>
              <a:t>vagus</a:t>
            </a:r>
            <a:r>
              <a:rPr lang="en-US" sz="1600" dirty="0">
                <a:solidFill>
                  <a:schemeClr val="tx2">
                    <a:lumMod val="10000"/>
                  </a:schemeClr>
                </a:solidFill>
                <a:cs typeface="Calibri" panose="020F0502020204030204" pitchFamily="34" charset="0"/>
              </a:rPr>
              <a:t> nerve, in turn regulates heart rate &amp; controls inflammation levels.</a:t>
            </a:r>
          </a:p>
          <a:p>
            <a:pPr marL="228600" lvl="3"/>
            <a:r>
              <a:rPr lang="en-US" sz="1600" dirty="0">
                <a:solidFill>
                  <a:schemeClr val="tx2">
                    <a:lumMod val="10000"/>
                  </a:schemeClr>
                </a:solidFill>
                <a:cs typeface="Calibri" panose="020F0502020204030204" pitchFamily="34" charset="0"/>
              </a:rPr>
              <a:t> </a:t>
            </a:r>
            <a:r>
              <a:rPr lang="en-US" sz="1600" u="sng" dirty="0">
                <a:solidFill>
                  <a:schemeClr val="tx2">
                    <a:lumMod val="10000"/>
                  </a:schemeClr>
                </a:solidFill>
                <a:cs typeface="Calibri" panose="020F0502020204030204" pitchFamily="34" charset="0"/>
              </a:rPr>
              <a:t>Habit forming &amp; Contagious</a:t>
            </a:r>
          </a:p>
          <a:p>
            <a:pPr marL="228600" lvl="3"/>
            <a:r>
              <a:rPr lang="en-US" sz="1600" u="sng" dirty="0"/>
              <a:t>Strengthens social connections </a:t>
            </a:r>
            <a:r>
              <a:rPr lang="en-US" dirty="0"/>
              <a:t>-</a:t>
            </a:r>
            <a:r>
              <a:rPr lang="en-US" b="1" dirty="0"/>
              <a:t> </a:t>
            </a:r>
            <a:r>
              <a:rPr lang="en-US" sz="1600" dirty="0"/>
              <a:t>fundamental human need for rewarding social relationships and help downregulate stress response; provide aid &amp; comfort, information, and intervention</a:t>
            </a:r>
            <a:r>
              <a:rPr lang="en-US" sz="700" i="1" dirty="0"/>
              <a:t>.</a:t>
            </a:r>
            <a:endParaRPr lang="en-US" sz="1100" dirty="0">
              <a:solidFill>
                <a:schemeClr val="tx2">
                  <a:lumMod val="10000"/>
                </a:schemeClr>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932CDE7-33FD-346C-C4A9-2C843F7EC4EE}"/>
              </a:ext>
            </a:extLst>
          </p:cNvPr>
          <p:cNvSpPr/>
          <p:nvPr/>
        </p:nvSpPr>
        <p:spPr>
          <a:xfrm>
            <a:off x="379412" y="4123526"/>
            <a:ext cx="11428512" cy="2526156"/>
          </a:xfrm>
          <a:prstGeom prst="rect">
            <a:avLst/>
          </a:prstGeom>
          <a:noFill/>
          <a:ln w="44450" cmpd="thickThi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88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28E373-EEB8-CD17-5B32-1789D9294782}"/>
              </a:ext>
            </a:extLst>
          </p:cNvPr>
          <p:cNvSpPr>
            <a:spLocks noGrp="1"/>
          </p:cNvSpPr>
          <p:nvPr>
            <p:ph type="sldNum" sz="quarter" idx="12"/>
          </p:nvPr>
        </p:nvSpPr>
        <p:spPr/>
        <p:txBody>
          <a:bodyPr/>
          <a:lstStyle/>
          <a:p>
            <a:fld id="{383B7B7A-CDDA-7C44-B1B0-1F1E45567B3B}" type="slidenum">
              <a:rPr lang="en-US" smtClean="0"/>
              <a:pPr/>
              <a:t>18</a:t>
            </a:fld>
            <a:endParaRPr lang="en-US"/>
          </a:p>
        </p:txBody>
      </p:sp>
      <p:sp>
        <p:nvSpPr>
          <p:cNvPr id="5" name="TextBox 4">
            <a:extLst>
              <a:ext uri="{FF2B5EF4-FFF2-40B4-BE49-F238E27FC236}">
                <a16:creationId xmlns:a16="http://schemas.microsoft.com/office/drawing/2014/main" id="{CA32BABD-C243-4D66-2D16-5A82A9EC23AD}"/>
              </a:ext>
            </a:extLst>
          </p:cNvPr>
          <p:cNvSpPr txBox="1"/>
          <p:nvPr/>
        </p:nvSpPr>
        <p:spPr>
          <a:xfrm>
            <a:off x="149324" y="182074"/>
            <a:ext cx="11658600" cy="5632311"/>
          </a:xfrm>
          <a:prstGeom prst="rect">
            <a:avLst/>
          </a:prstGeom>
          <a:noFill/>
        </p:spPr>
        <p:txBody>
          <a:bodyPr wrap="square">
            <a:spAutoFit/>
          </a:bodyPr>
          <a:lstStyle/>
          <a:p>
            <a:r>
              <a:rPr lang="en-US" sz="2400" dirty="0"/>
              <a:t>Sometimes attempts to repair relationships or seek affiliation are not successful. It all depends on the response from others – </a:t>
            </a:r>
          </a:p>
          <a:p>
            <a:endParaRPr lang="en-US" sz="2400" dirty="0"/>
          </a:p>
          <a:p>
            <a:pPr marL="914400" indent="-228600">
              <a:buFont typeface="Wingdings" panose="05000000000000000000" pitchFamily="2" charset="2"/>
              <a:buChar char="ü"/>
            </a:pPr>
            <a:r>
              <a:rPr lang="en-US" sz="2400" dirty="0"/>
              <a:t>Efforts to apologize or seek clarification may be met with additional hostility</a:t>
            </a:r>
          </a:p>
          <a:p>
            <a:pPr marL="914400" indent="-228600">
              <a:buFont typeface="Wingdings" panose="05000000000000000000" pitchFamily="2" charset="2"/>
              <a:buChar char="ü"/>
            </a:pPr>
            <a:endParaRPr lang="en-US" sz="2400" dirty="0"/>
          </a:p>
          <a:p>
            <a:pPr marL="914400" indent="-228600">
              <a:buFont typeface="Wingdings" panose="05000000000000000000" pitchFamily="2" charset="2"/>
              <a:buChar char="ü"/>
            </a:pPr>
            <a:r>
              <a:rPr lang="en-US" sz="2400" dirty="0"/>
              <a:t>Advice received may be “Get a thicker skin”</a:t>
            </a:r>
          </a:p>
          <a:p>
            <a:pPr marL="914400" indent="-228600"/>
            <a:endParaRPr lang="en-US" sz="2400" dirty="0"/>
          </a:p>
          <a:p>
            <a:pPr marL="914400" indent="-228600">
              <a:buFont typeface="Wingdings" panose="05000000000000000000" pitchFamily="2" charset="2"/>
              <a:buChar char="ü"/>
            </a:pPr>
            <a:r>
              <a:rPr lang="en-US" sz="2400" dirty="0"/>
              <a:t>Management might ignore you</a:t>
            </a:r>
          </a:p>
          <a:p>
            <a:pPr marL="914400" indent="-228600">
              <a:buFont typeface="Wingdings" panose="05000000000000000000" pitchFamily="2" charset="2"/>
              <a:buChar char="ü"/>
            </a:pPr>
            <a:endParaRPr lang="en-US" sz="2400" dirty="0"/>
          </a:p>
          <a:p>
            <a:pPr marL="914400" indent="-228600">
              <a:buFont typeface="Wingdings" panose="05000000000000000000" pitchFamily="2" charset="2"/>
              <a:buChar char="ü"/>
            </a:pPr>
            <a:r>
              <a:rPr lang="en-US" sz="2400" dirty="0"/>
              <a:t>Management/Union may refuse to pursue addressing uncivil behavior because it does not rise to the levels of harassment, hostile work environment and the ability of the perpetrator to deny the intent of the uncivil act (</a:t>
            </a:r>
            <a:r>
              <a:rPr lang="en-US" sz="2000" i="1" dirty="0"/>
              <a:t>e.g., I was just kidding; he/she took it the wrong way</a:t>
            </a:r>
            <a:r>
              <a:rPr lang="en-US" sz="2400" dirty="0"/>
              <a:t>)</a:t>
            </a:r>
          </a:p>
          <a:p>
            <a:endParaRPr lang="en-US" sz="2400" dirty="0"/>
          </a:p>
          <a:p>
            <a:pPr algn="ctr"/>
            <a:r>
              <a:rPr lang="en-US" sz="2400" b="1" dirty="0"/>
              <a:t>Such responses can upregulate rather than downregulate the stress response</a:t>
            </a:r>
            <a:r>
              <a:rPr lang="en-US" sz="2400" dirty="0"/>
              <a:t>.</a:t>
            </a:r>
          </a:p>
        </p:txBody>
      </p:sp>
    </p:spTree>
    <p:extLst>
      <p:ext uri="{BB962C8B-B14F-4D97-AF65-F5344CB8AC3E}">
        <p14:creationId xmlns:p14="http://schemas.microsoft.com/office/powerpoint/2010/main" val="378235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86BDB-F061-1035-B92B-FCB4C22E474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9B03AD-CE15-D71F-B172-12A3A2F1BBEA}"/>
              </a:ext>
            </a:extLst>
          </p:cNvPr>
          <p:cNvSpPr>
            <a:spLocks noGrp="1"/>
          </p:cNvSpPr>
          <p:nvPr>
            <p:ph type="sldNum" sz="quarter" idx="12"/>
          </p:nvPr>
        </p:nvSpPr>
        <p:spPr/>
        <p:txBody>
          <a:bodyPr/>
          <a:lstStyle/>
          <a:p>
            <a:fld id="{383B7B7A-CDDA-7C44-B1B0-1F1E45567B3B}" type="slidenum">
              <a:rPr lang="en-US" smtClean="0"/>
              <a:pPr/>
              <a:t>19</a:t>
            </a:fld>
            <a:endParaRPr lang="en-US"/>
          </a:p>
        </p:txBody>
      </p:sp>
      <p:sp>
        <p:nvSpPr>
          <p:cNvPr id="5" name="TextBox 4">
            <a:extLst>
              <a:ext uri="{FF2B5EF4-FFF2-40B4-BE49-F238E27FC236}">
                <a16:creationId xmlns:a16="http://schemas.microsoft.com/office/drawing/2014/main" id="{E2DC088E-FBD9-6AE3-23B7-B96864657FAE}"/>
              </a:ext>
            </a:extLst>
          </p:cNvPr>
          <p:cNvSpPr txBox="1"/>
          <p:nvPr/>
        </p:nvSpPr>
        <p:spPr>
          <a:xfrm>
            <a:off x="149324" y="172619"/>
            <a:ext cx="11658600" cy="6647974"/>
          </a:xfrm>
          <a:prstGeom prst="rect">
            <a:avLst/>
          </a:prstGeom>
          <a:solidFill>
            <a:schemeClr val="bg1"/>
          </a:solidFill>
        </p:spPr>
        <p:txBody>
          <a:bodyPr wrap="square">
            <a:spAutoFit/>
          </a:bodyPr>
          <a:lstStyle/>
          <a:p>
            <a:r>
              <a:rPr lang="en-US" sz="2800" dirty="0">
                <a:solidFill>
                  <a:schemeClr val="accent5">
                    <a:lumMod val="75000"/>
                  </a:schemeClr>
                </a:solidFill>
              </a:rPr>
              <a:t>At this point…</a:t>
            </a:r>
          </a:p>
          <a:p>
            <a:pPr marL="288925"/>
            <a:endParaRPr lang="en-US" dirty="0"/>
          </a:p>
          <a:p>
            <a:pPr marL="288925"/>
            <a:r>
              <a:rPr lang="en-US" sz="2400" b="1" dirty="0"/>
              <a:t>Don’t socially isolate yourself &amp; don’t ruminate </a:t>
            </a:r>
            <a:r>
              <a:rPr lang="en-US" sz="2400" dirty="0"/>
              <a:t>- find your people; vent </a:t>
            </a:r>
            <a:r>
              <a:rPr lang="en-US" sz="2000" b="1" i="1" dirty="0">
                <a:solidFill>
                  <a:srgbClr val="FF0000"/>
                </a:solidFill>
              </a:rPr>
              <a:t>(limited time only!)</a:t>
            </a:r>
            <a:r>
              <a:rPr lang="en-US" sz="2000" i="1" dirty="0"/>
              <a:t> </a:t>
            </a:r>
            <a:r>
              <a:rPr lang="en-US" sz="2400" dirty="0"/>
              <a:t>and reassess</a:t>
            </a:r>
          </a:p>
          <a:p>
            <a:pPr marL="288925"/>
            <a:endParaRPr lang="en-US" sz="1000" dirty="0"/>
          </a:p>
          <a:p>
            <a:pPr marL="1089025" lvl="1" indent="-342900">
              <a:buFont typeface="Wingdings" panose="05000000000000000000" pitchFamily="2" charset="2"/>
              <a:buChar char="ü"/>
            </a:pPr>
            <a:r>
              <a:rPr lang="en-US" sz="2400" u="sng" dirty="0"/>
              <a:t>Consider the context </a:t>
            </a:r>
            <a:r>
              <a:rPr lang="en-US" sz="2400" dirty="0"/>
              <a:t>– What was the stress level of the situation (</a:t>
            </a:r>
            <a:r>
              <a:rPr lang="en-US" sz="2000" i="1" dirty="0"/>
              <a:t>i.e., was incident caused by stress</a:t>
            </a:r>
            <a:r>
              <a:rPr lang="en-US" sz="2400" dirty="0"/>
              <a:t>); Perhaps the perpetrator has other stressors that are contributing to the behavior? Give grace.</a:t>
            </a:r>
          </a:p>
          <a:p>
            <a:pPr marL="746125" lvl="1"/>
            <a:endParaRPr lang="en-US" sz="1600" dirty="0"/>
          </a:p>
          <a:p>
            <a:pPr marL="1089025" lvl="1" indent="-342900">
              <a:buFont typeface="Wingdings" panose="05000000000000000000" pitchFamily="2" charset="2"/>
              <a:buChar char="ü"/>
            </a:pPr>
            <a:r>
              <a:rPr lang="en-US" sz="2400" u="sng" dirty="0"/>
              <a:t>Put the incident into perspective </a:t>
            </a:r>
            <a:r>
              <a:rPr lang="en-US" sz="2400" dirty="0"/>
              <a:t>“</a:t>
            </a:r>
            <a:r>
              <a:rPr lang="en-US" sz="2400" i="1" dirty="0"/>
              <a:t>In the big scheme of things…how important is this event?</a:t>
            </a:r>
            <a:r>
              <a:rPr lang="en-US" sz="2400" dirty="0"/>
              <a:t>” </a:t>
            </a:r>
          </a:p>
          <a:p>
            <a:pPr marL="746125" lvl="1"/>
            <a:endParaRPr lang="en-US" sz="1600" dirty="0"/>
          </a:p>
          <a:p>
            <a:pPr marL="1089025" lvl="1" indent="-342900">
              <a:buFont typeface="Wingdings" panose="05000000000000000000" pitchFamily="2" charset="2"/>
              <a:buChar char="ü"/>
            </a:pPr>
            <a:r>
              <a:rPr lang="en-US" sz="2400" u="sng" dirty="0"/>
              <a:t>Resist the tendency to self-blame or define yourself by the incident </a:t>
            </a:r>
            <a:r>
              <a:rPr lang="en-US" sz="2400" dirty="0"/>
              <a:t>– often uncivil behavior tells you more about the perpetrator than it says about you (</a:t>
            </a:r>
            <a:r>
              <a:rPr lang="en-US" sz="2000" i="1" dirty="0"/>
              <a:t>depending on how you responded</a:t>
            </a:r>
            <a:r>
              <a:rPr lang="en-US" sz="2400" dirty="0"/>
              <a:t>)</a:t>
            </a:r>
          </a:p>
          <a:p>
            <a:pPr marL="746125" lvl="1"/>
            <a:endParaRPr lang="en-US" sz="1600" dirty="0"/>
          </a:p>
          <a:p>
            <a:pPr marL="1089025" lvl="1" indent="-342900">
              <a:buFont typeface="Wingdings" panose="05000000000000000000" pitchFamily="2" charset="2"/>
              <a:buChar char="ü"/>
            </a:pPr>
            <a:r>
              <a:rPr lang="en-US" sz="2400" u="sng" dirty="0"/>
              <a:t>Reframe the situation as a challenge </a:t>
            </a:r>
            <a:r>
              <a:rPr lang="en-US" sz="2400" dirty="0"/>
              <a:t>rather than a threat and focus energy on positive self, professional development – make a plan for how you will handle the next situation (cognitive rehearsal).</a:t>
            </a:r>
          </a:p>
        </p:txBody>
      </p:sp>
    </p:spTree>
    <p:extLst>
      <p:ext uri="{BB962C8B-B14F-4D97-AF65-F5344CB8AC3E}">
        <p14:creationId xmlns:p14="http://schemas.microsoft.com/office/powerpoint/2010/main" val="413771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9E43DE-D9FF-3083-F0FF-08F55A1F6FE2}"/>
              </a:ext>
            </a:extLst>
          </p:cNvPr>
          <p:cNvSpPr txBox="1"/>
          <p:nvPr/>
        </p:nvSpPr>
        <p:spPr>
          <a:xfrm>
            <a:off x="2970212" y="685800"/>
            <a:ext cx="6705600" cy="1754326"/>
          </a:xfrm>
          <a:prstGeom prst="rect">
            <a:avLst/>
          </a:prstGeom>
          <a:noFill/>
        </p:spPr>
        <p:txBody>
          <a:bodyPr wrap="square" rtlCol="0">
            <a:spAutoFit/>
          </a:bodyPr>
          <a:lstStyle/>
          <a:p>
            <a:pPr algn="ctr"/>
            <a:r>
              <a:rPr lang="en-US" sz="5400" b="1" dirty="0"/>
              <a:t>CIVILITY AS STRESS MANAGEMENT</a:t>
            </a:r>
          </a:p>
        </p:txBody>
      </p:sp>
      <p:sp>
        <p:nvSpPr>
          <p:cNvPr id="3" name="Subtitle 2">
            <a:extLst>
              <a:ext uri="{FF2B5EF4-FFF2-40B4-BE49-F238E27FC236}">
                <a16:creationId xmlns:a16="http://schemas.microsoft.com/office/drawing/2014/main" id="{B8D65F36-55F0-24EE-6A9E-0422ADC0DA33}"/>
              </a:ext>
            </a:extLst>
          </p:cNvPr>
          <p:cNvSpPr txBox="1">
            <a:spLocks/>
          </p:cNvSpPr>
          <p:nvPr/>
        </p:nvSpPr>
        <p:spPr>
          <a:xfrm>
            <a:off x="1179512" y="2665275"/>
            <a:ext cx="9829800" cy="1827075"/>
          </a:xfrm>
          <a:prstGeom prst="rect">
            <a:avLst/>
          </a:prstGeom>
        </p:spPr>
        <p:txBody>
          <a:bodyPr>
            <a:noAutofit/>
          </a:bodyPr>
          <a:lstStyle>
            <a:lvl1pPr marL="228531" indent="-228531" algn="l" defTabSz="914126"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399" kern="1200" baseline="0">
                <a:solidFill>
                  <a:schemeClr val="tx1"/>
                </a:solidFill>
                <a:latin typeface="+mn-lt"/>
                <a:ea typeface="Open Sans" panose="020B0606030504020204" pitchFamily="34" charset="0"/>
                <a:cs typeface="Open Sans" panose="020B0606030504020204" pitchFamily="34" charset="0"/>
              </a:defRPr>
            </a:lvl1pPr>
            <a:lvl2pPr marL="777007" indent="-228531" algn="l" defTabSz="914126"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199" kern="1200">
                <a:solidFill>
                  <a:schemeClr val="tx1"/>
                </a:solidFill>
                <a:latin typeface="+mn-lt"/>
                <a:ea typeface="Open Sans" panose="020B0606030504020204" pitchFamily="34" charset="0"/>
                <a:cs typeface="Open Sans" panose="020B0606030504020204" pitchFamily="34" charset="0"/>
              </a:defRPr>
            </a:lvl2pPr>
            <a:lvl3pPr marL="123407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999" kern="1200">
                <a:solidFill>
                  <a:schemeClr val="tx1"/>
                </a:solidFill>
                <a:latin typeface="+mn-lt"/>
                <a:ea typeface="Open Sans" panose="020B0606030504020204" pitchFamily="34" charset="0"/>
                <a:cs typeface="Open Sans" panose="020B0606030504020204" pitchFamily="34" charset="0"/>
              </a:defRPr>
            </a:lvl3pPr>
            <a:lvl4pPr marL="159972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4pPr>
            <a:lvl5pPr marL="2056783"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lnSpc>
                <a:spcPct val="100000"/>
              </a:lnSpc>
              <a:spcAft>
                <a:spcPts val="0"/>
              </a:spcAft>
              <a:buNone/>
            </a:pPr>
            <a:r>
              <a:rPr lang="en-US" sz="3600" dirty="0">
                <a:solidFill>
                  <a:schemeClr val="bg2">
                    <a:lumMod val="25000"/>
                  </a:schemeClr>
                </a:solidFill>
              </a:rPr>
              <a:t>Managing Workplace Stress </a:t>
            </a:r>
          </a:p>
          <a:p>
            <a:pPr marL="0" indent="0" algn="ctr">
              <a:lnSpc>
                <a:spcPct val="100000"/>
              </a:lnSpc>
              <a:spcAft>
                <a:spcPts val="0"/>
              </a:spcAft>
              <a:buNone/>
            </a:pPr>
            <a:r>
              <a:rPr lang="en-US" sz="3600" dirty="0">
                <a:solidFill>
                  <a:schemeClr val="bg2">
                    <a:lumMod val="25000"/>
                  </a:schemeClr>
                </a:solidFill>
              </a:rPr>
              <a:t>and </a:t>
            </a:r>
          </a:p>
          <a:p>
            <a:pPr marL="0" indent="0" algn="ctr">
              <a:lnSpc>
                <a:spcPct val="100000"/>
              </a:lnSpc>
              <a:spcAft>
                <a:spcPts val="0"/>
              </a:spcAft>
              <a:buNone/>
            </a:pPr>
            <a:r>
              <a:rPr lang="en-US" sz="3600" dirty="0">
                <a:solidFill>
                  <a:schemeClr val="bg2">
                    <a:lumMod val="25000"/>
                  </a:schemeClr>
                </a:solidFill>
              </a:rPr>
              <a:t>Developing a Positive Work Culture</a:t>
            </a:r>
          </a:p>
        </p:txBody>
      </p:sp>
      <p:pic>
        <p:nvPicPr>
          <p:cNvPr id="4" name="Picture 4" descr="Image result for copyright free heart beat rythm">
            <a:extLst>
              <a:ext uri="{FF2B5EF4-FFF2-40B4-BE49-F238E27FC236}">
                <a16:creationId xmlns:a16="http://schemas.microsoft.com/office/drawing/2014/main" id="{92D9A678-F561-B654-A24D-050D43547F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755" y="4835769"/>
            <a:ext cx="2117314" cy="119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EA012-43D7-EDFC-F770-AD889C43A4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A1EDF-1F68-D1C1-2F87-379F9743DAB1}"/>
              </a:ext>
            </a:extLst>
          </p:cNvPr>
          <p:cNvSpPr>
            <a:spLocks noGrp="1"/>
          </p:cNvSpPr>
          <p:nvPr>
            <p:ph type="sldNum" sz="quarter" idx="11"/>
          </p:nvPr>
        </p:nvSpPr>
        <p:spPr/>
        <p:txBody>
          <a:bodyPr/>
          <a:lstStyle/>
          <a:p>
            <a:fld id="{383B7B7A-CDDA-7C44-B1B0-1F1E45567B3B}" type="slidenum">
              <a:rPr lang="en-US" smtClean="0"/>
              <a:pPr/>
              <a:t>20</a:t>
            </a:fld>
            <a:endParaRPr lang="en-US"/>
          </a:p>
        </p:txBody>
      </p:sp>
      <p:sp>
        <p:nvSpPr>
          <p:cNvPr id="4" name="TextBox 3">
            <a:extLst>
              <a:ext uri="{FF2B5EF4-FFF2-40B4-BE49-F238E27FC236}">
                <a16:creationId xmlns:a16="http://schemas.microsoft.com/office/drawing/2014/main" id="{64387036-7E80-FD30-BDC3-CA8E36A9E7BC}"/>
              </a:ext>
            </a:extLst>
          </p:cNvPr>
          <p:cNvSpPr txBox="1"/>
          <p:nvPr/>
        </p:nvSpPr>
        <p:spPr>
          <a:xfrm>
            <a:off x="150812" y="136524"/>
            <a:ext cx="11887200" cy="6694140"/>
          </a:xfrm>
          <a:prstGeom prst="rect">
            <a:avLst/>
          </a:prstGeom>
          <a:solidFill>
            <a:schemeClr val="bg1"/>
          </a:solidFill>
        </p:spPr>
        <p:txBody>
          <a:bodyPr wrap="square">
            <a:spAutoFit/>
          </a:bodyPr>
          <a:lstStyle/>
          <a:p>
            <a:pPr marL="288925" lvl="2"/>
            <a:r>
              <a:rPr lang="en-US" sz="3600" b="1" dirty="0"/>
              <a:t>Focus on your personal well-being…</a:t>
            </a:r>
            <a:endParaRPr lang="en-US" sz="2400" i="1" dirty="0"/>
          </a:p>
          <a:p>
            <a:pPr marL="288925" lvl="2"/>
            <a:endParaRPr lang="en-US" sz="1200" b="1" dirty="0"/>
          </a:p>
          <a:p>
            <a:pPr marL="288925" lvl="2"/>
            <a:r>
              <a:rPr lang="en-US" sz="2400" dirty="0"/>
              <a:t>Show kindness to yourself &amp; choose adaptive coping strategies to rest and recover (</a:t>
            </a:r>
            <a:r>
              <a:rPr lang="en-US" sz="2400" i="1" dirty="0"/>
              <a:t>downregulate SNS</a:t>
            </a:r>
            <a:r>
              <a:rPr lang="en-US" sz="2400" dirty="0"/>
              <a:t>) and help inoculate yourself from inevitable future uncivil encounters.</a:t>
            </a:r>
          </a:p>
          <a:p>
            <a:pPr marL="1089025" lvl="3" indent="-342900">
              <a:buFont typeface="Wingdings" panose="05000000000000000000" pitchFamily="2" charset="2"/>
              <a:buChar char="ü"/>
            </a:pPr>
            <a:endParaRPr lang="en-US" sz="2400" i="1" dirty="0"/>
          </a:p>
          <a:p>
            <a:pPr marL="1089025" lvl="3" indent="-342900">
              <a:buFont typeface="Wingdings" panose="05000000000000000000" pitchFamily="2" charset="2"/>
              <a:buChar char="ü"/>
            </a:pPr>
            <a:r>
              <a:rPr lang="en-US" sz="2400" u="sng" dirty="0"/>
              <a:t>PHYSICAL/AFFECTIVE HEALTH</a:t>
            </a:r>
            <a:r>
              <a:rPr lang="en-US" sz="2400" i="1" u="sng" dirty="0"/>
              <a:t> </a:t>
            </a:r>
            <a:r>
              <a:rPr lang="en-US" sz="2400" i="1" dirty="0"/>
              <a:t>-  eating well, good sleeping habits, physical activity, relaxation techniques (e.g., meditation, message therapy, deep breathing, gratitude journaling). </a:t>
            </a:r>
          </a:p>
          <a:p>
            <a:pPr marL="746125" lvl="3"/>
            <a:endParaRPr lang="en-US" sz="1400" i="1" dirty="0"/>
          </a:p>
          <a:p>
            <a:pPr marL="1085850" lvl="3"/>
            <a:r>
              <a:rPr lang="en-US" sz="2400" i="1" dirty="0"/>
              <a:t>Take advantage of Take Charge Live Well or other benefits offered by your insurance </a:t>
            </a:r>
            <a:r>
              <a:rPr lang="en-US" sz="2000" i="1" dirty="0"/>
              <a:t>(many of these have been shown to stimulate the </a:t>
            </a:r>
            <a:r>
              <a:rPr lang="en-US" sz="2000" i="1" dirty="0" err="1"/>
              <a:t>vagus</a:t>
            </a:r>
            <a:r>
              <a:rPr lang="en-US" sz="2000" i="1" dirty="0"/>
              <a:t> nerve which downregulates the SNS).</a:t>
            </a:r>
            <a:r>
              <a:rPr lang="en-US" sz="2000" dirty="0">
                <a:sym typeface="Wingdings" panose="05000000000000000000" pitchFamily="2" charset="2"/>
              </a:rPr>
              <a:t>	</a:t>
            </a:r>
            <a:r>
              <a:rPr lang="en-US" sz="2400" dirty="0">
                <a:sym typeface="Wingdings" panose="05000000000000000000" pitchFamily="2" charset="2"/>
              </a:rPr>
              <a:t>		</a:t>
            </a:r>
          </a:p>
          <a:p>
            <a:pPr marL="1085850" lvl="3"/>
            <a:endParaRPr lang="en-US" sz="2400" dirty="0">
              <a:solidFill>
                <a:srgbClr val="FF0000"/>
              </a:solidFill>
              <a:highlight>
                <a:srgbClr val="FFFF00"/>
              </a:highlight>
            </a:endParaRPr>
          </a:p>
          <a:p>
            <a:pPr marL="1089025" lvl="3" indent="-342900">
              <a:buFont typeface="Wingdings" panose="05000000000000000000" pitchFamily="2" charset="2"/>
              <a:buChar char="ü"/>
            </a:pPr>
            <a:r>
              <a:rPr lang="en-US" sz="2400" u="sng" dirty="0"/>
              <a:t>COGNITIVE GROWTH </a:t>
            </a:r>
            <a:r>
              <a:rPr lang="en-US" sz="2400" i="1" dirty="0"/>
              <a:t>– including hobbies, increasing knowledge of health/nutrition and/or the mind body connection (neuroscience, biopsychology), take courses in conflict resolution/ management/ mediation; further your education; plan a long-wanted vacation; take cooking or art classes – keep your brain engaged in things that make you happy and engaged.</a:t>
            </a:r>
            <a:endParaRPr lang="en-US" sz="2000" i="1" dirty="0"/>
          </a:p>
          <a:p>
            <a:pPr marL="625475" lvl="2" indent="-336550">
              <a:buFont typeface="Arial" panose="020B0604020202020204" pitchFamily="34" charset="0"/>
              <a:buChar char="•"/>
            </a:pPr>
            <a:endParaRPr lang="en-US" sz="700" i="1" dirty="0"/>
          </a:p>
        </p:txBody>
      </p:sp>
      <p:sp>
        <p:nvSpPr>
          <p:cNvPr id="10" name="Arrow: Up-Down 9">
            <a:extLst>
              <a:ext uri="{FF2B5EF4-FFF2-40B4-BE49-F238E27FC236}">
                <a16:creationId xmlns:a16="http://schemas.microsoft.com/office/drawing/2014/main" id="{BF3B4569-3324-842D-81F4-1341AB064A7C}"/>
              </a:ext>
            </a:extLst>
          </p:cNvPr>
          <p:cNvSpPr/>
          <p:nvPr/>
        </p:nvSpPr>
        <p:spPr>
          <a:xfrm>
            <a:off x="5903912" y="4038600"/>
            <a:ext cx="381000" cy="609600"/>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67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53D9BE-FCA8-8A5F-1232-BA99F3F6BEBD}"/>
              </a:ext>
            </a:extLst>
          </p:cNvPr>
          <p:cNvSpPr>
            <a:spLocks noGrp="1"/>
          </p:cNvSpPr>
          <p:nvPr>
            <p:ph type="title" idx="4294967295"/>
          </p:nvPr>
        </p:nvSpPr>
        <p:spPr>
          <a:xfrm>
            <a:off x="608012" y="228600"/>
            <a:ext cx="10972800" cy="1533525"/>
          </a:xfrm>
          <a:solidFill>
            <a:srgbClr val="FFFFFF"/>
          </a:solidFill>
          <a:ln w="88900" cmpd="thickThin">
            <a:solidFill>
              <a:schemeClr val="bg2">
                <a:lumMod val="10000"/>
              </a:schemeClr>
            </a:solidFill>
          </a:ln>
        </p:spPr>
        <p:txBody>
          <a:bodyPr>
            <a:noAutofit/>
          </a:bodyPr>
          <a:lstStyle/>
          <a:p>
            <a:br>
              <a:rPr lang="en-US" sz="2800" b="1" i="1" dirty="0">
                <a:solidFill>
                  <a:schemeClr val="bg2">
                    <a:lumMod val="10000"/>
                  </a:schemeClr>
                </a:solidFill>
              </a:rPr>
            </a:br>
            <a:r>
              <a:rPr lang="en-US" sz="2800" b="1" i="1" dirty="0">
                <a:solidFill>
                  <a:schemeClr val="bg2">
                    <a:lumMod val="10000"/>
                  </a:schemeClr>
                </a:solidFill>
              </a:rPr>
              <a:t>    The importance of Leadership in the effort to create/   </a:t>
            </a:r>
            <a:br>
              <a:rPr lang="en-US" sz="2800" b="1" i="1" dirty="0">
                <a:solidFill>
                  <a:schemeClr val="bg2">
                    <a:lumMod val="10000"/>
                  </a:schemeClr>
                </a:solidFill>
              </a:rPr>
            </a:br>
            <a:r>
              <a:rPr lang="en-US" sz="2800" b="1" i="1" dirty="0">
                <a:solidFill>
                  <a:schemeClr val="bg2">
                    <a:lumMod val="10000"/>
                  </a:schemeClr>
                </a:solidFill>
              </a:rPr>
              <a:t>        maintain a culture of civility in the workplace </a:t>
            </a:r>
            <a:br>
              <a:rPr lang="en-US" sz="2800" b="1" i="1" dirty="0">
                <a:solidFill>
                  <a:schemeClr val="bg2">
                    <a:lumMod val="10000"/>
                  </a:schemeClr>
                </a:solidFill>
              </a:rPr>
            </a:br>
            <a:br>
              <a:rPr lang="en-US" sz="2800" b="1" i="1" dirty="0">
                <a:solidFill>
                  <a:schemeClr val="bg2">
                    <a:lumMod val="10000"/>
                  </a:schemeClr>
                </a:solidFill>
              </a:rPr>
            </a:br>
            <a:endParaRPr lang="en-US" sz="2800" dirty="0"/>
          </a:p>
        </p:txBody>
      </p:sp>
      <p:sp>
        <p:nvSpPr>
          <p:cNvPr id="3" name="Content Placeholder 2"/>
          <p:cNvSpPr>
            <a:spLocks noGrp="1"/>
          </p:cNvSpPr>
          <p:nvPr>
            <p:ph idx="4294967295"/>
          </p:nvPr>
        </p:nvSpPr>
        <p:spPr>
          <a:xfrm>
            <a:off x="380901" y="1768221"/>
            <a:ext cx="11638759" cy="4861179"/>
          </a:xfrm>
          <a:solidFill>
            <a:schemeClr val="bg1"/>
          </a:solidFill>
        </p:spPr>
        <p:txBody>
          <a:bodyPr>
            <a:normAutofit fontScale="62500" lnSpcReduction="20000"/>
          </a:bodyPr>
          <a:lstStyle/>
          <a:p>
            <a:pPr marL="0" indent="0" algn="ctr">
              <a:buNone/>
            </a:pPr>
            <a:r>
              <a:rPr lang="en-US" sz="4500" dirty="0">
                <a:solidFill>
                  <a:schemeClr val="bg2">
                    <a:lumMod val="25000"/>
                  </a:schemeClr>
                </a:solidFill>
                <a:latin typeface="Calibri" panose="020F0502020204030204" pitchFamily="34" charset="0"/>
              </a:rPr>
              <a:t>Research shows that:</a:t>
            </a:r>
          </a:p>
          <a:p>
            <a:pPr marL="0" indent="0" algn="ctr">
              <a:buNone/>
            </a:pPr>
            <a:r>
              <a:rPr lang="en-US" sz="1200" dirty="0">
                <a:solidFill>
                  <a:schemeClr val="bg2">
                    <a:lumMod val="25000"/>
                  </a:schemeClr>
                </a:solidFill>
                <a:latin typeface="Calibri" panose="020F0502020204030204" pitchFamily="34" charset="0"/>
              </a:rPr>
              <a:t> </a:t>
            </a:r>
          </a:p>
          <a:p>
            <a:pPr marL="0" indent="0">
              <a:spcAft>
                <a:spcPts val="0"/>
              </a:spcAft>
              <a:buNone/>
            </a:pPr>
            <a:r>
              <a:rPr lang="en-US" sz="4600" i="1" dirty="0">
                <a:solidFill>
                  <a:schemeClr val="bg2">
                    <a:lumMod val="25000"/>
                  </a:schemeClr>
                </a:solidFill>
                <a:latin typeface="Times New Roman" panose="02020603050405020304" pitchFamily="18" charset="0"/>
                <a:cs typeface="Times New Roman" panose="02020603050405020304" pitchFamily="18" charset="0"/>
              </a:rPr>
              <a:t>…incivility arises not from failings of individuals, but from patterns of social interaction </a:t>
            </a:r>
            <a:r>
              <a:rPr lang="en-US" sz="4600" b="1" i="1" dirty="0">
                <a:solidFill>
                  <a:schemeClr val="bg2">
                    <a:lumMod val="25000"/>
                  </a:schemeClr>
                </a:solidFill>
                <a:latin typeface="Times New Roman" panose="02020603050405020304" pitchFamily="18" charset="0"/>
                <a:cs typeface="Times New Roman" panose="02020603050405020304" pitchFamily="18" charset="0"/>
              </a:rPr>
              <a:t>implicitly</a:t>
            </a:r>
            <a:r>
              <a:rPr lang="en-US" sz="4600" i="1" dirty="0">
                <a:solidFill>
                  <a:schemeClr val="bg2">
                    <a:lumMod val="25000"/>
                  </a:schemeClr>
                </a:solidFill>
                <a:latin typeface="Times New Roman" panose="02020603050405020304" pitchFamily="18" charset="0"/>
                <a:cs typeface="Times New Roman" panose="02020603050405020304" pitchFamily="18" charset="0"/>
              </a:rPr>
              <a:t> </a:t>
            </a:r>
            <a:r>
              <a:rPr lang="en-US" sz="4600" b="1" i="1" dirty="0">
                <a:solidFill>
                  <a:schemeClr val="bg2">
                    <a:lumMod val="25000"/>
                  </a:schemeClr>
                </a:solidFill>
                <a:latin typeface="Times New Roman" panose="02020603050405020304" pitchFamily="18" charset="0"/>
                <a:cs typeface="Times New Roman" panose="02020603050405020304" pitchFamily="18" charset="0"/>
              </a:rPr>
              <a:t>sanctioned by the management environment</a:t>
            </a:r>
          </a:p>
          <a:p>
            <a:pPr marL="0" indent="0" algn="ctr">
              <a:spcAft>
                <a:spcPts val="0"/>
              </a:spcAft>
              <a:buNone/>
            </a:pPr>
            <a:endParaRPr lang="en-US" sz="4000" i="1" dirty="0">
              <a:solidFill>
                <a:schemeClr val="bg2">
                  <a:lumMod val="25000"/>
                </a:schemeClr>
              </a:solidFill>
              <a:latin typeface="Calibri" panose="020F0502020204030204" pitchFamily="34" charset="0"/>
            </a:endParaRPr>
          </a:p>
          <a:p>
            <a:pPr marL="0" indent="0">
              <a:lnSpc>
                <a:spcPct val="110000"/>
              </a:lnSpc>
              <a:spcAft>
                <a:spcPts val="0"/>
              </a:spcAft>
              <a:buNone/>
            </a:pPr>
            <a:r>
              <a:rPr lang="en-US" sz="4600" i="1" dirty="0">
                <a:solidFill>
                  <a:schemeClr val="bg2">
                    <a:lumMod val="25000"/>
                  </a:schemeClr>
                </a:solidFill>
                <a:latin typeface="Times New Roman" panose="02020603050405020304" pitchFamily="18" charset="0"/>
                <a:cs typeface="Times New Roman" panose="02020603050405020304" pitchFamily="18" charset="0"/>
              </a:rPr>
              <a:t>…the presence of </a:t>
            </a:r>
            <a:r>
              <a:rPr lang="en-US" sz="4600" b="1" i="1" dirty="0">
                <a:solidFill>
                  <a:schemeClr val="bg2">
                    <a:lumMod val="25000"/>
                  </a:schemeClr>
                </a:solidFill>
                <a:latin typeface="Times New Roman" panose="02020603050405020304" pitchFamily="18" charset="0"/>
                <a:cs typeface="Times New Roman" panose="02020603050405020304" pitchFamily="18" charset="0"/>
              </a:rPr>
              <a:t>passive leadership </a:t>
            </a:r>
            <a:r>
              <a:rPr lang="en-US" sz="4600" i="1" dirty="0">
                <a:solidFill>
                  <a:schemeClr val="bg2">
                    <a:lumMod val="25000"/>
                  </a:schemeClr>
                </a:solidFill>
                <a:latin typeface="Times New Roman" panose="02020603050405020304" pitchFamily="18" charset="0"/>
                <a:cs typeface="Times New Roman" panose="02020603050405020304" pitchFamily="18" charset="0"/>
              </a:rPr>
              <a:t>(leaders with a reticence to act), increases incivility as well as increasing the impact of the experience for the targets </a:t>
            </a:r>
          </a:p>
          <a:p>
            <a:pPr marL="0" indent="0">
              <a:lnSpc>
                <a:spcPct val="110000"/>
              </a:lnSpc>
              <a:spcAft>
                <a:spcPts val="0"/>
              </a:spcAft>
              <a:buNone/>
            </a:pPr>
            <a:endParaRPr lang="en-US" sz="3800" i="1" dirty="0">
              <a:solidFill>
                <a:schemeClr val="bg2">
                  <a:lumMod val="25000"/>
                </a:schemeClr>
              </a:solidFill>
              <a:latin typeface="Times New Roman" panose="02020603050405020304" pitchFamily="18" charset="0"/>
              <a:cs typeface="Times New Roman" panose="02020603050405020304" pitchFamily="18" charset="0"/>
            </a:endParaRPr>
          </a:p>
          <a:p>
            <a:pPr marL="0" indent="0" algn="ctr">
              <a:lnSpc>
                <a:spcPct val="110000"/>
              </a:lnSpc>
              <a:spcAft>
                <a:spcPts val="0"/>
              </a:spcAft>
              <a:buNone/>
            </a:pPr>
            <a:r>
              <a:rPr lang="en-US" sz="4500" b="1" dirty="0">
                <a:solidFill>
                  <a:schemeClr val="accent2"/>
                </a:solidFill>
              </a:rPr>
              <a:t>YOU CAN’T HIRE YOUR WAY INTO A MORE CIVIL ENVIRONMENT </a:t>
            </a:r>
          </a:p>
          <a:p>
            <a:pPr marL="0" indent="0" algn="ctr">
              <a:lnSpc>
                <a:spcPct val="110000"/>
              </a:lnSpc>
              <a:spcAft>
                <a:spcPts val="0"/>
              </a:spcAft>
              <a:buNone/>
            </a:pPr>
            <a:r>
              <a:rPr lang="en-US" sz="4500" b="1" dirty="0">
                <a:solidFill>
                  <a:schemeClr val="accent2"/>
                </a:solidFill>
              </a:rPr>
              <a:t> You have to create, nurture, and support it from the top down.</a:t>
            </a:r>
          </a:p>
          <a:p>
            <a:pPr marL="0" indent="0">
              <a:lnSpc>
                <a:spcPct val="110000"/>
              </a:lnSpc>
              <a:spcAft>
                <a:spcPts val="0"/>
              </a:spcAft>
              <a:buNone/>
            </a:pPr>
            <a:endParaRPr lang="en-US" sz="2800" i="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CC993B4-01DF-0A14-D6D8-D77E4ADB56B9}"/>
              </a:ext>
            </a:extLst>
          </p:cNvPr>
          <p:cNvSpPr>
            <a:spLocks noGrp="1"/>
          </p:cNvSpPr>
          <p:nvPr>
            <p:ph type="sldNum" sz="quarter" idx="11"/>
          </p:nvPr>
        </p:nvSpPr>
        <p:spPr>
          <a:xfrm>
            <a:off x="11276012" y="6356351"/>
            <a:ext cx="531912" cy="273049"/>
          </a:xfrm>
        </p:spPr>
        <p:txBody>
          <a:bodyPr/>
          <a:lstStyle/>
          <a:p>
            <a:fld id="{383B7B7A-CDDA-7C44-B1B0-1F1E45567B3B}" type="slidenum">
              <a:rPr lang="en-US" sz="1600"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407836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051B44-3F39-1B80-6985-CF49F76A0D4A}"/>
              </a:ext>
            </a:extLst>
          </p:cNvPr>
          <p:cNvSpPr>
            <a:spLocks noGrp="1"/>
          </p:cNvSpPr>
          <p:nvPr>
            <p:ph type="sldNum" sz="quarter" idx="11"/>
          </p:nvPr>
        </p:nvSpPr>
        <p:spPr/>
        <p:txBody>
          <a:bodyPr/>
          <a:lstStyle/>
          <a:p>
            <a:fld id="{E5137D0E-4A4F-4307-8994-C1891D747D59}" type="slidenum">
              <a:rPr lang="en-US" sz="1600" smtClean="0">
                <a:solidFill>
                  <a:schemeClr val="tx1"/>
                </a:solidFill>
              </a:rPr>
              <a:t>22</a:t>
            </a:fld>
            <a:endParaRPr lang="en-US" sz="1600">
              <a:solidFill>
                <a:schemeClr val="tx1"/>
              </a:solidFill>
            </a:endParaRPr>
          </a:p>
        </p:txBody>
      </p:sp>
      <p:sp>
        <p:nvSpPr>
          <p:cNvPr id="3" name="Content Placeholder 2">
            <a:extLst>
              <a:ext uri="{FF2B5EF4-FFF2-40B4-BE49-F238E27FC236}">
                <a16:creationId xmlns:a16="http://schemas.microsoft.com/office/drawing/2014/main" id="{871DF8BA-E8A6-F2AD-80EF-4722005579A2}"/>
              </a:ext>
            </a:extLst>
          </p:cNvPr>
          <p:cNvSpPr>
            <a:spLocks noGrp="1"/>
          </p:cNvSpPr>
          <p:nvPr>
            <p:ph idx="4294967295"/>
          </p:nvPr>
        </p:nvSpPr>
        <p:spPr>
          <a:xfrm>
            <a:off x="760362" y="454025"/>
            <a:ext cx="10668099" cy="5949950"/>
          </a:xfrm>
        </p:spPr>
        <p:txBody>
          <a:bodyPr>
            <a:normAutofit/>
          </a:bodyPr>
          <a:lstStyle/>
          <a:p>
            <a:pPr marL="0" indent="0">
              <a:buNone/>
            </a:pPr>
            <a:r>
              <a:rPr lang="en-US" sz="3600" i="1" dirty="0">
                <a:solidFill>
                  <a:schemeClr val="bg2">
                    <a:lumMod val="25000"/>
                  </a:schemeClr>
                </a:solidFill>
                <a:latin typeface="Times New Roman" panose="02020603050405020304" pitchFamily="18" charset="0"/>
                <a:cs typeface="Times New Roman" panose="02020603050405020304" pitchFamily="18" charset="0"/>
              </a:rPr>
              <a:t>…employees who work under a </a:t>
            </a:r>
            <a:r>
              <a:rPr lang="en-US" sz="3600" b="1" i="1" dirty="0">
                <a:solidFill>
                  <a:schemeClr val="bg2">
                    <a:lumMod val="25000"/>
                  </a:schemeClr>
                </a:solidFill>
                <a:latin typeface="Times New Roman" panose="02020603050405020304" pitchFamily="18" charset="0"/>
                <a:cs typeface="Times New Roman" panose="02020603050405020304" pitchFamily="18" charset="0"/>
              </a:rPr>
              <a:t>passive manager</a:t>
            </a:r>
            <a:r>
              <a:rPr lang="en-US" sz="3600" i="1" dirty="0">
                <a:solidFill>
                  <a:schemeClr val="bg2">
                    <a:lumMod val="25000"/>
                  </a:schemeClr>
                </a:solidFill>
                <a:latin typeface="Times New Roman" panose="02020603050405020304" pitchFamily="18" charset="0"/>
                <a:cs typeface="Times New Roman" panose="02020603050405020304" pitchFamily="18" charset="0"/>
              </a:rPr>
              <a:t> </a:t>
            </a:r>
            <a:r>
              <a:rPr lang="en-US" sz="3600" b="1" i="1" dirty="0">
                <a:solidFill>
                  <a:schemeClr val="bg2">
                    <a:lumMod val="25000"/>
                  </a:schemeClr>
                </a:solidFill>
                <a:latin typeface="Times New Roman" panose="02020603050405020304" pitchFamily="18" charset="0"/>
                <a:cs typeface="Times New Roman" panose="02020603050405020304" pitchFamily="18" charset="0"/>
              </a:rPr>
              <a:t>are more likely </a:t>
            </a:r>
            <a:r>
              <a:rPr lang="en-US" sz="3600" i="1" dirty="0">
                <a:solidFill>
                  <a:schemeClr val="bg2">
                    <a:lumMod val="25000"/>
                  </a:schemeClr>
                </a:solidFill>
                <a:latin typeface="Times New Roman" panose="02020603050405020304" pitchFamily="18" charset="0"/>
                <a:cs typeface="Times New Roman" panose="02020603050405020304" pitchFamily="18" charset="0"/>
              </a:rPr>
              <a:t>to encounter workplace incivility and behave in an uncivil manner themselves.</a:t>
            </a:r>
          </a:p>
          <a:p>
            <a:pPr marL="0" indent="0">
              <a:buNone/>
            </a:pPr>
            <a:endParaRPr lang="en-US" sz="3600" i="1" dirty="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r>
              <a:rPr lang="en-US" sz="3600" i="1" dirty="0">
                <a:solidFill>
                  <a:schemeClr val="bg2">
                    <a:lumMod val="25000"/>
                  </a:schemeClr>
                </a:solidFill>
                <a:latin typeface="Times New Roman" panose="02020603050405020304" pitchFamily="18" charset="0"/>
                <a:cs typeface="Times New Roman" panose="02020603050405020304" pitchFamily="18" charset="0"/>
              </a:rPr>
              <a:t>… the most consistently strong predictors of mistreatment at work operate at the management level, in terms of </a:t>
            </a:r>
            <a:r>
              <a:rPr lang="en-US" sz="3600" b="1" i="1" dirty="0">
                <a:solidFill>
                  <a:schemeClr val="bg2">
                    <a:lumMod val="25000"/>
                  </a:schemeClr>
                </a:solidFill>
                <a:latin typeface="Times New Roman" panose="02020603050405020304" pitchFamily="18" charset="0"/>
                <a:cs typeface="Times New Roman" panose="02020603050405020304" pitchFamily="18" charset="0"/>
              </a:rPr>
              <a:t>lack of clear guidelines for collegial behavior </a:t>
            </a:r>
            <a:r>
              <a:rPr lang="en-US" sz="3600" i="1" dirty="0">
                <a:solidFill>
                  <a:schemeClr val="bg2">
                    <a:lumMod val="25000"/>
                  </a:schemeClr>
                </a:solidFill>
                <a:latin typeface="Times New Roman" panose="02020603050405020304" pitchFamily="18" charset="0"/>
                <a:cs typeface="Times New Roman" panose="02020603050405020304" pitchFamily="18" charset="0"/>
              </a:rPr>
              <a:t>and authoritarian leadership styles</a:t>
            </a:r>
            <a:r>
              <a:rPr lang="en-US" sz="3600" dirty="0">
                <a:solidFill>
                  <a:schemeClr val="bg2">
                    <a:lumMod val="2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3409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201398" y="6356351"/>
            <a:ext cx="606525" cy="349249"/>
          </a:xfrm>
        </p:spPr>
        <p:txBody>
          <a:bodyPr/>
          <a:lstStyle/>
          <a:p>
            <a:fld id="{E5137D0E-4A4F-4307-8994-C1891D747D59}" type="slidenum">
              <a:rPr lang="en-US" sz="1600" smtClean="0">
                <a:solidFill>
                  <a:schemeClr val="tx1"/>
                </a:solidFill>
              </a:rPr>
              <a:t>23</a:t>
            </a:fld>
            <a:endParaRPr lang="en-US" sz="1600">
              <a:solidFill>
                <a:schemeClr val="tx1"/>
              </a:solidFill>
            </a:endParaRPr>
          </a:p>
        </p:txBody>
      </p:sp>
      <p:sp>
        <p:nvSpPr>
          <p:cNvPr id="3" name="Content Placeholder 2"/>
          <p:cNvSpPr>
            <a:spLocks noGrp="1"/>
          </p:cNvSpPr>
          <p:nvPr>
            <p:ph idx="4294967295"/>
          </p:nvPr>
        </p:nvSpPr>
        <p:spPr>
          <a:xfrm>
            <a:off x="1751012" y="1558241"/>
            <a:ext cx="9450387" cy="4191000"/>
          </a:xfrm>
        </p:spPr>
        <p:txBody>
          <a:bodyPr>
            <a:normAutofit/>
          </a:bodyPr>
          <a:lstStyle/>
          <a:p>
            <a:pPr marL="0" indent="0">
              <a:buNone/>
            </a:pPr>
            <a:r>
              <a:rPr lang="en-US" sz="3500" dirty="0">
                <a:solidFill>
                  <a:schemeClr val="bg2">
                    <a:lumMod val="25000"/>
                  </a:schemeClr>
                </a:solidFill>
                <a:latin typeface="Calibri" panose="020F0502020204030204" pitchFamily="34" charset="0"/>
              </a:rPr>
              <a:t>Awareness of the culture and how it can actually encourage conflict is the first step toward fixing it. </a:t>
            </a:r>
          </a:p>
          <a:p>
            <a:pPr marL="0" indent="0">
              <a:buNone/>
            </a:pPr>
            <a:endParaRPr lang="en-US" sz="3500" dirty="0">
              <a:solidFill>
                <a:schemeClr val="bg2">
                  <a:lumMod val="25000"/>
                </a:schemeClr>
              </a:solidFill>
              <a:latin typeface="Calibri" panose="020F0502020204030204" pitchFamily="34" charset="0"/>
            </a:endParaRPr>
          </a:p>
          <a:p>
            <a:pPr marL="0" indent="0">
              <a:buNone/>
            </a:pPr>
            <a:r>
              <a:rPr lang="en-US" sz="3500" dirty="0">
                <a:solidFill>
                  <a:schemeClr val="bg2">
                    <a:lumMod val="25000"/>
                  </a:schemeClr>
                </a:solidFill>
                <a:latin typeface="Calibri" panose="020F0502020204030204" pitchFamily="34" charset="0"/>
              </a:rPr>
              <a:t>Commitment to changing it is the second.</a:t>
            </a:r>
          </a:p>
          <a:p>
            <a:pPr marL="0" indent="0">
              <a:buNone/>
            </a:pPr>
            <a:endParaRPr lang="en-US" sz="3500" dirty="0">
              <a:solidFill>
                <a:schemeClr val="bg2">
                  <a:lumMod val="25000"/>
                </a:schemeClr>
              </a:solidFill>
              <a:latin typeface="Calibri" panose="020F0502020204030204" pitchFamily="34" charset="0"/>
            </a:endParaRPr>
          </a:p>
          <a:p>
            <a:pPr marL="0" indent="0">
              <a:buNone/>
            </a:pPr>
            <a:endParaRPr lang="en-US" dirty="0">
              <a:solidFill>
                <a:schemeClr val="bg2">
                  <a:lumMod val="25000"/>
                </a:schemeClr>
              </a:solidFill>
            </a:endParaRPr>
          </a:p>
        </p:txBody>
      </p:sp>
      <p:sp>
        <p:nvSpPr>
          <p:cNvPr id="4" name="TextBox 3"/>
          <p:cNvSpPr txBox="1"/>
          <p:nvPr/>
        </p:nvSpPr>
        <p:spPr>
          <a:xfrm>
            <a:off x="1065212" y="304800"/>
            <a:ext cx="9829800" cy="646331"/>
          </a:xfrm>
          <a:prstGeom prst="rect">
            <a:avLst/>
          </a:prstGeom>
          <a:solidFill>
            <a:srgbClr val="FFFFFF"/>
          </a:solidFill>
          <a:ln w="73025" cmpd="thickThin">
            <a:solidFill>
              <a:schemeClr val="bg2">
                <a:lumMod val="10000"/>
              </a:schemeClr>
            </a:solidFill>
          </a:ln>
        </p:spPr>
        <p:txBody>
          <a:bodyPr wrap="square" rtlCol="0">
            <a:spAutoFit/>
          </a:bodyPr>
          <a:lstStyle/>
          <a:p>
            <a:pPr algn="ctr"/>
            <a:r>
              <a:rPr lang="en-US" sz="3600" dirty="0">
                <a:solidFill>
                  <a:schemeClr val="bg2">
                    <a:lumMod val="10000"/>
                  </a:schemeClr>
                </a:solidFill>
                <a:latin typeface="Calibri" panose="020F0502020204030204" pitchFamily="34" charset="0"/>
              </a:rPr>
              <a:t>Management &amp; Leadership Is the Front Line</a:t>
            </a:r>
          </a:p>
        </p:txBody>
      </p:sp>
    </p:spTree>
    <p:extLst>
      <p:ext uri="{BB962C8B-B14F-4D97-AF65-F5344CB8AC3E}">
        <p14:creationId xmlns:p14="http://schemas.microsoft.com/office/powerpoint/2010/main" val="3904813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5C9DDA-FA05-831E-4B7C-F33D9E16A6A2}"/>
              </a:ext>
            </a:extLst>
          </p:cNvPr>
          <p:cNvSpPr>
            <a:spLocks noGrp="1"/>
          </p:cNvSpPr>
          <p:nvPr>
            <p:ph type="sldNum" sz="quarter" idx="11"/>
          </p:nvPr>
        </p:nvSpPr>
        <p:spPr>
          <a:xfrm>
            <a:off x="11276012" y="6356351"/>
            <a:ext cx="531912" cy="349249"/>
          </a:xfrm>
        </p:spPr>
        <p:txBody>
          <a:bodyPr/>
          <a:lstStyle/>
          <a:p>
            <a:fld id="{E5137D0E-4A4F-4307-8994-C1891D747D59}" type="slidenum">
              <a:rPr lang="en-US" sz="1600" smtClean="0">
                <a:solidFill>
                  <a:schemeClr val="tx1"/>
                </a:solidFill>
              </a:rPr>
              <a:t>24</a:t>
            </a:fld>
            <a:endParaRPr lang="en-US" sz="1600">
              <a:solidFill>
                <a:schemeClr val="tx1"/>
              </a:solidFill>
            </a:endParaRPr>
          </a:p>
        </p:txBody>
      </p:sp>
      <p:sp>
        <p:nvSpPr>
          <p:cNvPr id="3" name="Content Placeholder 2">
            <a:extLst>
              <a:ext uri="{FF2B5EF4-FFF2-40B4-BE49-F238E27FC236}">
                <a16:creationId xmlns:a16="http://schemas.microsoft.com/office/drawing/2014/main" id="{11FC7E08-1E29-30EF-02F6-5CE92807F1A4}"/>
              </a:ext>
            </a:extLst>
          </p:cNvPr>
          <p:cNvSpPr>
            <a:spLocks noGrp="1"/>
          </p:cNvSpPr>
          <p:nvPr>
            <p:ph idx="4294967295"/>
          </p:nvPr>
        </p:nvSpPr>
        <p:spPr>
          <a:xfrm>
            <a:off x="0" y="496888"/>
            <a:ext cx="11582400" cy="6042025"/>
          </a:xfrm>
        </p:spPr>
        <p:txBody>
          <a:bodyPr>
            <a:normAutofit/>
          </a:bodyPr>
          <a:lstStyle/>
          <a:p>
            <a:pPr marL="512763" lvl="1" indent="-220663">
              <a:buClr>
                <a:srgbClr val="FF0000"/>
              </a:buClr>
              <a:buNone/>
            </a:pPr>
            <a:r>
              <a:rPr lang="en-US" sz="3200" b="1" u="sng" dirty="0">
                <a:solidFill>
                  <a:schemeClr val="bg2">
                    <a:lumMod val="10000"/>
                  </a:schemeClr>
                </a:solidFill>
                <a:latin typeface="Calibri" panose="020F0502020204030204" pitchFamily="34" charset="0"/>
              </a:rPr>
              <a:t>ROLE MODEL PROFESSIONALISM </a:t>
            </a:r>
            <a:r>
              <a:rPr lang="en-US" sz="3200" dirty="0">
                <a:solidFill>
                  <a:schemeClr val="bg2">
                    <a:lumMod val="10000"/>
                  </a:schemeClr>
                </a:solidFill>
                <a:latin typeface="Calibri" panose="020F0502020204030204" pitchFamily="34" charset="0"/>
              </a:rPr>
              <a:t>- </a:t>
            </a:r>
            <a:r>
              <a:rPr lang="en-US" sz="3200" i="1" dirty="0">
                <a:solidFill>
                  <a:schemeClr val="bg2">
                    <a:lumMod val="10000"/>
                  </a:schemeClr>
                </a:solidFill>
                <a:latin typeface="Calibri" panose="020F0502020204030204" pitchFamily="34" charset="0"/>
                <a:cs typeface="Calibri" panose="020F0502020204030204" pitchFamily="34" charset="0"/>
              </a:rPr>
              <a:t>One of the most important factors in maintaining a civil work environment is to have a strong example set by management</a:t>
            </a:r>
            <a:r>
              <a:rPr lang="en-US" sz="2000" i="1" dirty="0">
                <a:solidFill>
                  <a:schemeClr val="bg2">
                    <a:lumMod val="10000"/>
                  </a:schemeClr>
                </a:solidFill>
                <a:latin typeface="Calibri" panose="020F0502020204030204" pitchFamily="34" charset="0"/>
                <a:cs typeface="Calibri" panose="020F0502020204030204" pitchFamily="34" charset="0"/>
              </a:rPr>
              <a:t>…</a:t>
            </a:r>
            <a:r>
              <a:rPr lang="en-US" sz="2000" dirty="0">
                <a:solidFill>
                  <a:schemeClr val="bg2">
                    <a:lumMod val="10000"/>
                  </a:schemeClr>
                </a:solidFill>
                <a:latin typeface="Calibri" panose="020F0502020204030204" pitchFamily="34" charset="0"/>
                <a:cs typeface="Calibri" panose="020F0502020204030204" pitchFamily="34" charset="0"/>
              </a:rPr>
              <a:t>(</a:t>
            </a:r>
            <a:r>
              <a:rPr lang="en-US" sz="2000" dirty="0" err="1">
                <a:solidFill>
                  <a:schemeClr val="bg2">
                    <a:lumMod val="10000"/>
                  </a:schemeClr>
                </a:solidFill>
                <a:latin typeface="Calibri" panose="020F0502020204030204" pitchFamily="34" charset="0"/>
                <a:cs typeface="Calibri" panose="020F0502020204030204" pitchFamily="34" charset="0"/>
              </a:rPr>
              <a:t>Sliter</a:t>
            </a:r>
            <a:r>
              <a:rPr lang="en-US" sz="2000" dirty="0">
                <a:solidFill>
                  <a:schemeClr val="bg2">
                    <a:lumMod val="10000"/>
                  </a:schemeClr>
                </a:solidFill>
                <a:latin typeface="Calibri" panose="020F0502020204030204" pitchFamily="34" charset="0"/>
                <a:cs typeface="Calibri" panose="020F0502020204030204" pitchFamily="34" charset="0"/>
              </a:rPr>
              <a:t>, 2013:3).</a:t>
            </a:r>
          </a:p>
          <a:p>
            <a:pPr marL="457200" lvl="1" indent="-457200">
              <a:buClr>
                <a:srgbClr val="FF0000"/>
              </a:buClr>
              <a:buFont typeface="Wingdings" panose="05000000000000000000" pitchFamily="2" charset="2"/>
              <a:buChar char="Ø"/>
            </a:pPr>
            <a:endParaRPr lang="en-US" sz="2400" dirty="0">
              <a:solidFill>
                <a:schemeClr val="bg2">
                  <a:lumMod val="10000"/>
                </a:schemeClr>
              </a:solidFill>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en-US" sz="2800" i="1" dirty="0">
                <a:solidFill>
                  <a:schemeClr val="bg2">
                    <a:lumMod val="10000"/>
                  </a:schemeClr>
                </a:solidFill>
                <a:latin typeface="Calibri" panose="020F0502020204030204" pitchFamily="34" charset="0"/>
              </a:rPr>
              <a:t>…</a:t>
            </a:r>
            <a:r>
              <a:rPr lang="en-US" sz="2800" i="1" baseline="0" dirty="0">
                <a:solidFill>
                  <a:schemeClr val="bg2">
                    <a:lumMod val="10000"/>
                  </a:schemeClr>
                </a:solidFill>
                <a:latin typeface="Calibri" panose="020F0502020204030204" pitchFamily="34" charset="0"/>
              </a:rPr>
              <a:t>Strive to communicate  in ways that are respectful, responsible, restrained, and principled</a:t>
            </a:r>
          </a:p>
          <a:p>
            <a:pPr lvl="1">
              <a:buClrTx/>
              <a:buFont typeface="Wingdings" panose="05000000000000000000" pitchFamily="2" charset="2"/>
              <a:buChar char="§"/>
            </a:pPr>
            <a:r>
              <a:rPr lang="en-US" sz="2800" i="1" dirty="0">
                <a:solidFill>
                  <a:schemeClr val="bg2">
                    <a:lumMod val="10000"/>
                  </a:schemeClr>
                </a:solidFill>
                <a:latin typeface="Calibri" panose="020F0502020204030204" pitchFamily="34" charset="0"/>
              </a:rPr>
              <a:t>…Don’t engage in gossip</a:t>
            </a:r>
          </a:p>
          <a:p>
            <a:pPr lvl="1">
              <a:buClrTx/>
              <a:buFont typeface="Wingdings" panose="05000000000000000000" pitchFamily="2" charset="2"/>
              <a:buChar char="§"/>
            </a:pPr>
            <a:r>
              <a:rPr lang="en-US" sz="2800" i="1" dirty="0">
                <a:solidFill>
                  <a:schemeClr val="bg2">
                    <a:lumMod val="10000"/>
                  </a:schemeClr>
                </a:solidFill>
                <a:latin typeface="Calibri" panose="020F0502020204030204" pitchFamily="34" charset="0"/>
              </a:rPr>
              <a:t>…Encourage teamwork – constructively use your authority to delegate</a:t>
            </a:r>
          </a:p>
          <a:p>
            <a:pPr lvl="1">
              <a:buClrTx/>
              <a:buFont typeface="Wingdings" panose="05000000000000000000" pitchFamily="2" charset="2"/>
              <a:buChar char="§"/>
            </a:pPr>
            <a:r>
              <a:rPr lang="en-US" sz="2800" i="1" dirty="0">
                <a:solidFill>
                  <a:schemeClr val="bg2">
                    <a:lumMod val="10000"/>
                  </a:schemeClr>
                </a:solidFill>
                <a:latin typeface="Calibri" panose="020F0502020204030204" pitchFamily="34" charset="0"/>
              </a:rPr>
              <a:t>…</a:t>
            </a:r>
            <a:r>
              <a:rPr lang="en-US" sz="2800" i="1" u="sng" dirty="0">
                <a:solidFill>
                  <a:schemeClr val="bg2">
                    <a:lumMod val="10000"/>
                  </a:schemeClr>
                </a:solidFill>
                <a:latin typeface="Calibri" panose="020F0502020204030204" pitchFamily="34" charset="0"/>
              </a:rPr>
              <a:t>Act with intention </a:t>
            </a:r>
            <a:r>
              <a:rPr lang="en-US" sz="2800" i="1" dirty="0">
                <a:solidFill>
                  <a:schemeClr val="bg2">
                    <a:lumMod val="10000"/>
                  </a:schemeClr>
                </a:solidFill>
                <a:latin typeface="Calibri" panose="020F0502020204030204" pitchFamily="34" charset="0"/>
              </a:rPr>
              <a:t>– strive to lift people up, not tear them down</a:t>
            </a:r>
          </a:p>
          <a:p>
            <a:pPr lvl="1">
              <a:buFont typeface="Wingdings" panose="05000000000000000000" pitchFamily="2" charset="2"/>
              <a:buChar char="§"/>
            </a:pPr>
            <a:endParaRPr lang="en-US" sz="1800" dirty="0">
              <a:solidFill>
                <a:schemeClr val="bg2">
                  <a:lumMod val="10000"/>
                </a:schemeClr>
              </a:solidFill>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47243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CE34BF-97AB-652B-10AE-4C9D7FBECB6D}"/>
              </a:ext>
            </a:extLst>
          </p:cNvPr>
          <p:cNvSpPr>
            <a:spLocks noGrp="1"/>
          </p:cNvSpPr>
          <p:nvPr>
            <p:ph type="sldNum" sz="quarter" idx="11"/>
          </p:nvPr>
        </p:nvSpPr>
        <p:spPr>
          <a:xfrm>
            <a:off x="11352212" y="6356351"/>
            <a:ext cx="455712" cy="349249"/>
          </a:xfrm>
        </p:spPr>
        <p:txBody>
          <a:bodyPr/>
          <a:lstStyle/>
          <a:p>
            <a:fld id="{E5137D0E-4A4F-4307-8994-C1891D747D59}" type="slidenum">
              <a:rPr lang="en-US" sz="1600" smtClean="0">
                <a:solidFill>
                  <a:schemeClr val="tx1"/>
                </a:solidFill>
              </a:rPr>
              <a:t>25</a:t>
            </a:fld>
            <a:endParaRPr lang="en-US" sz="1600" dirty="0">
              <a:solidFill>
                <a:schemeClr val="tx1"/>
              </a:solidFill>
            </a:endParaRPr>
          </a:p>
        </p:txBody>
      </p:sp>
      <p:sp>
        <p:nvSpPr>
          <p:cNvPr id="3" name="Content Placeholder 2">
            <a:extLst>
              <a:ext uri="{FF2B5EF4-FFF2-40B4-BE49-F238E27FC236}">
                <a16:creationId xmlns:a16="http://schemas.microsoft.com/office/drawing/2014/main" id="{21DDB164-EA3E-B97A-78AD-8BDF5AD4C0E7}"/>
              </a:ext>
            </a:extLst>
          </p:cNvPr>
          <p:cNvSpPr>
            <a:spLocks noGrp="1"/>
          </p:cNvSpPr>
          <p:nvPr>
            <p:ph idx="4294967295"/>
          </p:nvPr>
        </p:nvSpPr>
        <p:spPr>
          <a:xfrm>
            <a:off x="380901" y="349250"/>
            <a:ext cx="11807924" cy="6019800"/>
          </a:xfrm>
        </p:spPr>
        <p:txBody>
          <a:bodyPr/>
          <a:lstStyle/>
          <a:p>
            <a:pPr marL="0" indent="0">
              <a:buNone/>
            </a:pPr>
            <a:r>
              <a:rPr lang="en-US" sz="3200" b="1" u="sng" dirty="0">
                <a:solidFill>
                  <a:schemeClr val="bg2">
                    <a:lumMod val="10000"/>
                  </a:schemeClr>
                </a:solidFill>
                <a:latin typeface="Calibri" panose="020F0502020204030204" pitchFamily="34" charset="0"/>
              </a:rPr>
              <a:t>BE SELF-AWARE &amp; BE ABLE TO SELF-ASSESS</a:t>
            </a:r>
            <a:endParaRPr lang="en-US" sz="3200" b="1" dirty="0">
              <a:solidFill>
                <a:schemeClr val="bg2">
                  <a:lumMod val="10000"/>
                </a:schemeClr>
              </a:solidFill>
              <a:latin typeface="Calibri" panose="020F0502020204030204" pitchFamily="34" charset="0"/>
            </a:endParaRPr>
          </a:p>
        </p:txBody>
      </p:sp>
      <p:sp>
        <p:nvSpPr>
          <p:cNvPr id="5" name="Content Placeholder 2">
            <a:extLst>
              <a:ext uri="{FF2B5EF4-FFF2-40B4-BE49-F238E27FC236}">
                <a16:creationId xmlns:a16="http://schemas.microsoft.com/office/drawing/2014/main" id="{BBF792E6-B2E4-FEDE-71A0-D38FECE6B155}"/>
              </a:ext>
            </a:extLst>
          </p:cNvPr>
          <p:cNvSpPr txBox="1">
            <a:spLocks/>
          </p:cNvSpPr>
          <p:nvPr/>
        </p:nvSpPr>
        <p:spPr>
          <a:xfrm>
            <a:off x="684212" y="1162910"/>
            <a:ext cx="10820400" cy="5161689"/>
          </a:xfrm>
          <a:prstGeom prst="rect">
            <a:avLst/>
          </a:prstGeom>
        </p:spPr>
        <p:txBody>
          <a:bodyPr vert="horz" lIns="91440" tIns="45720" rIns="91440" bIns="45720" rtlCol="0">
            <a:no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a:solidFill>
                  <a:schemeClr val="bg2">
                    <a:lumMod val="10000"/>
                  </a:schemeClr>
                </a:solidFill>
                <a:latin typeface="Calibri" panose="020F0502020204030204" pitchFamily="34" charset="0"/>
              </a:rPr>
              <a:t>Understand that no one acts in a vacuum.</a:t>
            </a:r>
          </a:p>
          <a:p>
            <a:pPr marL="682625" indent="-393700">
              <a:buFont typeface="Wingdings" panose="05000000000000000000" pitchFamily="2" charset="2"/>
              <a:buChar char="ü"/>
            </a:pPr>
            <a:r>
              <a:rPr lang="en-US" sz="2400" dirty="0">
                <a:solidFill>
                  <a:schemeClr val="bg2">
                    <a:lumMod val="10000"/>
                  </a:schemeClr>
                </a:solidFill>
                <a:latin typeface="Calibri" panose="020F0502020204030204" pitchFamily="34" charset="0"/>
              </a:rPr>
              <a:t>Behaviors of staff affect other staff, supervisors (witnesses)</a:t>
            </a:r>
          </a:p>
          <a:p>
            <a:pPr marL="682625" indent="-393700">
              <a:buFont typeface="Wingdings" panose="05000000000000000000" pitchFamily="2" charset="2"/>
              <a:buChar char="ü"/>
            </a:pPr>
            <a:r>
              <a:rPr lang="en-US" sz="2400" dirty="0">
                <a:solidFill>
                  <a:schemeClr val="bg2">
                    <a:lumMod val="10000"/>
                  </a:schemeClr>
                </a:solidFill>
                <a:latin typeface="Calibri" panose="020F0502020204030204" pitchFamily="34" charset="0"/>
              </a:rPr>
              <a:t>Understand your role in responding to &amp; triggering responses</a:t>
            </a:r>
          </a:p>
          <a:p>
            <a:pPr marL="288925" indent="0">
              <a:buFont typeface="Wingdings 3" charset="2"/>
              <a:buNone/>
            </a:pPr>
            <a:endParaRPr lang="en-US" sz="1000" dirty="0">
              <a:solidFill>
                <a:schemeClr val="bg2">
                  <a:lumMod val="10000"/>
                </a:schemeClr>
              </a:solidFill>
              <a:latin typeface="Calibri" panose="020F0502020204030204" pitchFamily="34" charset="0"/>
            </a:endParaRPr>
          </a:p>
          <a:p>
            <a:pPr marL="631825" indent="-342900">
              <a:buFont typeface="Wingdings" panose="05000000000000000000" pitchFamily="2" charset="2"/>
              <a:buChar char="ü"/>
            </a:pPr>
            <a:r>
              <a:rPr lang="en-US" sz="2800" dirty="0">
                <a:solidFill>
                  <a:schemeClr val="bg2">
                    <a:lumMod val="10000"/>
                  </a:schemeClr>
                </a:solidFill>
                <a:latin typeface="Calibri" panose="020F0502020204030204" pitchFamily="34" charset="0"/>
              </a:rPr>
              <a:t>Check yourself (</a:t>
            </a:r>
            <a:r>
              <a:rPr lang="en-US" sz="2400" dirty="0">
                <a:solidFill>
                  <a:schemeClr val="bg2">
                    <a:lumMod val="10000"/>
                  </a:schemeClr>
                </a:solidFill>
                <a:latin typeface="Calibri" panose="020F0502020204030204" pitchFamily="34" charset="0"/>
              </a:rPr>
              <a:t>encourage others to do the same</a:t>
            </a:r>
            <a:r>
              <a:rPr lang="en-US" sz="2800" dirty="0">
                <a:solidFill>
                  <a:schemeClr val="bg2">
                    <a:lumMod val="10000"/>
                  </a:schemeClr>
                </a:solidFill>
                <a:latin typeface="Calibri" panose="020F0502020204030204" pitchFamily="34" charset="0"/>
              </a:rPr>
              <a:t>)</a:t>
            </a:r>
          </a:p>
          <a:p>
            <a:pPr marL="1374775" lvl="2" indent="-457200">
              <a:buFont typeface="Wingdings" panose="05000000000000000000" pitchFamily="2" charset="2"/>
              <a:buChar char="v"/>
            </a:pPr>
            <a:r>
              <a:rPr lang="en-US" sz="2800" i="1" dirty="0">
                <a:solidFill>
                  <a:schemeClr val="bg2">
                    <a:lumMod val="10000"/>
                  </a:schemeClr>
                </a:solidFill>
                <a:latin typeface="Calibri" panose="020F0502020204030204" pitchFamily="34" charset="0"/>
              </a:rPr>
              <a:t>Would I behave this way in front of the Director?</a:t>
            </a:r>
          </a:p>
          <a:p>
            <a:pPr marL="1374775" lvl="2" indent="-457200">
              <a:buFont typeface="Wingdings" panose="05000000000000000000" pitchFamily="2" charset="2"/>
              <a:buChar char="v"/>
            </a:pPr>
            <a:r>
              <a:rPr lang="en-US" sz="2800" i="1" dirty="0">
                <a:solidFill>
                  <a:schemeClr val="bg2">
                    <a:lumMod val="10000"/>
                  </a:schemeClr>
                </a:solidFill>
                <a:latin typeface="Calibri" panose="020F0502020204030204" pitchFamily="34" charset="0"/>
              </a:rPr>
              <a:t>Does my response help lead us to a </a:t>
            </a:r>
            <a:r>
              <a:rPr lang="en-US" sz="2800" b="1" i="1" dirty="0">
                <a:solidFill>
                  <a:schemeClr val="bg2">
                    <a:lumMod val="10000"/>
                  </a:schemeClr>
                </a:solidFill>
                <a:latin typeface="Calibri" panose="020F0502020204030204" pitchFamily="34" charset="0"/>
              </a:rPr>
              <a:t>resolution</a:t>
            </a:r>
            <a:r>
              <a:rPr lang="en-US" sz="2800" i="1" dirty="0">
                <a:solidFill>
                  <a:schemeClr val="bg2">
                    <a:lumMod val="10000"/>
                  </a:schemeClr>
                </a:solidFill>
                <a:latin typeface="Calibri" panose="020F0502020204030204" pitchFamily="34" charset="0"/>
              </a:rPr>
              <a:t> that does </a:t>
            </a:r>
            <a:r>
              <a:rPr lang="en-US" sz="2800" b="1" i="1" dirty="0">
                <a:solidFill>
                  <a:schemeClr val="bg2">
                    <a:lumMod val="10000"/>
                  </a:schemeClr>
                </a:solidFill>
                <a:latin typeface="Calibri" panose="020F0502020204030204" pitchFamily="34" charset="0"/>
              </a:rPr>
              <a:t>not cause additional conflict</a:t>
            </a:r>
            <a:r>
              <a:rPr lang="en-US" sz="2800" i="1" dirty="0">
                <a:solidFill>
                  <a:schemeClr val="bg2">
                    <a:lumMod val="10000"/>
                  </a:schemeClr>
                </a:solidFill>
                <a:latin typeface="Calibri" panose="020F0502020204030204" pitchFamily="34" charset="0"/>
              </a:rPr>
              <a:t>, increase a sense of, and/or </a:t>
            </a:r>
            <a:r>
              <a:rPr lang="en-US" sz="2800" b="1" i="1" dirty="0">
                <a:solidFill>
                  <a:schemeClr val="bg2">
                    <a:lumMod val="10000"/>
                  </a:schemeClr>
                </a:solidFill>
                <a:latin typeface="Calibri" panose="020F0502020204030204" pitchFamily="34" charset="0"/>
              </a:rPr>
              <a:t>increase security? teamwork</a:t>
            </a:r>
          </a:p>
          <a:p>
            <a:pPr marL="1374775" lvl="2" indent="-457200">
              <a:buFont typeface="Wingdings" panose="05000000000000000000" pitchFamily="2" charset="2"/>
              <a:buChar char="v"/>
            </a:pPr>
            <a:r>
              <a:rPr lang="en-US" sz="2800" i="1" dirty="0">
                <a:solidFill>
                  <a:schemeClr val="bg2">
                    <a:lumMod val="10000"/>
                  </a:schemeClr>
                </a:solidFill>
                <a:latin typeface="Calibri" panose="020F0502020204030204" pitchFamily="34" charset="0"/>
              </a:rPr>
              <a:t>What would documentation of my actions &amp; response infer?</a:t>
            </a:r>
          </a:p>
          <a:p>
            <a:pPr marL="1260475" lvl="1" indent="-342900">
              <a:buFont typeface="Arial" panose="020B0604020202020204" pitchFamily="34" charset="0"/>
              <a:buChar char="•"/>
            </a:pPr>
            <a:endParaRPr lang="en-US" sz="2400" b="1" dirty="0">
              <a:solidFill>
                <a:srgbClr val="FF0000"/>
              </a:solidFill>
              <a:latin typeface="Calibri" panose="020F0502020204030204" pitchFamily="34" charset="0"/>
            </a:endParaRPr>
          </a:p>
          <a:p>
            <a:pPr marL="288925" indent="0">
              <a:buFont typeface="Wingdings 3" charset="2"/>
              <a:buNone/>
            </a:pPr>
            <a:endParaRPr lang="en-US" sz="1000" dirty="0">
              <a:solidFill>
                <a:schemeClr val="bg2">
                  <a:lumMod val="10000"/>
                </a:schemeClr>
              </a:solidFill>
              <a:latin typeface="Calibri" panose="020F0502020204030204" pitchFamily="34" charset="0"/>
            </a:endParaRPr>
          </a:p>
          <a:p>
            <a:pPr marL="288925" indent="0">
              <a:buFont typeface="Wingdings 3" charset="2"/>
              <a:buNone/>
            </a:pPr>
            <a:endParaRPr lang="en-US" sz="1000" dirty="0">
              <a:solidFill>
                <a:schemeClr val="bg2">
                  <a:lumMod val="10000"/>
                </a:schemeClr>
              </a:solidFill>
              <a:latin typeface="Calibri" panose="020F0502020204030204" pitchFamily="34" charset="0"/>
            </a:endParaRPr>
          </a:p>
          <a:p>
            <a:pPr marL="288925" indent="0">
              <a:buFont typeface="Wingdings 3" charset="2"/>
              <a:buNone/>
            </a:pPr>
            <a:endParaRPr lang="en-US" sz="1000" dirty="0">
              <a:solidFill>
                <a:schemeClr val="bg2">
                  <a:lumMod val="10000"/>
                </a:schemeClr>
              </a:solidFill>
              <a:latin typeface="Calibri" panose="020F0502020204030204" pitchFamily="34" charset="0"/>
            </a:endParaRPr>
          </a:p>
          <a:p>
            <a:pPr marL="288925" indent="0">
              <a:buFont typeface="Wingdings 3" charset="2"/>
              <a:buNone/>
            </a:pPr>
            <a:endParaRPr lang="en-US" sz="1000" dirty="0">
              <a:solidFill>
                <a:schemeClr val="bg2">
                  <a:lumMod val="10000"/>
                </a:schemeClr>
              </a:solidFill>
              <a:latin typeface="Calibri" panose="020F0502020204030204" pitchFamily="34" charset="0"/>
            </a:endParaRPr>
          </a:p>
          <a:p>
            <a:pPr marL="288925" indent="0">
              <a:buFont typeface="Wingdings 3" charset="2"/>
              <a:buNone/>
            </a:pPr>
            <a:endParaRPr lang="en-US" sz="1000" dirty="0">
              <a:solidFill>
                <a:schemeClr val="bg2">
                  <a:lumMod val="10000"/>
                </a:schemeClr>
              </a:solidFill>
              <a:latin typeface="Calibri" panose="020F0502020204030204" pitchFamily="34" charset="0"/>
            </a:endParaRPr>
          </a:p>
          <a:p>
            <a:pPr marL="288925" indent="0">
              <a:buFont typeface="Wingdings 3" charset="2"/>
              <a:buNone/>
            </a:pPr>
            <a:endParaRPr lang="en-US" sz="1000" dirty="0">
              <a:solidFill>
                <a:schemeClr val="bg2">
                  <a:lumMod val="10000"/>
                </a:schemeClr>
              </a:solidFill>
              <a:latin typeface="Calibri" panose="020F0502020204030204" pitchFamily="34" charset="0"/>
            </a:endParaRPr>
          </a:p>
          <a:p>
            <a:pPr marL="288925" indent="0">
              <a:buFont typeface="Wingdings 3" charset="2"/>
              <a:buNone/>
            </a:pPr>
            <a:endParaRPr lang="en-US" sz="1000" dirty="0">
              <a:solidFill>
                <a:schemeClr val="bg2">
                  <a:lumMod val="10000"/>
                </a:schemeClr>
              </a:solidFill>
              <a:latin typeface="Calibri" panose="020F0502020204030204" pitchFamily="34" charset="0"/>
            </a:endParaRPr>
          </a:p>
          <a:p>
            <a:pPr marL="850900" lvl="1" indent="-214313">
              <a:buFont typeface="Arial" panose="020B0604020202020204" pitchFamily="34" charset="0"/>
              <a:buChar char="•"/>
            </a:pPr>
            <a:r>
              <a:rPr lang="en-US" sz="2400" i="1" dirty="0">
                <a:solidFill>
                  <a:schemeClr val="bg2">
                    <a:lumMod val="10000"/>
                  </a:schemeClr>
                </a:solidFill>
                <a:latin typeface="Calibri" panose="020F0502020204030204" pitchFamily="34" charset="0"/>
              </a:rPr>
              <a:t>Be willing to apologize sincerely to people if you said or did something that may have offended them</a:t>
            </a:r>
          </a:p>
          <a:p>
            <a:pPr marL="682625" indent="-393700">
              <a:buFont typeface="Wingdings" panose="05000000000000000000" pitchFamily="2" charset="2"/>
              <a:buChar char="ü"/>
            </a:pPr>
            <a:endParaRPr lang="en-US" sz="3200" dirty="0">
              <a:solidFill>
                <a:schemeClr val="bg2">
                  <a:lumMod val="10000"/>
                </a:schemeClr>
              </a:solidFill>
              <a:latin typeface="Calibri" panose="020F0502020204030204" pitchFamily="34" charset="0"/>
            </a:endParaRPr>
          </a:p>
          <a:p>
            <a:pPr marL="682625" indent="-393700">
              <a:buFont typeface="Wingdings" panose="05000000000000000000" pitchFamily="2" charset="2"/>
              <a:buChar char="ü"/>
            </a:pPr>
            <a:endParaRPr lang="en-US" sz="32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225040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352212" y="6356351"/>
            <a:ext cx="455711" cy="365125"/>
          </a:xfrm>
        </p:spPr>
        <p:txBody>
          <a:bodyPr/>
          <a:lstStyle/>
          <a:p>
            <a:fld id="{E5137D0E-4A4F-4307-8994-C1891D747D59}" type="slidenum">
              <a:rPr lang="en-US" sz="1600" smtClean="0">
                <a:solidFill>
                  <a:schemeClr val="tx1"/>
                </a:solidFill>
              </a:rPr>
              <a:t>26</a:t>
            </a:fld>
            <a:endParaRPr lang="en-US" sz="1600">
              <a:solidFill>
                <a:schemeClr val="tx1"/>
              </a:solidFill>
            </a:endParaRPr>
          </a:p>
        </p:txBody>
      </p:sp>
      <p:sp>
        <p:nvSpPr>
          <p:cNvPr id="3" name="Content Placeholder 2"/>
          <p:cNvSpPr>
            <a:spLocks noGrp="1"/>
          </p:cNvSpPr>
          <p:nvPr>
            <p:ph idx="4294967295"/>
          </p:nvPr>
        </p:nvSpPr>
        <p:spPr>
          <a:xfrm>
            <a:off x="380902" y="127001"/>
            <a:ext cx="11277697" cy="6594475"/>
          </a:xfrm>
        </p:spPr>
        <p:txBody>
          <a:bodyPr>
            <a:noAutofit/>
          </a:bodyPr>
          <a:lstStyle/>
          <a:p>
            <a:pPr marL="0" indent="0">
              <a:buNone/>
            </a:pPr>
            <a:r>
              <a:rPr lang="en-US" sz="2800" b="1" u="sng" dirty="0">
                <a:solidFill>
                  <a:schemeClr val="bg2">
                    <a:lumMod val="10000"/>
                  </a:schemeClr>
                </a:solidFill>
              </a:rPr>
              <a:t>RAISE AWARENESS AMONG ORGANIZATIONAL LEADERS </a:t>
            </a:r>
          </a:p>
          <a:p>
            <a:pPr marL="284163" indent="0">
              <a:buNone/>
            </a:pPr>
            <a:r>
              <a:rPr lang="en-US" sz="2400" dirty="0">
                <a:solidFill>
                  <a:schemeClr val="bg2">
                    <a:lumMod val="10000"/>
                  </a:schemeClr>
                </a:solidFill>
              </a:rPr>
              <a:t>(including front line supervisors)</a:t>
            </a:r>
          </a:p>
          <a:p>
            <a:pPr>
              <a:buFont typeface="Wingdings" panose="05000000000000000000" pitchFamily="2" charset="2"/>
              <a:buChar char="Ø"/>
            </a:pPr>
            <a:endParaRPr lang="en-US" sz="1200" dirty="0">
              <a:solidFill>
                <a:schemeClr val="bg2">
                  <a:lumMod val="10000"/>
                </a:schemeClr>
              </a:solidFill>
            </a:endParaRPr>
          </a:p>
          <a:p>
            <a:pPr lvl="1">
              <a:spcBef>
                <a:spcPts val="0"/>
              </a:spcBef>
              <a:buClrTx/>
              <a:buFont typeface="Wingdings" panose="05000000000000000000" pitchFamily="2" charset="2"/>
              <a:buChar char="§"/>
            </a:pPr>
            <a:r>
              <a:rPr lang="en-US" sz="2800" dirty="0">
                <a:solidFill>
                  <a:schemeClr val="bg2">
                    <a:lumMod val="10000"/>
                  </a:schemeClr>
                </a:solidFill>
              </a:rPr>
              <a:t>Set expectations for behavior - </a:t>
            </a:r>
            <a:r>
              <a:rPr lang="en-US" sz="2800" i="1" dirty="0">
                <a:solidFill>
                  <a:schemeClr val="bg2">
                    <a:lumMod val="10000"/>
                  </a:schemeClr>
                </a:solidFill>
              </a:rPr>
              <a:t>Communicate clear organization-wide standards for interpersonal engagement –  provide a definition of “Professionalism” –</a:t>
            </a:r>
          </a:p>
          <a:p>
            <a:pPr marL="457063" lvl="1" indent="0">
              <a:spcBef>
                <a:spcPts val="0"/>
              </a:spcBef>
              <a:buClrTx/>
              <a:buNone/>
            </a:pPr>
            <a:r>
              <a:rPr lang="en-US" sz="1400" i="1" dirty="0">
                <a:solidFill>
                  <a:schemeClr val="bg2">
                    <a:lumMod val="10000"/>
                  </a:schemeClr>
                </a:solidFill>
              </a:rPr>
              <a:t>	</a:t>
            </a:r>
            <a:r>
              <a:rPr lang="en-US" sz="1050" i="1" dirty="0">
                <a:solidFill>
                  <a:schemeClr val="bg2">
                    <a:lumMod val="10000"/>
                  </a:schemeClr>
                </a:solidFill>
              </a:rPr>
              <a:t>	</a:t>
            </a:r>
          </a:p>
          <a:p>
            <a:pPr lvl="2">
              <a:buClrTx/>
              <a:buFont typeface="Wingdings" panose="05000000000000000000" pitchFamily="2" charset="2"/>
              <a:buChar char="v"/>
            </a:pPr>
            <a:r>
              <a:rPr lang="en-US" sz="2600" i="1" baseline="0" dirty="0">
                <a:solidFill>
                  <a:schemeClr val="bg2">
                    <a:lumMod val="10000"/>
                  </a:schemeClr>
                </a:solidFill>
              </a:rPr>
              <a:t>Prohibit offensive, rude, demeaning &amp; threatening language and tones</a:t>
            </a:r>
          </a:p>
          <a:p>
            <a:pPr lvl="2">
              <a:buClrTx/>
              <a:buFont typeface="Wingdings" panose="05000000000000000000" pitchFamily="2" charset="2"/>
              <a:buChar char="v"/>
            </a:pPr>
            <a:r>
              <a:rPr lang="en-US" sz="2600" i="1" dirty="0">
                <a:solidFill>
                  <a:schemeClr val="bg2">
                    <a:lumMod val="10000"/>
                  </a:schemeClr>
                </a:solidFill>
              </a:rPr>
              <a:t>Discourage/Deflect gossip</a:t>
            </a:r>
            <a:endParaRPr lang="en-US" sz="2600" i="1" baseline="0" dirty="0">
              <a:solidFill>
                <a:schemeClr val="bg2">
                  <a:lumMod val="10000"/>
                </a:schemeClr>
              </a:solidFill>
            </a:endParaRPr>
          </a:p>
          <a:p>
            <a:pPr lvl="2">
              <a:spcBef>
                <a:spcPts val="0"/>
              </a:spcBef>
              <a:buClrTx/>
              <a:buFont typeface="Wingdings" panose="05000000000000000000" pitchFamily="2" charset="2"/>
              <a:buChar char="v"/>
            </a:pPr>
            <a:endParaRPr lang="en-US" sz="1800" i="1" baseline="0" dirty="0">
              <a:solidFill>
                <a:schemeClr val="bg2">
                  <a:lumMod val="10000"/>
                </a:schemeClr>
              </a:solidFill>
            </a:endParaRPr>
          </a:p>
          <a:p>
            <a:pPr lvl="1">
              <a:spcBef>
                <a:spcPts val="0"/>
              </a:spcBef>
              <a:buClrTx/>
              <a:buFont typeface="Wingdings" panose="05000000000000000000" pitchFamily="2" charset="2"/>
              <a:buChar char="§"/>
            </a:pPr>
            <a:r>
              <a:rPr lang="en-US" sz="2800" dirty="0">
                <a:solidFill>
                  <a:schemeClr val="bg2">
                    <a:lumMod val="10000"/>
                  </a:schemeClr>
                </a:solidFill>
              </a:rPr>
              <a:t>Pay attention to existing</a:t>
            </a:r>
            <a:r>
              <a:rPr lang="en-US" sz="2800" baseline="0" dirty="0">
                <a:solidFill>
                  <a:schemeClr val="bg2">
                    <a:lumMod val="10000"/>
                  </a:schemeClr>
                </a:solidFill>
              </a:rPr>
              <a:t> social interactions – </a:t>
            </a:r>
            <a:r>
              <a:rPr lang="en-US" sz="2800" b="1" baseline="0" dirty="0">
                <a:solidFill>
                  <a:schemeClr val="bg2">
                    <a:lumMod val="10000"/>
                  </a:schemeClr>
                </a:solidFill>
              </a:rPr>
              <a:t>and intervene</a:t>
            </a:r>
          </a:p>
          <a:p>
            <a:pPr marL="548476" lvl="1" indent="0">
              <a:spcBef>
                <a:spcPts val="0"/>
              </a:spcBef>
              <a:buClrTx/>
              <a:buNone/>
            </a:pPr>
            <a:endParaRPr lang="en-US" sz="1200" i="1" dirty="0">
              <a:solidFill>
                <a:schemeClr val="bg2">
                  <a:lumMod val="10000"/>
                </a:schemeClr>
              </a:solidFill>
            </a:endParaRPr>
          </a:p>
          <a:p>
            <a:pPr lvl="1">
              <a:spcBef>
                <a:spcPts val="0"/>
              </a:spcBef>
              <a:buClrTx/>
              <a:buFont typeface="Wingdings" panose="05000000000000000000" pitchFamily="2" charset="2"/>
              <a:buChar char="§"/>
            </a:pPr>
            <a:r>
              <a:rPr lang="en-US" sz="2800" dirty="0">
                <a:solidFill>
                  <a:schemeClr val="bg2">
                    <a:lumMod val="10000"/>
                  </a:schemeClr>
                </a:solidFill>
              </a:rPr>
              <a:t>Explain consequences of incivility &amp; benefits of civility</a:t>
            </a:r>
          </a:p>
          <a:p>
            <a:pPr lvl="1">
              <a:spcBef>
                <a:spcPts val="0"/>
              </a:spcBef>
              <a:buClrTx/>
              <a:buFont typeface="Wingdings" panose="05000000000000000000" pitchFamily="2" charset="2"/>
              <a:buChar char="§"/>
            </a:pPr>
            <a:endParaRPr lang="en-US" sz="2800" dirty="0">
              <a:solidFill>
                <a:schemeClr val="bg2">
                  <a:lumMod val="10000"/>
                </a:schemeClr>
              </a:solidFill>
              <a:latin typeface="Calibri" panose="020F0502020204030204" pitchFamily="34" charset="0"/>
            </a:endParaRPr>
          </a:p>
          <a:p>
            <a:endParaRPr lang="en-US"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160133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123612" y="6172200"/>
            <a:ext cx="684312" cy="408353"/>
          </a:xfrm>
        </p:spPr>
        <p:txBody>
          <a:bodyPr/>
          <a:lstStyle/>
          <a:p>
            <a:fld id="{E5137D0E-4A4F-4307-8994-C1891D747D59}" type="slidenum">
              <a:rPr lang="en-US" sz="1800" smtClean="0">
                <a:solidFill>
                  <a:schemeClr val="tx1"/>
                </a:solidFill>
              </a:rPr>
              <a:t>27</a:t>
            </a:fld>
            <a:endParaRPr lang="en-US" sz="1600" dirty="0">
              <a:solidFill>
                <a:schemeClr val="tx1"/>
              </a:solidFill>
            </a:endParaRPr>
          </a:p>
        </p:txBody>
      </p:sp>
      <p:sp>
        <p:nvSpPr>
          <p:cNvPr id="3" name="Content Placeholder 2"/>
          <p:cNvSpPr>
            <a:spLocks noGrp="1"/>
          </p:cNvSpPr>
          <p:nvPr>
            <p:ph idx="4294967295"/>
          </p:nvPr>
        </p:nvSpPr>
        <p:spPr>
          <a:xfrm>
            <a:off x="684212" y="277447"/>
            <a:ext cx="10820400" cy="6102350"/>
          </a:xfrm>
        </p:spPr>
        <p:txBody>
          <a:bodyPr>
            <a:normAutofit lnSpcReduction="10000"/>
          </a:bodyPr>
          <a:lstStyle/>
          <a:p>
            <a:pPr marL="0" indent="0">
              <a:lnSpc>
                <a:spcPct val="100000"/>
              </a:lnSpc>
              <a:spcBef>
                <a:spcPts val="0"/>
              </a:spcBef>
              <a:buNone/>
            </a:pPr>
            <a:endParaRPr lang="en-US" dirty="0">
              <a:solidFill>
                <a:schemeClr val="bg2">
                  <a:lumMod val="10000"/>
                </a:schemeClr>
              </a:solidFill>
              <a:latin typeface="Calibri" panose="020F0502020204030204" pitchFamily="34" charset="0"/>
            </a:endParaRPr>
          </a:p>
          <a:p>
            <a:pPr marL="0" indent="0">
              <a:lnSpc>
                <a:spcPct val="100000"/>
              </a:lnSpc>
              <a:spcBef>
                <a:spcPts val="0"/>
              </a:spcBef>
              <a:buNone/>
            </a:pPr>
            <a:r>
              <a:rPr lang="en-US" sz="2800" b="1" u="sng" dirty="0">
                <a:solidFill>
                  <a:schemeClr val="bg2">
                    <a:lumMod val="10000"/>
                  </a:schemeClr>
                </a:solidFill>
                <a:latin typeface="Calibri" panose="020F0502020204030204" pitchFamily="34" charset="0"/>
              </a:rPr>
              <a:t>PRACTICE EMPATHETIC LEADERSHIP</a:t>
            </a:r>
            <a:r>
              <a:rPr lang="en-US" sz="2800" b="1" dirty="0">
                <a:solidFill>
                  <a:schemeClr val="bg2">
                    <a:lumMod val="10000"/>
                  </a:schemeClr>
                </a:solidFill>
                <a:latin typeface="Calibri" panose="020F0502020204030204" pitchFamily="34" charset="0"/>
              </a:rPr>
              <a:t> </a:t>
            </a:r>
            <a:r>
              <a:rPr lang="en-US" sz="2800" dirty="0">
                <a:solidFill>
                  <a:schemeClr val="bg2">
                    <a:lumMod val="10000"/>
                  </a:schemeClr>
                </a:solidFill>
                <a:latin typeface="Calibri" panose="020F0502020204030204" pitchFamily="34" charset="0"/>
              </a:rPr>
              <a:t>– </a:t>
            </a:r>
          </a:p>
          <a:p>
            <a:pPr>
              <a:lnSpc>
                <a:spcPct val="100000"/>
              </a:lnSpc>
              <a:spcBef>
                <a:spcPts val="0"/>
              </a:spcBef>
              <a:buFont typeface="Wingdings" panose="05000000000000000000" pitchFamily="2" charset="2"/>
              <a:buChar char="Ø"/>
            </a:pPr>
            <a:endParaRPr lang="en-US" sz="1400" dirty="0">
              <a:solidFill>
                <a:schemeClr val="bg2">
                  <a:lumMod val="10000"/>
                </a:schemeClr>
              </a:solidFill>
              <a:latin typeface="Calibri" panose="020F0502020204030204" pitchFamily="34" charset="0"/>
            </a:endParaRPr>
          </a:p>
          <a:p>
            <a:pPr lvl="1">
              <a:spcBef>
                <a:spcPts val="0"/>
              </a:spcBef>
              <a:buClrTx/>
              <a:buFont typeface="Wingdings" panose="05000000000000000000" pitchFamily="2" charset="2"/>
              <a:buChar char="§"/>
            </a:pPr>
            <a:r>
              <a:rPr lang="en-US" sz="3200" b="1" dirty="0">
                <a:solidFill>
                  <a:schemeClr val="bg2">
                    <a:lumMod val="10000"/>
                  </a:schemeClr>
                </a:solidFill>
                <a:latin typeface="Calibri" panose="020F0502020204030204" pitchFamily="34" charset="0"/>
                <a:cs typeface="Calibri" panose="020F0502020204030204" pitchFamily="34" charset="0"/>
              </a:rPr>
              <a:t>Don’t jump to negative conclusions </a:t>
            </a:r>
          </a:p>
          <a:p>
            <a:pPr lvl="1">
              <a:spcBef>
                <a:spcPts val="0"/>
              </a:spcBef>
              <a:buFont typeface="Wingdings" panose="05000000000000000000" pitchFamily="2" charset="2"/>
              <a:buChar char="§"/>
            </a:pPr>
            <a:endParaRPr lang="en-US" sz="1600" dirty="0">
              <a:solidFill>
                <a:schemeClr val="bg2">
                  <a:lumMod val="10000"/>
                </a:schemeClr>
              </a:solidFill>
              <a:latin typeface="Calibri" panose="020F0502020204030204" pitchFamily="34" charset="0"/>
              <a:cs typeface="Calibri" panose="020F0502020204030204" pitchFamily="34" charset="0"/>
            </a:endParaRPr>
          </a:p>
          <a:p>
            <a:pPr lvl="1">
              <a:spcBef>
                <a:spcPts val="0"/>
              </a:spcBef>
              <a:buClrTx/>
              <a:buFont typeface="Wingdings" panose="05000000000000000000" pitchFamily="2" charset="2"/>
              <a:buChar char="§"/>
            </a:pPr>
            <a:r>
              <a:rPr lang="en-US" sz="3200" b="1" dirty="0">
                <a:solidFill>
                  <a:schemeClr val="bg2">
                    <a:lumMod val="10000"/>
                  </a:schemeClr>
                </a:solidFill>
                <a:latin typeface="Calibri" panose="020F0502020204030204" pitchFamily="34" charset="0"/>
                <a:cs typeface="Calibri" panose="020F0502020204030204" pitchFamily="34" charset="0"/>
              </a:rPr>
              <a:t>Get a better perspective </a:t>
            </a:r>
          </a:p>
          <a:p>
            <a:pPr lvl="2">
              <a:spcBef>
                <a:spcPts val="0"/>
              </a:spcBef>
              <a:buFont typeface="Wingdings" panose="05000000000000000000" pitchFamily="2" charset="2"/>
              <a:buChar char="ü"/>
            </a:pPr>
            <a:r>
              <a:rPr lang="en-US" sz="2800" b="1" dirty="0">
                <a:solidFill>
                  <a:srgbClr val="FF0000"/>
                </a:solidFill>
                <a:latin typeface="Calibri" panose="020F0502020204030204" pitchFamily="34" charset="0"/>
                <a:cs typeface="Calibri" panose="020F0502020204030204" pitchFamily="34" charset="0"/>
              </a:rPr>
              <a:t>Don’t ask </a:t>
            </a:r>
            <a:r>
              <a:rPr lang="en-US" sz="2800" b="1" i="1" dirty="0">
                <a:solidFill>
                  <a:srgbClr val="FF0000"/>
                </a:solidFill>
                <a:latin typeface="Calibri" panose="020F0502020204030204" pitchFamily="34" charset="0"/>
                <a:cs typeface="Calibri" panose="020F0502020204030204" pitchFamily="34" charset="0"/>
              </a:rPr>
              <a:t>WTF</a:t>
            </a:r>
            <a:r>
              <a:rPr lang="en-US" sz="2800" b="1" dirty="0">
                <a:solidFill>
                  <a:srgbClr val="FF0000"/>
                </a:solidFill>
                <a:latin typeface="Calibri" panose="020F0502020204030204" pitchFamily="34" charset="0"/>
                <a:cs typeface="Calibri" panose="020F0502020204030204" pitchFamily="34" charset="0"/>
              </a:rPr>
              <a:t>? </a:t>
            </a:r>
          </a:p>
          <a:p>
            <a:pPr lvl="2">
              <a:spcBef>
                <a:spcPts val="0"/>
              </a:spcBef>
              <a:buFont typeface="Wingdings" panose="05000000000000000000" pitchFamily="2" charset="2"/>
              <a:buChar char="ü"/>
            </a:pPr>
            <a:r>
              <a:rPr lang="en-US" sz="2800" dirty="0">
                <a:solidFill>
                  <a:schemeClr val="bg2">
                    <a:lumMod val="10000"/>
                  </a:schemeClr>
                </a:solidFill>
                <a:latin typeface="Calibri" panose="020F0502020204030204" pitchFamily="34" charset="0"/>
                <a:cs typeface="Calibri" panose="020F0502020204030204" pitchFamily="34" charset="0"/>
              </a:rPr>
              <a:t>Ask yourself what’s behind the way they are acting? </a:t>
            </a:r>
            <a:r>
              <a:rPr lang="en-US" sz="2400" i="1" dirty="0">
                <a:solidFill>
                  <a:schemeClr val="bg2">
                    <a:lumMod val="10000"/>
                  </a:schemeClr>
                </a:solidFill>
                <a:latin typeface="Calibri" panose="020F0502020204030204" pitchFamily="34" charset="0"/>
                <a:cs typeface="Calibri" panose="020F0502020204030204" pitchFamily="34" charset="0"/>
              </a:rPr>
              <a:t>Through active listening (next slide) attempt to understand reasons behind behavior.</a:t>
            </a:r>
          </a:p>
          <a:p>
            <a:pPr lvl="2">
              <a:spcBef>
                <a:spcPts val="0"/>
              </a:spcBef>
              <a:buFont typeface="Wingdings" panose="05000000000000000000" pitchFamily="2" charset="2"/>
              <a:buChar char="ü"/>
            </a:pPr>
            <a:r>
              <a:rPr lang="en-US" sz="2800" dirty="0">
                <a:solidFill>
                  <a:schemeClr val="bg2">
                    <a:lumMod val="10000"/>
                  </a:schemeClr>
                </a:solidFill>
                <a:latin typeface="Calibri" panose="020F0502020204030204" pitchFamily="34" charset="0"/>
                <a:cs typeface="Calibri" panose="020F0502020204030204" pitchFamily="34" charset="0"/>
              </a:rPr>
              <a:t>Get to know your staff to help better understand </a:t>
            </a:r>
          </a:p>
          <a:p>
            <a:pPr lvl="2">
              <a:spcBef>
                <a:spcPts val="0"/>
              </a:spcBef>
              <a:buFont typeface="Wingdings" panose="05000000000000000000" pitchFamily="2" charset="2"/>
              <a:buChar char="ü"/>
            </a:pPr>
            <a:endParaRPr lang="en-US" sz="1600" dirty="0">
              <a:solidFill>
                <a:schemeClr val="bg2">
                  <a:lumMod val="10000"/>
                </a:schemeClr>
              </a:solidFill>
              <a:latin typeface="Calibri" panose="020F0502020204030204" pitchFamily="34" charset="0"/>
              <a:cs typeface="Calibri" panose="020F0502020204030204" pitchFamily="34" charset="0"/>
            </a:endParaRPr>
          </a:p>
          <a:p>
            <a:pPr marL="803275" lvl="2" indent="-227013">
              <a:spcBef>
                <a:spcPts val="0"/>
              </a:spcBef>
              <a:buClrTx/>
              <a:buFont typeface="Wingdings" panose="05000000000000000000" pitchFamily="2" charset="2"/>
              <a:buChar char="§"/>
            </a:pPr>
            <a:r>
              <a:rPr lang="en-US" sz="3200" dirty="0">
                <a:solidFill>
                  <a:schemeClr val="bg2">
                    <a:lumMod val="10000"/>
                  </a:schemeClr>
                </a:solidFill>
                <a:latin typeface="Calibri" panose="020F0502020204030204" pitchFamily="34" charset="0"/>
                <a:cs typeface="Calibri" panose="020F0502020204030204" pitchFamily="34" charset="0"/>
              </a:rPr>
              <a:t>Offer a different perspective (cognitive restructuring (CBT))</a:t>
            </a:r>
          </a:p>
          <a:p>
            <a:pPr marL="803275" lvl="2" indent="-227013">
              <a:spcBef>
                <a:spcPts val="0"/>
              </a:spcBef>
              <a:buClrTx/>
              <a:buFont typeface="Wingdings" panose="05000000000000000000" pitchFamily="2" charset="2"/>
              <a:buChar char="§"/>
            </a:pPr>
            <a:endParaRPr lang="en-US" sz="3200" dirty="0">
              <a:solidFill>
                <a:schemeClr val="bg2">
                  <a:lumMod val="10000"/>
                </a:schemeClr>
              </a:solidFill>
              <a:latin typeface="Calibri" panose="020F0502020204030204" pitchFamily="34" charset="0"/>
              <a:cs typeface="Calibri" panose="020F0502020204030204" pitchFamily="34" charset="0"/>
            </a:endParaRPr>
          </a:p>
          <a:p>
            <a:pPr marL="803275" lvl="2" indent="-227013">
              <a:spcBef>
                <a:spcPts val="0"/>
              </a:spcBef>
              <a:buClrTx/>
              <a:buFont typeface="Wingdings" panose="05000000000000000000" pitchFamily="2" charset="2"/>
              <a:buChar char="§"/>
            </a:pPr>
            <a:r>
              <a:rPr lang="en-US" sz="3200" dirty="0">
                <a:solidFill>
                  <a:schemeClr val="bg2">
                    <a:lumMod val="10000"/>
                  </a:schemeClr>
                </a:solidFill>
                <a:latin typeface="Calibri" panose="020F0502020204030204" pitchFamily="34" charset="0"/>
                <a:cs typeface="Calibri" panose="020F0502020204030204" pitchFamily="34" charset="0"/>
              </a:rPr>
              <a:t>Remember - great employees have bad days too</a:t>
            </a:r>
          </a:p>
          <a:p>
            <a:pPr lvl="1">
              <a:spcBef>
                <a:spcPts val="0"/>
              </a:spcBef>
              <a:buFont typeface="Wingdings" panose="05000000000000000000" pitchFamily="2" charset="2"/>
              <a:buChar char="§"/>
            </a:pPr>
            <a:endParaRPr lang="en-US" sz="2800" dirty="0">
              <a:solidFill>
                <a:schemeClr val="bg2">
                  <a:lumMod val="10000"/>
                </a:schemeClr>
              </a:solidFill>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
            </a:pPr>
            <a:endParaRPr lang="en-US" sz="2601" dirty="0">
              <a:solidFill>
                <a:schemeClr val="bg2">
                  <a:lumMod val="10000"/>
                </a:schemeClr>
              </a:solidFill>
              <a:latin typeface="Calibri" panose="020F0502020204030204" pitchFamily="34" charset="0"/>
            </a:endParaRPr>
          </a:p>
          <a:p>
            <a:endParaRPr lang="en-US" sz="28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2444648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982237-6EA8-49BC-0147-CB9DED243B36}"/>
              </a:ext>
            </a:extLst>
          </p:cNvPr>
          <p:cNvSpPr txBox="1"/>
          <p:nvPr/>
        </p:nvSpPr>
        <p:spPr>
          <a:xfrm>
            <a:off x="227856" y="266978"/>
            <a:ext cx="11352212" cy="6340197"/>
          </a:xfrm>
          <a:prstGeom prst="rect">
            <a:avLst/>
          </a:prstGeom>
          <a:solidFill>
            <a:schemeClr val="bg1"/>
          </a:solidFill>
        </p:spPr>
        <p:txBody>
          <a:bodyPr wrap="square">
            <a:spAutoFit/>
          </a:bodyPr>
          <a:lstStyle/>
          <a:p>
            <a:pPr lvl="1">
              <a:spcBef>
                <a:spcPts val="0"/>
              </a:spcBef>
              <a:buClr>
                <a:schemeClr val="accent1"/>
              </a:buClr>
            </a:pPr>
            <a:r>
              <a:rPr lang="en-US" sz="4000" b="1" dirty="0">
                <a:solidFill>
                  <a:schemeClr val="bg2">
                    <a:lumMod val="10000"/>
                  </a:schemeClr>
                </a:solidFill>
                <a:latin typeface="Calibri" panose="020F0502020204030204" pitchFamily="34" charset="0"/>
                <a:cs typeface="Calibri" panose="020F0502020204030204" pitchFamily="34" charset="0"/>
              </a:rPr>
              <a:t>Practice active listening </a:t>
            </a:r>
            <a:r>
              <a:rPr lang="en-US" sz="3600" dirty="0">
                <a:solidFill>
                  <a:schemeClr val="bg2">
                    <a:lumMod val="10000"/>
                  </a:schemeClr>
                </a:solidFill>
                <a:latin typeface="Calibri" panose="020F0502020204030204" pitchFamily="34" charset="0"/>
                <a:cs typeface="Calibri" panose="020F0502020204030204" pitchFamily="34" charset="0"/>
              </a:rPr>
              <a:t>– </a:t>
            </a:r>
          </a:p>
          <a:p>
            <a:pPr lvl="1">
              <a:spcBef>
                <a:spcPts val="0"/>
              </a:spcBef>
            </a:pPr>
            <a:endParaRPr lang="en-US" sz="1400" dirty="0">
              <a:solidFill>
                <a:schemeClr val="bg2">
                  <a:lumMod val="10000"/>
                </a:schemeClr>
              </a:solidFill>
              <a:latin typeface="Calibri" panose="020F0502020204030204" pitchFamily="34" charset="0"/>
              <a:cs typeface="Calibri" panose="020F0502020204030204" pitchFamily="34" charset="0"/>
            </a:endParaRPr>
          </a:p>
          <a:p>
            <a:pPr marL="1435100" lvl="1" indent="-571500">
              <a:spcBef>
                <a:spcPts val="0"/>
              </a:spcBef>
              <a:buFont typeface="Arial" panose="020B0604020202020204" pitchFamily="34" charset="0"/>
              <a:buChar char="•"/>
            </a:pPr>
            <a:r>
              <a:rPr lang="en-US" sz="3200" b="1" dirty="0">
                <a:solidFill>
                  <a:schemeClr val="bg2">
                    <a:lumMod val="10000"/>
                  </a:schemeClr>
                </a:solidFill>
                <a:latin typeface="Calibri" panose="020F0502020204030204" pitchFamily="34" charset="0"/>
                <a:cs typeface="Calibri" panose="020F0502020204030204" pitchFamily="34" charset="0"/>
              </a:rPr>
              <a:t>give them your full attention </a:t>
            </a:r>
            <a:r>
              <a:rPr lang="en-US" sz="3600" dirty="0">
                <a:solidFill>
                  <a:schemeClr val="bg2">
                    <a:lumMod val="10000"/>
                  </a:schemeClr>
                </a:solidFill>
                <a:latin typeface="Calibri" panose="020F0502020204030204" pitchFamily="34" charset="0"/>
                <a:cs typeface="Calibri" panose="020F0502020204030204" pitchFamily="34" charset="0"/>
              </a:rPr>
              <a:t>(</a:t>
            </a:r>
            <a:r>
              <a:rPr lang="en-US" sz="2800" i="1" dirty="0">
                <a:solidFill>
                  <a:schemeClr val="bg2">
                    <a:lumMod val="10000"/>
                  </a:schemeClr>
                </a:solidFill>
                <a:latin typeface="Calibri" panose="020F0502020204030204" pitchFamily="34" charset="0"/>
                <a:cs typeface="Calibri" panose="020F0502020204030204" pitchFamily="34" charset="0"/>
              </a:rPr>
              <a:t>eye contact, positive body language</a:t>
            </a:r>
            <a:r>
              <a:rPr lang="en-US" sz="3600" dirty="0">
                <a:solidFill>
                  <a:schemeClr val="bg2">
                    <a:lumMod val="10000"/>
                  </a:schemeClr>
                </a:solidFill>
                <a:latin typeface="Calibri" panose="020F0502020204030204" pitchFamily="34" charset="0"/>
                <a:cs typeface="Calibri" panose="020F0502020204030204" pitchFamily="34" charset="0"/>
              </a:rPr>
              <a:t>) </a:t>
            </a:r>
            <a:r>
              <a:rPr lang="en-US" sz="3200" dirty="0">
                <a:solidFill>
                  <a:schemeClr val="bg2">
                    <a:lumMod val="10000"/>
                  </a:schemeClr>
                </a:solidFill>
                <a:latin typeface="Calibri" panose="020F0502020204030204" pitchFamily="34" charset="0"/>
                <a:cs typeface="Calibri" panose="020F0502020204030204" pitchFamily="34" charset="0"/>
              </a:rPr>
              <a:t>and </a:t>
            </a:r>
            <a:r>
              <a:rPr lang="en-US" sz="3200" b="1" dirty="0">
                <a:solidFill>
                  <a:schemeClr val="bg2">
                    <a:lumMod val="10000"/>
                  </a:schemeClr>
                </a:solidFill>
                <a:latin typeface="Calibri" panose="020F0502020204030204" pitchFamily="34" charset="0"/>
                <a:cs typeface="Calibri" panose="020F0502020204030204" pitchFamily="34" charset="0"/>
              </a:rPr>
              <a:t>avoid interruptions</a:t>
            </a:r>
            <a:endParaRPr lang="en-US" sz="3600" b="1" dirty="0">
              <a:solidFill>
                <a:schemeClr val="bg2">
                  <a:lumMod val="10000"/>
                </a:schemeClr>
              </a:solidFill>
              <a:latin typeface="Calibri" panose="020F0502020204030204" pitchFamily="34" charset="0"/>
              <a:cs typeface="Calibri" panose="020F0502020204030204" pitchFamily="34" charset="0"/>
            </a:endParaRPr>
          </a:p>
          <a:p>
            <a:pPr marL="1435100" lvl="1" indent="-571500">
              <a:spcBef>
                <a:spcPts val="0"/>
              </a:spcBef>
              <a:buFont typeface="Arial" panose="020B0604020202020204" pitchFamily="34" charset="0"/>
              <a:buChar char="•"/>
            </a:pPr>
            <a:endParaRPr lang="en-US" sz="1200" dirty="0">
              <a:solidFill>
                <a:schemeClr val="bg2">
                  <a:lumMod val="10000"/>
                </a:schemeClr>
              </a:solidFill>
              <a:latin typeface="Calibri" panose="020F0502020204030204" pitchFamily="34" charset="0"/>
              <a:cs typeface="Calibri" panose="020F0502020204030204" pitchFamily="34" charset="0"/>
            </a:endParaRPr>
          </a:p>
          <a:p>
            <a:pPr marL="1435100" lvl="1" indent="-571500">
              <a:spcBef>
                <a:spcPts val="0"/>
              </a:spcBef>
              <a:buFont typeface="Arial" panose="020B0604020202020204" pitchFamily="34" charset="0"/>
              <a:buChar char="•"/>
            </a:pPr>
            <a:r>
              <a:rPr lang="en-US" sz="3200" b="1" dirty="0">
                <a:solidFill>
                  <a:schemeClr val="bg2">
                    <a:lumMod val="10000"/>
                  </a:schemeClr>
                </a:solidFill>
                <a:latin typeface="Calibri" panose="020F0502020204030204" pitchFamily="34" charset="0"/>
                <a:cs typeface="Calibri" panose="020F0502020204030204" pitchFamily="34" charset="0"/>
              </a:rPr>
              <a:t>listen for the clues as to why staff are having conflicts </a:t>
            </a:r>
            <a:r>
              <a:rPr lang="en-US" sz="3600" dirty="0">
                <a:solidFill>
                  <a:schemeClr val="bg2">
                    <a:lumMod val="10000"/>
                  </a:schemeClr>
                </a:solidFill>
                <a:latin typeface="Calibri" panose="020F0502020204030204" pitchFamily="34" charset="0"/>
                <a:cs typeface="Calibri" panose="020F0502020204030204" pitchFamily="34" charset="0"/>
              </a:rPr>
              <a:t>(</a:t>
            </a:r>
            <a:r>
              <a:rPr lang="en-US" sz="2800" i="1" dirty="0">
                <a:solidFill>
                  <a:schemeClr val="bg2">
                    <a:lumMod val="10000"/>
                  </a:schemeClr>
                </a:solidFill>
                <a:latin typeface="Calibri" panose="020F0502020204030204" pitchFamily="34" charset="0"/>
                <a:cs typeface="Calibri" panose="020F0502020204030204" pitchFamily="34" charset="0"/>
              </a:rPr>
              <a:t>ask open-ended questions that answer who , what, why, when, how of the topic being discussed); </a:t>
            </a:r>
          </a:p>
          <a:p>
            <a:pPr marL="1435100" lvl="1" indent="-571500">
              <a:spcBef>
                <a:spcPts val="0"/>
              </a:spcBef>
              <a:buFont typeface="Arial" panose="020B0604020202020204" pitchFamily="34" charset="0"/>
              <a:buChar char="•"/>
            </a:pPr>
            <a:endParaRPr lang="en-US" sz="1600" i="1" dirty="0">
              <a:solidFill>
                <a:schemeClr val="bg2">
                  <a:lumMod val="10000"/>
                </a:schemeClr>
              </a:solidFill>
              <a:latin typeface="Calibri" panose="020F0502020204030204" pitchFamily="34" charset="0"/>
              <a:cs typeface="Calibri" panose="020F0502020204030204" pitchFamily="34" charset="0"/>
            </a:endParaRPr>
          </a:p>
          <a:p>
            <a:pPr marL="1435100" lvl="1" indent="-571500">
              <a:spcBef>
                <a:spcPts val="0"/>
              </a:spcBef>
              <a:buFont typeface="Arial" panose="020B0604020202020204" pitchFamily="34" charset="0"/>
              <a:buChar char="•"/>
            </a:pPr>
            <a:r>
              <a:rPr lang="en-US" sz="3200" b="1" dirty="0">
                <a:solidFill>
                  <a:schemeClr val="bg2">
                    <a:lumMod val="10000"/>
                  </a:schemeClr>
                </a:solidFill>
                <a:latin typeface="Calibri" panose="020F0502020204030204" pitchFamily="34" charset="0"/>
                <a:cs typeface="Calibri" panose="020F0502020204030204" pitchFamily="34" charset="0"/>
              </a:rPr>
              <a:t>focus on the behaviors, not the person</a:t>
            </a:r>
            <a:endParaRPr lang="en-US" sz="3200" b="1" i="1" dirty="0">
              <a:solidFill>
                <a:schemeClr val="bg2">
                  <a:lumMod val="10000"/>
                </a:schemeClr>
              </a:solidFill>
              <a:latin typeface="Calibri" panose="020F0502020204030204" pitchFamily="34" charset="0"/>
              <a:cs typeface="Calibri" panose="020F0502020204030204" pitchFamily="34" charset="0"/>
            </a:endParaRPr>
          </a:p>
          <a:p>
            <a:pPr marL="1435100" lvl="1" indent="-571500">
              <a:spcBef>
                <a:spcPts val="0"/>
              </a:spcBef>
            </a:pPr>
            <a:r>
              <a:rPr lang="en-US" dirty="0">
                <a:solidFill>
                  <a:schemeClr val="bg2">
                    <a:lumMod val="10000"/>
                  </a:schemeClr>
                </a:solidFill>
                <a:latin typeface="Calibri" panose="020F0502020204030204" pitchFamily="34" charset="0"/>
                <a:cs typeface="Calibri" panose="020F0502020204030204" pitchFamily="34" charset="0"/>
              </a:rPr>
              <a:t> </a:t>
            </a:r>
          </a:p>
          <a:p>
            <a:pPr marL="1435100" lvl="1" indent="-571500">
              <a:spcBef>
                <a:spcPts val="0"/>
              </a:spcBef>
              <a:buFont typeface="Arial" panose="020B0604020202020204" pitchFamily="34" charset="0"/>
              <a:buChar char="•"/>
            </a:pPr>
            <a:r>
              <a:rPr lang="en-US" sz="3200" b="1" dirty="0">
                <a:solidFill>
                  <a:schemeClr val="bg2">
                    <a:lumMod val="10000"/>
                  </a:schemeClr>
                </a:solidFill>
                <a:latin typeface="Calibri" panose="020F0502020204030204" pitchFamily="34" charset="0"/>
                <a:cs typeface="Calibri" panose="020F0502020204030204" pitchFamily="34" charset="0"/>
              </a:rPr>
              <a:t>reflect back to them </a:t>
            </a:r>
            <a:r>
              <a:rPr lang="en-US" sz="3200" dirty="0">
                <a:solidFill>
                  <a:schemeClr val="bg2">
                    <a:lumMod val="10000"/>
                  </a:schemeClr>
                </a:solidFill>
                <a:latin typeface="Calibri" panose="020F0502020204030204" pitchFamily="34" charset="0"/>
                <a:cs typeface="Calibri" panose="020F0502020204030204" pitchFamily="34" charset="0"/>
              </a:rPr>
              <a:t>your understanding of what they are saying, </a:t>
            </a:r>
            <a:r>
              <a:rPr lang="en-US" sz="3200" b="1" dirty="0">
                <a:solidFill>
                  <a:schemeClr val="bg2">
                    <a:lumMod val="10000"/>
                  </a:schemeClr>
                </a:solidFill>
                <a:latin typeface="Calibri" panose="020F0502020204030204" pitchFamily="34" charset="0"/>
                <a:cs typeface="Calibri" panose="020F0502020204030204" pitchFamily="34" charset="0"/>
              </a:rPr>
              <a:t>defer judgement</a:t>
            </a:r>
            <a:r>
              <a:rPr lang="en-US" sz="3200" dirty="0">
                <a:solidFill>
                  <a:schemeClr val="bg2">
                    <a:lumMod val="10000"/>
                  </a:schemeClr>
                </a:solidFill>
                <a:latin typeface="Calibri" panose="020F0502020204030204" pitchFamily="34" charset="0"/>
                <a:cs typeface="Calibri" panose="020F0502020204030204" pitchFamily="34" charset="0"/>
              </a:rPr>
              <a:t>, </a:t>
            </a:r>
            <a:r>
              <a:rPr lang="en-US" sz="3200" b="1" dirty="0">
                <a:solidFill>
                  <a:schemeClr val="bg2">
                    <a:lumMod val="10000"/>
                  </a:schemeClr>
                </a:solidFill>
                <a:latin typeface="Calibri" panose="020F0502020204030204" pitchFamily="34" charset="0"/>
                <a:cs typeface="Calibri" panose="020F0502020204030204" pitchFamily="34" charset="0"/>
              </a:rPr>
              <a:t>acknowledge</a:t>
            </a:r>
            <a:r>
              <a:rPr lang="en-US" sz="3200" dirty="0">
                <a:solidFill>
                  <a:schemeClr val="bg2">
                    <a:lumMod val="10000"/>
                  </a:schemeClr>
                </a:solidFill>
                <a:latin typeface="Calibri" panose="020F0502020204030204" pitchFamily="34" charset="0"/>
                <a:cs typeface="Calibri" panose="020F0502020204030204" pitchFamily="34" charset="0"/>
              </a:rPr>
              <a:t> their feelings even if you don’t agree (agree to disagree)</a:t>
            </a:r>
          </a:p>
        </p:txBody>
      </p:sp>
      <p:sp>
        <p:nvSpPr>
          <p:cNvPr id="4" name="Slide Number Placeholder 3">
            <a:extLst>
              <a:ext uri="{FF2B5EF4-FFF2-40B4-BE49-F238E27FC236}">
                <a16:creationId xmlns:a16="http://schemas.microsoft.com/office/drawing/2014/main" id="{C56579DE-8F80-5716-D5C1-AD57E48C45EF}"/>
              </a:ext>
            </a:extLst>
          </p:cNvPr>
          <p:cNvSpPr>
            <a:spLocks noGrp="1"/>
          </p:cNvSpPr>
          <p:nvPr>
            <p:ph type="sldNum" sz="quarter" idx="11"/>
          </p:nvPr>
        </p:nvSpPr>
        <p:spPr>
          <a:xfrm>
            <a:off x="11352212" y="6356351"/>
            <a:ext cx="455712" cy="501649"/>
          </a:xfrm>
        </p:spPr>
        <p:txBody>
          <a:bodyPr/>
          <a:lstStyle/>
          <a:p>
            <a:fld id="{E5137D0E-4A4F-4307-8994-C1891D747D59}" type="slidenum">
              <a:rPr lang="en-US" sz="1600" smtClean="0">
                <a:solidFill>
                  <a:schemeClr val="tx1"/>
                </a:solidFill>
              </a:rPr>
              <a:t>28</a:t>
            </a:fld>
            <a:endParaRPr lang="en-US" sz="1600" dirty="0">
              <a:solidFill>
                <a:schemeClr val="tx1"/>
              </a:solidFill>
            </a:endParaRPr>
          </a:p>
        </p:txBody>
      </p:sp>
    </p:spTree>
    <p:extLst>
      <p:ext uri="{BB962C8B-B14F-4D97-AF65-F5344CB8AC3E}">
        <p14:creationId xmlns:p14="http://schemas.microsoft.com/office/powerpoint/2010/main" val="55088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11807924" cy="6629400"/>
          </a:xfrm>
          <a:solidFill>
            <a:schemeClr val="bg1"/>
          </a:solidFill>
        </p:spPr>
        <p:txBody>
          <a:bodyPr>
            <a:noAutofit/>
          </a:bodyPr>
          <a:lstStyle/>
          <a:p>
            <a:pPr marL="693738" indent="-342900">
              <a:lnSpc>
                <a:spcPct val="100000"/>
              </a:lnSpc>
              <a:spcBef>
                <a:spcPts val="0"/>
              </a:spcBef>
              <a:buNone/>
            </a:pPr>
            <a:endParaRPr lang="en-US" sz="1200" dirty="0">
              <a:solidFill>
                <a:schemeClr val="bg2">
                  <a:lumMod val="10000"/>
                </a:schemeClr>
              </a:solidFill>
              <a:latin typeface="Calibri" panose="020F0502020204030204" pitchFamily="34" charset="0"/>
            </a:endParaRPr>
          </a:p>
          <a:p>
            <a:pPr marL="174625" lvl="1" indent="0">
              <a:spcBef>
                <a:spcPts val="0"/>
              </a:spcBef>
              <a:spcAft>
                <a:spcPts val="0"/>
              </a:spcAft>
              <a:buNone/>
            </a:pPr>
            <a:r>
              <a:rPr lang="en-US" sz="3200" b="1" dirty="0">
                <a:solidFill>
                  <a:schemeClr val="bg2">
                    <a:lumMod val="10000"/>
                  </a:schemeClr>
                </a:solidFill>
                <a:latin typeface="Calibri" panose="020F0502020204030204" pitchFamily="34" charset="0"/>
                <a:cs typeface="Calibri" panose="020F0502020204030204" pitchFamily="34" charset="0"/>
              </a:rPr>
              <a:t>Before speaking or acting, consider the impact of your words and actions on others. </a:t>
            </a:r>
            <a:r>
              <a:rPr lang="en-US" sz="2800" dirty="0">
                <a:solidFill>
                  <a:schemeClr val="bg2">
                    <a:lumMod val="10000"/>
                  </a:schemeClr>
                </a:solidFill>
                <a:latin typeface="Calibri" panose="020F0502020204030204" pitchFamily="34" charset="0"/>
                <a:cs typeface="Calibri" panose="020F0502020204030204" pitchFamily="34" charset="0"/>
              </a:rPr>
              <a:t>For example:</a:t>
            </a:r>
          </a:p>
          <a:p>
            <a:pPr marL="631825" lvl="1" indent="0">
              <a:spcBef>
                <a:spcPts val="0"/>
              </a:spcBef>
              <a:spcAft>
                <a:spcPts val="0"/>
              </a:spcAft>
              <a:buNone/>
            </a:pPr>
            <a:endParaRPr lang="en-US" sz="1200" b="1" dirty="0">
              <a:solidFill>
                <a:schemeClr val="bg2">
                  <a:lumMod val="10000"/>
                </a:schemeClr>
              </a:solidFill>
              <a:latin typeface="Calibri" panose="020F0502020204030204" pitchFamily="34" charset="0"/>
              <a:cs typeface="Calibri" panose="020F0502020204030204" pitchFamily="34" charset="0"/>
            </a:endParaRPr>
          </a:p>
          <a:p>
            <a:pPr marL="803275" indent="-171450">
              <a:lnSpc>
                <a:spcPct val="100000"/>
              </a:lnSpc>
              <a:spcBef>
                <a:spcPts val="0"/>
              </a:spcBef>
              <a:spcAft>
                <a:spcPts val="0"/>
              </a:spcAft>
              <a:buFont typeface="Wingdings" panose="05000000000000000000" pitchFamily="2" charset="2"/>
              <a:buChar char="ü"/>
            </a:pPr>
            <a:r>
              <a:rPr lang="en-US" sz="2800" i="1" dirty="0">
                <a:solidFill>
                  <a:schemeClr val="bg2">
                    <a:lumMod val="10000"/>
                  </a:schemeClr>
                </a:solidFill>
                <a:latin typeface="Calibri" panose="020F0502020204030204" pitchFamily="34" charset="0"/>
              </a:rPr>
              <a:t>When there is an issue, </a:t>
            </a:r>
            <a:r>
              <a:rPr lang="en-US" sz="2800" b="1" i="1" dirty="0">
                <a:solidFill>
                  <a:schemeClr val="bg2">
                    <a:lumMod val="10000"/>
                  </a:schemeClr>
                </a:solidFill>
                <a:latin typeface="Calibri" panose="020F0502020204030204" pitchFamily="34" charset="0"/>
              </a:rPr>
              <a:t>talk directly to the person</a:t>
            </a:r>
            <a:r>
              <a:rPr lang="en-US" sz="2800" i="1" dirty="0">
                <a:solidFill>
                  <a:schemeClr val="bg2">
                    <a:lumMod val="10000"/>
                  </a:schemeClr>
                </a:solidFill>
                <a:latin typeface="Calibri" panose="020F0502020204030204" pitchFamily="34" charset="0"/>
              </a:rPr>
              <a:t>, not to coworkers or behind their back</a:t>
            </a:r>
          </a:p>
          <a:p>
            <a:pPr marL="803275" indent="-171450">
              <a:lnSpc>
                <a:spcPct val="100000"/>
              </a:lnSpc>
              <a:spcBef>
                <a:spcPts val="0"/>
              </a:spcBef>
              <a:spcAft>
                <a:spcPts val="0"/>
              </a:spcAft>
              <a:buNone/>
            </a:pPr>
            <a:endParaRPr lang="en-US" sz="1200" i="1" dirty="0">
              <a:solidFill>
                <a:schemeClr val="bg2">
                  <a:lumMod val="10000"/>
                </a:schemeClr>
              </a:solidFill>
              <a:latin typeface="Calibri" panose="020F0502020204030204" pitchFamily="34" charset="0"/>
            </a:endParaRPr>
          </a:p>
          <a:p>
            <a:pPr marL="803275" lvl="1" indent="-171450">
              <a:lnSpc>
                <a:spcPct val="100000"/>
              </a:lnSpc>
              <a:spcBef>
                <a:spcPts val="0"/>
              </a:spcBef>
              <a:spcAft>
                <a:spcPts val="0"/>
              </a:spcAft>
              <a:buFont typeface="Wingdings" panose="05000000000000000000" pitchFamily="2" charset="2"/>
              <a:buChar char="ü"/>
            </a:pPr>
            <a:r>
              <a:rPr lang="en-US" sz="2800" i="1" dirty="0">
                <a:solidFill>
                  <a:schemeClr val="bg2">
                    <a:lumMod val="10000"/>
                  </a:schemeClr>
                </a:solidFill>
                <a:latin typeface="Calibri" panose="020F0502020204030204" pitchFamily="34" charset="0"/>
              </a:rPr>
              <a:t>Praise in public/do not point out mistakes in public – </a:t>
            </a:r>
            <a:r>
              <a:rPr lang="en-US" sz="2800" b="1" i="1" dirty="0">
                <a:solidFill>
                  <a:schemeClr val="bg2">
                    <a:lumMod val="10000"/>
                  </a:schemeClr>
                </a:solidFill>
                <a:latin typeface="Calibri" panose="020F0502020204030204" pitchFamily="34" charset="0"/>
              </a:rPr>
              <a:t>depersonalize</a:t>
            </a:r>
            <a:r>
              <a:rPr lang="en-US" sz="2800" i="1" dirty="0">
                <a:solidFill>
                  <a:schemeClr val="bg2">
                    <a:lumMod val="10000"/>
                  </a:schemeClr>
                </a:solidFill>
                <a:latin typeface="Calibri" panose="020F0502020204030204" pitchFamily="34" charset="0"/>
              </a:rPr>
              <a:t> the discussion</a:t>
            </a:r>
          </a:p>
          <a:p>
            <a:pPr marL="803275" lvl="1" indent="-171450">
              <a:lnSpc>
                <a:spcPct val="100000"/>
              </a:lnSpc>
              <a:spcBef>
                <a:spcPts val="0"/>
              </a:spcBef>
              <a:spcAft>
                <a:spcPts val="0"/>
              </a:spcAft>
              <a:buNone/>
            </a:pPr>
            <a:endParaRPr lang="en-US" sz="1200" i="1" dirty="0">
              <a:solidFill>
                <a:schemeClr val="bg2">
                  <a:lumMod val="10000"/>
                </a:schemeClr>
              </a:solidFill>
              <a:latin typeface="Calibri" panose="020F0502020204030204" pitchFamily="34" charset="0"/>
            </a:endParaRPr>
          </a:p>
          <a:p>
            <a:pPr marL="803275" lvl="1" indent="-171450">
              <a:lnSpc>
                <a:spcPct val="100000"/>
              </a:lnSpc>
              <a:spcBef>
                <a:spcPts val="0"/>
              </a:spcBef>
              <a:spcAft>
                <a:spcPts val="0"/>
              </a:spcAft>
              <a:buFont typeface="Wingdings" panose="05000000000000000000" pitchFamily="2" charset="2"/>
              <a:buChar char="ü"/>
            </a:pPr>
            <a:r>
              <a:rPr lang="en-US" sz="2800" b="1" i="1" dirty="0">
                <a:solidFill>
                  <a:schemeClr val="bg2">
                    <a:lumMod val="10000"/>
                  </a:schemeClr>
                </a:solidFill>
                <a:latin typeface="Calibri" panose="020F0502020204030204" pitchFamily="34" charset="0"/>
              </a:rPr>
              <a:t>Don’t overreact </a:t>
            </a:r>
            <a:r>
              <a:rPr lang="en-US" sz="2800" i="1" dirty="0">
                <a:solidFill>
                  <a:schemeClr val="bg2">
                    <a:lumMod val="10000"/>
                  </a:schemeClr>
                </a:solidFill>
                <a:latin typeface="Calibri" panose="020F0502020204030204" pitchFamily="34" charset="0"/>
              </a:rPr>
              <a:t>to mistakes that happen inadvertently- help employees understand the mistake and its consequences, so they don’t repeat it</a:t>
            </a:r>
          </a:p>
          <a:p>
            <a:pPr marL="803275" lvl="1" indent="-171450">
              <a:lnSpc>
                <a:spcPct val="100000"/>
              </a:lnSpc>
              <a:spcBef>
                <a:spcPts val="0"/>
              </a:spcBef>
              <a:spcAft>
                <a:spcPts val="0"/>
              </a:spcAft>
              <a:buNone/>
            </a:pPr>
            <a:endParaRPr lang="en-US" sz="1200" i="1" dirty="0">
              <a:solidFill>
                <a:schemeClr val="bg2">
                  <a:lumMod val="10000"/>
                </a:schemeClr>
              </a:solidFill>
              <a:latin typeface="Calibri" panose="020F0502020204030204" pitchFamily="34" charset="0"/>
            </a:endParaRPr>
          </a:p>
          <a:p>
            <a:pPr marL="803275" lvl="1" indent="-171450">
              <a:lnSpc>
                <a:spcPct val="100000"/>
              </a:lnSpc>
              <a:spcBef>
                <a:spcPts val="0"/>
              </a:spcBef>
              <a:spcAft>
                <a:spcPts val="0"/>
              </a:spcAft>
              <a:buFont typeface="Wingdings" panose="05000000000000000000" pitchFamily="2" charset="2"/>
              <a:buChar char="ü"/>
            </a:pPr>
            <a:r>
              <a:rPr lang="en-US" sz="2800" b="1" i="1" dirty="0">
                <a:solidFill>
                  <a:schemeClr val="bg2">
                    <a:lumMod val="10000"/>
                  </a:schemeClr>
                </a:solidFill>
                <a:latin typeface="Calibri" panose="020F0502020204030204" pitchFamily="34" charset="0"/>
              </a:rPr>
              <a:t>Constructive criticism works</a:t>
            </a:r>
            <a:r>
              <a:rPr lang="en-US" sz="2800" i="1" dirty="0">
                <a:solidFill>
                  <a:schemeClr val="bg2">
                    <a:lumMod val="10000"/>
                  </a:schemeClr>
                </a:solidFill>
                <a:latin typeface="Calibri" panose="020F0502020204030204" pitchFamily="34" charset="0"/>
              </a:rPr>
              <a:t>. Take employee aside, let them know you believe they can do better and discuss how – sometimes knowing a superior has belief in you can make all the difference</a:t>
            </a:r>
          </a:p>
          <a:p>
            <a:pPr marL="1087438" lvl="1" indent="-171450">
              <a:buFont typeface="Arial" panose="020B0604020202020204" pitchFamily="34" charset="0"/>
              <a:buChar char="•"/>
            </a:pPr>
            <a:endParaRPr lang="en-US" sz="1400" dirty="0">
              <a:solidFill>
                <a:schemeClr val="bg2">
                  <a:lumMod val="10000"/>
                </a:schemeClr>
              </a:solidFill>
            </a:endParaRPr>
          </a:p>
          <a:p>
            <a:pPr>
              <a:buFont typeface="Wingdings" panose="05000000000000000000" pitchFamily="2" charset="2"/>
              <a:buChar char="ü"/>
            </a:pPr>
            <a:endParaRPr lang="en-US" sz="2800" dirty="0">
              <a:solidFill>
                <a:schemeClr val="bg2">
                  <a:lumMod val="10000"/>
                </a:schemeClr>
              </a:solidFill>
            </a:endParaRPr>
          </a:p>
          <a:p>
            <a:pPr>
              <a:buFont typeface="Wingdings" panose="05000000000000000000" pitchFamily="2" charset="2"/>
              <a:buChar char="ü"/>
            </a:pPr>
            <a:endParaRPr lang="en-US" sz="2800" dirty="0">
              <a:solidFill>
                <a:schemeClr val="bg2">
                  <a:lumMod val="10000"/>
                </a:schemeClr>
              </a:solidFill>
              <a:latin typeface="Calibri" panose="020F0502020204030204" pitchFamily="34" charset="0"/>
            </a:endParaRPr>
          </a:p>
          <a:p>
            <a:pPr>
              <a:buFont typeface="Wingdings" panose="05000000000000000000" pitchFamily="2" charset="2"/>
              <a:buChar char="ü"/>
            </a:pPr>
            <a:endParaRPr lang="en-US" sz="3200" dirty="0">
              <a:solidFill>
                <a:schemeClr val="bg2">
                  <a:lumMod val="10000"/>
                </a:schemeClr>
              </a:solidFill>
              <a:latin typeface="Calibri" panose="020F0502020204030204" pitchFamily="34" charset="0"/>
            </a:endParaRPr>
          </a:p>
        </p:txBody>
      </p:sp>
      <p:sp>
        <p:nvSpPr>
          <p:cNvPr id="4" name="Slide Number Placeholder 3"/>
          <p:cNvSpPr>
            <a:spLocks noGrp="1"/>
          </p:cNvSpPr>
          <p:nvPr>
            <p:ph type="sldNum" sz="quarter" idx="11"/>
          </p:nvPr>
        </p:nvSpPr>
        <p:spPr>
          <a:xfrm>
            <a:off x="11199812" y="6172201"/>
            <a:ext cx="608112" cy="457199"/>
          </a:xfrm>
        </p:spPr>
        <p:txBody>
          <a:bodyPr/>
          <a:lstStyle/>
          <a:p>
            <a:fld id="{E5137D0E-4A4F-4307-8994-C1891D747D59}" type="slidenum">
              <a:rPr lang="en-US" sz="1600" smtClean="0">
                <a:solidFill>
                  <a:schemeClr val="tx1"/>
                </a:solidFill>
              </a:rPr>
              <a:t>29</a:t>
            </a:fld>
            <a:endParaRPr lang="en-US" sz="1600" dirty="0">
              <a:solidFill>
                <a:schemeClr val="tx1"/>
              </a:solidFill>
            </a:endParaRPr>
          </a:p>
        </p:txBody>
      </p:sp>
    </p:spTree>
    <p:extLst>
      <p:ext uri="{BB962C8B-B14F-4D97-AF65-F5344CB8AC3E}">
        <p14:creationId xmlns:p14="http://schemas.microsoft.com/office/powerpoint/2010/main" val="227152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42208-CB5A-91F3-1BCC-864CA7EDC996}"/>
              </a:ext>
            </a:extLst>
          </p:cNvPr>
          <p:cNvSpPr>
            <a:spLocks noGrp="1"/>
          </p:cNvSpPr>
          <p:nvPr>
            <p:ph type="sldNum" sz="quarter" idx="11"/>
          </p:nvPr>
        </p:nvSpPr>
        <p:spPr>
          <a:xfrm>
            <a:off x="10971212" y="6310494"/>
            <a:ext cx="836712" cy="365125"/>
          </a:xfrm>
          <a:noFill/>
        </p:spPr>
        <p:txBody>
          <a:bodyPr/>
          <a:lstStyle/>
          <a:p>
            <a:pPr defTabSz="914126"/>
            <a:fld id="{383B7B7A-CDDA-7C44-B1B0-1F1E45567B3B}" type="slidenum">
              <a:rPr lang="en-US" sz="1400">
                <a:solidFill>
                  <a:schemeClr val="tx1"/>
                </a:solidFill>
              </a:rPr>
              <a:pPr defTabSz="914126"/>
              <a:t>3</a:t>
            </a:fld>
            <a:endParaRPr lang="en-US" sz="1400">
              <a:solidFill>
                <a:schemeClr val="tx1"/>
              </a:solidFill>
            </a:endParaRPr>
          </a:p>
        </p:txBody>
      </p:sp>
      <p:sp>
        <p:nvSpPr>
          <p:cNvPr id="5" name="TextBox 4">
            <a:extLst>
              <a:ext uri="{FF2B5EF4-FFF2-40B4-BE49-F238E27FC236}">
                <a16:creationId xmlns:a16="http://schemas.microsoft.com/office/drawing/2014/main" id="{1C0BB8E1-1729-1714-150E-E524F4627548}"/>
              </a:ext>
            </a:extLst>
          </p:cNvPr>
          <p:cNvSpPr txBox="1"/>
          <p:nvPr/>
        </p:nvSpPr>
        <p:spPr>
          <a:xfrm>
            <a:off x="380900" y="824875"/>
            <a:ext cx="11037109" cy="1015663"/>
          </a:xfrm>
          <a:prstGeom prst="rect">
            <a:avLst/>
          </a:prstGeom>
          <a:noFill/>
          <a:ln w="82550" cmpd="thinThick">
            <a:solidFill>
              <a:schemeClr val="tx2">
                <a:lumMod val="10000"/>
              </a:schemeClr>
            </a:solidFill>
          </a:ln>
        </p:spPr>
        <p:txBody>
          <a:bodyPr wrap="square">
            <a:spAutoFit/>
          </a:bodyPr>
          <a:lstStyle/>
          <a:p>
            <a:pPr algn="ctr"/>
            <a:r>
              <a:rPr lang="en-US" sz="3200" b="1" u="sng" dirty="0">
                <a:solidFill>
                  <a:schemeClr val="tx2">
                    <a:lumMod val="10000"/>
                  </a:schemeClr>
                </a:solidFill>
                <a:latin typeface="+mj-lt"/>
                <a:cs typeface="Arial" panose="020B0604020202020204" pitchFamily="34" charset="0"/>
              </a:rPr>
              <a:t>PREVIOUSLY:</a:t>
            </a:r>
          </a:p>
          <a:p>
            <a:pPr algn="ctr"/>
            <a:r>
              <a:rPr lang="en-US" sz="2800" b="1" dirty="0">
                <a:solidFill>
                  <a:schemeClr val="tx2">
                    <a:lumMod val="10000"/>
                  </a:schemeClr>
                </a:solidFill>
                <a:latin typeface="+mj-lt"/>
                <a:cs typeface="Arial" panose="020B0604020202020204" pitchFamily="34" charset="0"/>
              </a:rPr>
              <a:t>IMPORTANCE OF RELATIONSHIPS IN THE WORKPLACE</a:t>
            </a:r>
            <a:endParaRPr lang="en-US" sz="2800" dirty="0"/>
          </a:p>
        </p:txBody>
      </p:sp>
      <p:sp>
        <p:nvSpPr>
          <p:cNvPr id="11" name="Content Placeholder 2">
            <a:extLst>
              <a:ext uri="{FF2B5EF4-FFF2-40B4-BE49-F238E27FC236}">
                <a16:creationId xmlns:a16="http://schemas.microsoft.com/office/drawing/2014/main" id="{BAE4C53C-4051-F69F-8054-C4D7E39C415C}"/>
              </a:ext>
            </a:extLst>
          </p:cNvPr>
          <p:cNvSpPr txBox="1">
            <a:spLocks/>
          </p:cNvSpPr>
          <p:nvPr/>
        </p:nvSpPr>
        <p:spPr>
          <a:xfrm>
            <a:off x="380900" y="2086146"/>
            <a:ext cx="11465060" cy="4572001"/>
          </a:xfrm>
          <a:prstGeom prst="rect">
            <a:avLst/>
          </a:prstGeom>
          <a:solidFill>
            <a:schemeClr val="bg1"/>
          </a:solidFill>
        </p:spPr>
        <p:txBody>
          <a:bodyPr>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514350" indent="-514350">
              <a:buClr>
                <a:schemeClr val="bg2">
                  <a:lumMod val="10000"/>
                </a:schemeClr>
              </a:buClr>
              <a:buFont typeface="+mj-lt"/>
              <a:buAutoNum type="arabicPeriod"/>
            </a:pPr>
            <a:r>
              <a:rPr lang="en-US" sz="3600" b="1" i="1" dirty="0">
                <a:solidFill>
                  <a:schemeClr val="bg2">
                    <a:lumMod val="10000"/>
                  </a:schemeClr>
                </a:solidFill>
                <a:latin typeface="+mj-lt"/>
              </a:rPr>
              <a:t>The  stressful nature of working in Community Corrections &amp; sources of stress </a:t>
            </a:r>
            <a:r>
              <a:rPr lang="en-US" sz="3600" i="1" dirty="0">
                <a:solidFill>
                  <a:schemeClr val="bg2">
                    <a:lumMod val="10000"/>
                  </a:schemeClr>
                </a:solidFill>
                <a:latin typeface="+mj-lt"/>
              </a:rPr>
              <a:t>– </a:t>
            </a:r>
            <a:r>
              <a:rPr lang="en-US" sz="3200" i="1" dirty="0">
                <a:solidFill>
                  <a:schemeClr val="bg2">
                    <a:lumMod val="10000"/>
                  </a:schemeClr>
                </a:solidFill>
                <a:latin typeface="Calibri Light" panose="020F0302020204030204" pitchFamily="34" charset="0"/>
                <a:cs typeface="Calibri Light" panose="020F0302020204030204" pitchFamily="34" charset="0"/>
              </a:rPr>
              <a:t>why relationships matter</a:t>
            </a:r>
            <a:endParaRPr lang="en-US" sz="3600" i="1" dirty="0">
              <a:solidFill>
                <a:schemeClr val="bg2">
                  <a:lumMod val="10000"/>
                </a:schemeClr>
              </a:solidFill>
              <a:latin typeface="Calibri Light" panose="020F0302020204030204" pitchFamily="34" charset="0"/>
              <a:cs typeface="Calibri Light" panose="020F0302020204030204" pitchFamily="34" charset="0"/>
            </a:endParaRPr>
          </a:p>
          <a:p>
            <a:pPr marL="457200" indent="-457200">
              <a:buClr>
                <a:schemeClr val="bg2">
                  <a:lumMod val="10000"/>
                </a:schemeClr>
              </a:buClr>
              <a:buFont typeface="+mj-lt"/>
              <a:buAutoNum type="arabicPeriod"/>
            </a:pPr>
            <a:endParaRPr lang="en-US" sz="2000" b="1" i="1" dirty="0">
              <a:solidFill>
                <a:schemeClr val="bg2">
                  <a:lumMod val="10000"/>
                </a:schemeClr>
              </a:solidFill>
              <a:latin typeface="+mj-lt"/>
            </a:endParaRPr>
          </a:p>
          <a:p>
            <a:pPr marL="457200" indent="-457200">
              <a:lnSpc>
                <a:spcPct val="100000"/>
              </a:lnSpc>
              <a:spcBef>
                <a:spcPts val="0"/>
              </a:spcBef>
              <a:buClr>
                <a:schemeClr val="bg2">
                  <a:lumMod val="10000"/>
                </a:schemeClr>
              </a:buClr>
              <a:buNone/>
            </a:pPr>
            <a:r>
              <a:rPr lang="en-US" sz="3600" b="1" i="1" dirty="0">
                <a:solidFill>
                  <a:schemeClr val="bg2">
                    <a:lumMod val="10000"/>
                  </a:schemeClr>
                </a:solidFill>
                <a:latin typeface="+mj-lt"/>
              </a:rPr>
              <a:t>2. The link between stress and incivility in the workplace</a:t>
            </a:r>
          </a:p>
          <a:p>
            <a:pPr marL="457200" indent="-457200">
              <a:lnSpc>
                <a:spcPct val="100000"/>
              </a:lnSpc>
              <a:spcBef>
                <a:spcPts val="0"/>
              </a:spcBef>
              <a:buClr>
                <a:schemeClr val="bg2">
                  <a:lumMod val="10000"/>
                </a:schemeClr>
              </a:buClr>
              <a:buNone/>
            </a:pPr>
            <a:r>
              <a:rPr lang="en-US" sz="3600" b="1" i="1" dirty="0">
                <a:solidFill>
                  <a:schemeClr val="bg2">
                    <a:lumMod val="10000"/>
                  </a:schemeClr>
                </a:solidFill>
                <a:latin typeface="+mj-lt"/>
              </a:rPr>
              <a:t>	</a:t>
            </a:r>
            <a:r>
              <a:rPr lang="en-US" sz="3000" i="1" dirty="0">
                <a:solidFill>
                  <a:schemeClr val="bg2">
                    <a:lumMod val="10000"/>
                  </a:schemeClr>
                </a:solidFill>
                <a:latin typeface="+mj-lt"/>
              </a:rPr>
              <a:t>- costs to workplace culture</a:t>
            </a:r>
          </a:p>
          <a:p>
            <a:pPr marL="457200" indent="-457200">
              <a:lnSpc>
                <a:spcPct val="100000"/>
              </a:lnSpc>
              <a:spcBef>
                <a:spcPts val="0"/>
              </a:spcBef>
              <a:buClr>
                <a:schemeClr val="bg2">
                  <a:lumMod val="10000"/>
                </a:schemeClr>
              </a:buClr>
              <a:buNone/>
            </a:pPr>
            <a:r>
              <a:rPr lang="en-US" sz="3000" i="1" dirty="0">
                <a:solidFill>
                  <a:schemeClr val="bg2">
                    <a:lumMod val="10000"/>
                  </a:schemeClr>
                </a:solidFill>
                <a:latin typeface="+mj-lt"/>
              </a:rPr>
              <a:t>	- costs to health and well being</a:t>
            </a:r>
          </a:p>
          <a:p>
            <a:pPr marL="457200" indent="-457200">
              <a:buClr>
                <a:schemeClr val="bg2">
                  <a:lumMod val="10000"/>
                </a:schemeClr>
              </a:buClr>
              <a:buFont typeface="+mj-lt"/>
              <a:buAutoNum type="arabicPeriod"/>
            </a:pPr>
            <a:endParaRPr lang="en-US" sz="2000" b="1" i="1" dirty="0">
              <a:solidFill>
                <a:schemeClr val="bg2">
                  <a:lumMod val="10000"/>
                </a:schemeClr>
              </a:solidFill>
              <a:latin typeface="+mj-lt"/>
            </a:endParaRPr>
          </a:p>
          <a:p>
            <a:pPr marL="457200" indent="-457200">
              <a:buClr>
                <a:schemeClr val="bg2">
                  <a:lumMod val="10000"/>
                </a:schemeClr>
              </a:buClr>
              <a:buNone/>
            </a:pPr>
            <a:r>
              <a:rPr lang="en-US" sz="3600" b="1" i="1" dirty="0">
                <a:solidFill>
                  <a:schemeClr val="bg2">
                    <a:lumMod val="10000"/>
                  </a:schemeClr>
                </a:solidFill>
                <a:latin typeface="+mj-lt"/>
              </a:rPr>
              <a:t>3. Ways to reduce work-related interpersonal stressors using civility as a stress management tool in the work environment</a:t>
            </a:r>
          </a:p>
        </p:txBody>
      </p:sp>
    </p:spTree>
    <p:extLst>
      <p:ext uri="{BB962C8B-B14F-4D97-AF65-F5344CB8AC3E}">
        <p14:creationId xmlns:p14="http://schemas.microsoft.com/office/powerpoint/2010/main" val="2929942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2F606-418D-4023-A352-413F09AFD208}"/>
              </a:ext>
            </a:extLst>
          </p:cNvPr>
          <p:cNvSpPr>
            <a:spLocks noGrp="1"/>
          </p:cNvSpPr>
          <p:nvPr>
            <p:ph type="sldNum" sz="quarter" idx="11"/>
          </p:nvPr>
        </p:nvSpPr>
        <p:spPr>
          <a:xfrm>
            <a:off x="11352212" y="6356351"/>
            <a:ext cx="455712" cy="273049"/>
          </a:xfrm>
        </p:spPr>
        <p:txBody>
          <a:bodyPr/>
          <a:lstStyle/>
          <a:p>
            <a:fld id="{E5137D0E-4A4F-4307-8994-C1891D747D59}" type="slidenum">
              <a:rPr lang="en-US" sz="1600" smtClean="0">
                <a:solidFill>
                  <a:schemeClr val="tx1"/>
                </a:solidFill>
              </a:rPr>
              <a:t>30</a:t>
            </a:fld>
            <a:endParaRPr lang="en-US" sz="1600">
              <a:solidFill>
                <a:schemeClr val="tx1"/>
              </a:solidFill>
            </a:endParaRPr>
          </a:p>
        </p:txBody>
      </p:sp>
      <p:sp>
        <p:nvSpPr>
          <p:cNvPr id="3" name="Content Placeholder 2">
            <a:extLst>
              <a:ext uri="{FF2B5EF4-FFF2-40B4-BE49-F238E27FC236}">
                <a16:creationId xmlns:a16="http://schemas.microsoft.com/office/drawing/2014/main" id="{E93C9984-0493-4ABD-B6C2-462EF10F0FB6}"/>
              </a:ext>
            </a:extLst>
          </p:cNvPr>
          <p:cNvSpPr>
            <a:spLocks noGrp="1"/>
          </p:cNvSpPr>
          <p:nvPr>
            <p:ph idx="4294967295"/>
          </p:nvPr>
        </p:nvSpPr>
        <p:spPr>
          <a:xfrm>
            <a:off x="1599068" y="1828799"/>
            <a:ext cx="8837613" cy="4527551"/>
          </a:xfrm>
          <a:noFill/>
        </p:spPr>
        <p:txBody>
          <a:bodyPr>
            <a:normAutofit/>
          </a:bodyPr>
          <a:lstStyle/>
          <a:p>
            <a:pPr marL="0" indent="0" algn="ctr">
              <a:buNone/>
            </a:pPr>
            <a:endParaRPr lang="en-US" sz="3200" b="1" dirty="0">
              <a:solidFill>
                <a:srgbClr val="C00000"/>
              </a:solidFill>
            </a:endParaRPr>
          </a:p>
          <a:p>
            <a:pPr marL="0" indent="0" algn="ctr">
              <a:buNone/>
            </a:pPr>
            <a:r>
              <a:rPr lang="en-US" sz="3200" b="1" dirty="0">
                <a:solidFill>
                  <a:srgbClr val="C00000"/>
                </a:solidFill>
              </a:rPr>
              <a:t>There is an inextricable link between stress and how we treat each other.</a:t>
            </a:r>
          </a:p>
          <a:p>
            <a:pPr marL="0" indent="0" algn="ctr">
              <a:buNone/>
            </a:pPr>
            <a:r>
              <a:rPr lang="en-US" sz="1600" dirty="0">
                <a:solidFill>
                  <a:schemeClr val="bg2">
                    <a:lumMod val="10000"/>
                  </a:schemeClr>
                </a:solidFill>
              </a:rPr>
              <a:t> </a:t>
            </a:r>
          </a:p>
          <a:p>
            <a:pPr marL="0" indent="0">
              <a:buNone/>
            </a:pPr>
            <a:endParaRPr lang="en-US" sz="1200" dirty="0">
              <a:solidFill>
                <a:schemeClr val="bg2">
                  <a:lumMod val="10000"/>
                </a:schemeClr>
              </a:solidFill>
            </a:endParaRPr>
          </a:p>
          <a:p>
            <a:pPr marL="0" indent="0">
              <a:buNone/>
            </a:pPr>
            <a:endParaRPr lang="en-US" sz="1200" dirty="0">
              <a:solidFill>
                <a:schemeClr val="bg2">
                  <a:lumMod val="10000"/>
                </a:schemeClr>
              </a:solidFill>
            </a:endParaRPr>
          </a:p>
          <a:p>
            <a:pPr marL="1087438" indent="0" algn="ctr">
              <a:buNone/>
            </a:pPr>
            <a:r>
              <a:rPr lang="en-US" sz="3200" b="1" dirty="0">
                <a:solidFill>
                  <a:schemeClr val="bg2">
                    <a:lumMod val="10000"/>
                  </a:schemeClr>
                </a:solidFill>
              </a:rPr>
              <a:t>*Incivility is contagious…</a:t>
            </a:r>
          </a:p>
          <a:p>
            <a:pPr marL="1087438" indent="0" algn="ctr">
              <a:buNone/>
            </a:pPr>
            <a:r>
              <a:rPr lang="en-US" sz="3200" b="1" dirty="0">
                <a:solidFill>
                  <a:schemeClr val="bg2">
                    <a:lumMod val="10000"/>
                  </a:schemeClr>
                </a:solidFill>
              </a:rPr>
              <a:t>But so is kindness</a:t>
            </a:r>
            <a:endParaRPr lang="en-US" sz="1050" b="1" dirty="0">
              <a:solidFill>
                <a:schemeClr val="bg2">
                  <a:lumMod val="10000"/>
                </a:schemeClr>
              </a:solidFill>
              <a:latin typeface="Calibri" panose="020F0502020204030204" pitchFamily="34" charset="0"/>
            </a:endParaRPr>
          </a:p>
        </p:txBody>
      </p:sp>
      <p:sp>
        <p:nvSpPr>
          <p:cNvPr id="2" name="Rectangle 1">
            <a:extLst>
              <a:ext uri="{FF2B5EF4-FFF2-40B4-BE49-F238E27FC236}">
                <a16:creationId xmlns:a16="http://schemas.microsoft.com/office/drawing/2014/main" id="{4DB6FC7A-EA76-3352-EC82-F9A606D61E95}"/>
              </a:ext>
            </a:extLst>
          </p:cNvPr>
          <p:cNvSpPr/>
          <p:nvPr/>
        </p:nvSpPr>
        <p:spPr>
          <a:xfrm>
            <a:off x="2316777" y="489457"/>
            <a:ext cx="7555274"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CIVILITY &amp; KINDNESS</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 GUIDING PRINCIPLES</a:t>
            </a:r>
          </a:p>
        </p:txBody>
      </p:sp>
    </p:spTree>
    <p:extLst>
      <p:ext uri="{BB962C8B-B14F-4D97-AF65-F5344CB8AC3E}">
        <p14:creationId xmlns:p14="http://schemas.microsoft.com/office/powerpoint/2010/main" val="100550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8E0040-6558-48C9-8494-884318B7B134}"/>
              </a:ext>
            </a:extLst>
          </p:cNvPr>
          <p:cNvSpPr>
            <a:spLocks noGrp="1"/>
          </p:cNvSpPr>
          <p:nvPr>
            <p:ph type="sldNum" sz="quarter" idx="11"/>
          </p:nvPr>
        </p:nvSpPr>
        <p:spPr>
          <a:xfrm>
            <a:off x="11199812" y="6356351"/>
            <a:ext cx="608112" cy="365125"/>
          </a:xfrm>
        </p:spPr>
        <p:txBody>
          <a:bodyPr/>
          <a:lstStyle/>
          <a:p>
            <a:fld id="{E5137D0E-4A4F-4307-8994-C1891D747D59}" type="slidenum">
              <a:rPr lang="en-US" sz="1600" smtClean="0">
                <a:solidFill>
                  <a:schemeClr val="tx1"/>
                </a:solidFill>
              </a:rPr>
              <a:t>31</a:t>
            </a:fld>
            <a:endParaRPr lang="en-US" sz="1600">
              <a:solidFill>
                <a:schemeClr val="tx1"/>
              </a:solidFill>
            </a:endParaRPr>
          </a:p>
        </p:txBody>
      </p:sp>
      <p:sp>
        <p:nvSpPr>
          <p:cNvPr id="4" name="Rectangle 3">
            <a:extLst>
              <a:ext uri="{FF2B5EF4-FFF2-40B4-BE49-F238E27FC236}">
                <a16:creationId xmlns:a16="http://schemas.microsoft.com/office/drawing/2014/main" id="{E287CD72-5CFD-49E9-9A47-6797CF2904CF}"/>
              </a:ext>
            </a:extLst>
          </p:cNvPr>
          <p:cNvSpPr/>
          <p:nvPr/>
        </p:nvSpPr>
        <p:spPr>
          <a:xfrm>
            <a:off x="390956" y="1138528"/>
            <a:ext cx="9601200" cy="4878259"/>
          </a:xfrm>
          <a:prstGeom prst="rect">
            <a:avLst/>
          </a:prstGeom>
          <a:solidFill>
            <a:schemeClr val="bg1"/>
          </a:solidFill>
        </p:spPr>
        <p:txBody>
          <a:bodyPr wrap="square">
            <a:spAutoFit/>
          </a:bodyPr>
          <a:lstStyle/>
          <a:p>
            <a:pPr marL="393700" lvl="1" indent="-342900">
              <a:spcBef>
                <a:spcPts val="0"/>
              </a:spcBef>
              <a:spcAft>
                <a:spcPts val="0"/>
              </a:spcAft>
              <a:buFont typeface="Wingdings" panose="05000000000000000000" pitchFamily="2" charset="2"/>
              <a:buChar char="ü"/>
            </a:pPr>
            <a:r>
              <a:rPr lang="en-US" sz="2800" dirty="0">
                <a:solidFill>
                  <a:schemeClr val="tx2">
                    <a:lumMod val="10000"/>
                  </a:schemeClr>
                </a:solidFill>
              </a:rPr>
              <a:t>Give someone a pat on the back and tell them you appreciate that they are a dependable co-worker or compliment them on something done well</a:t>
            </a:r>
          </a:p>
          <a:p>
            <a:pPr marL="50800" lvl="1">
              <a:spcBef>
                <a:spcPts val="0"/>
              </a:spcBef>
              <a:spcAft>
                <a:spcPts val="0"/>
              </a:spcAft>
            </a:pPr>
            <a:endParaRPr lang="en-US" sz="1000" dirty="0">
              <a:solidFill>
                <a:schemeClr val="tx2">
                  <a:lumMod val="10000"/>
                </a:schemeClr>
              </a:solidFill>
            </a:endParaRPr>
          </a:p>
          <a:p>
            <a:pPr marL="393700" lvl="1" indent="-342900">
              <a:spcBef>
                <a:spcPts val="0"/>
              </a:spcBef>
              <a:spcAft>
                <a:spcPts val="0"/>
              </a:spcAft>
              <a:buFont typeface="Wingdings" panose="05000000000000000000" pitchFamily="2" charset="2"/>
              <a:buChar char="ü"/>
            </a:pPr>
            <a:r>
              <a:rPr lang="en-US" sz="2800" dirty="0">
                <a:solidFill>
                  <a:schemeClr val="tx2">
                    <a:lumMod val="10000"/>
                  </a:schemeClr>
                </a:solidFill>
              </a:rPr>
              <a:t>Help someone out with a task that is overwhelming them</a:t>
            </a:r>
          </a:p>
          <a:p>
            <a:pPr marL="50800" lvl="1">
              <a:spcBef>
                <a:spcPts val="0"/>
              </a:spcBef>
              <a:spcAft>
                <a:spcPts val="0"/>
              </a:spcAft>
            </a:pPr>
            <a:endParaRPr lang="en-US" sz="1100" dirty="0">
              <a:solidFill>
                <a:schemeClr val="tx2">
                  <a:lumMod val="10000"/>
                </a:schemeClr>
              </a:solidFill>
            </a:endParaRPr>
          </a:p>
          <a:p>
            <a:pPr marL="50800" lvl="1">
              <a:spcBef>
                <a:spcPts val="0"/>
              </a:spcBef>
              <a:spcAft>
                <a:spcPts val="0"/>
              </a:spcAft>
            </a:pPr>
            <a:endParaRPr lang="en-US" sz="1000" dirty="0">
              <a:solidFill>
                <a:schemeClr val="tx2">
                  <a:lumMod val="10000"/>
                </a:schemeClr>
              </a:solidFill>
            </a:endParaRPr>
          </a:p>
          <a:p>
            <a:pPr marL="393700" lvl="1" indent="-342900">
              <a:spcBef>
                <a:spcPts val="0"/>
              </a:spcBef>
              <a:spcAft>
                <a:spcPts val="0"/>
              </a:spcAft>
              <a:buFont typeface="Wingdings" panose="05000000000000000000" pitchFamily="2" charset="2"/>
              <a:buChar char="ü"/>
            </a:pPr>
            <a:r>
              <a:rPr lang="en-US" sz="2800" dirty="0">
                <a:solidFill>
                  <a:schemeClr val="tx2">
                    <a:lumMod val="10000"/>
                  </a:schemeClr>
                </a:solidFill>
              </a:rPr>
              <a:t>Flash a big smile and say thanks to the support staff</a:t>
            </a:r>
          </a:p>
          <a:p>
            <a:pPr marL="393700" lvl="1" indent="-342900">
              <a:spcBef>
                <a:spcPts val="0"/>
              </a:spcBef>
              <a:spcAft>
                <a:spcPts val="0"/>
              </a:spcAft>
              <a:buFont typeface="Wingdings" panose="05000000000000000000" pitchFamily="2" charset="2"/>
              <a:buChar char="ü"/>
            </a:pPr>
            <a:endParaRPr lang="en-US" sz="2800" dirty="0">
              <a:solidFill>
                <a:schemeClr val="tx2">
                  <a:lumMod val="10000"/>
                </a:schemeClr>
              </a:solidFill>
            </a:endParaRPr>
          </a:p>
          <a:p>
            <a:pPr marL="393700" lvl="1" indent="-342900">
              <a:buFont typeface="Wingdings" panose="05000000000000000000" pitchFamily="2" charset="2"/>
              <a:buChar char="ü"/>
            </a:pPr>
            <a:r>
              <a:rPr lang="en-US" sz="2800" dirty="0">
                <a:solidFill>
                  <a:schemeClr val="tx2">
                    <a:lumMod val="10000"/>
                  </a:schemeClr>
                </a:solidFill>
              </a:rPr>
              <a:t>Listen to a complaint…but end the encounter on a positive note – offer a more positive perspective, remind them to unwind (stimulate the </a:t>
            </a:r>
            <a:r>
              <a:rPr lang="en-US" sz="2800" dirty="0" err="1">
                <a:solidFill>
                  <a:schemeClr val="tx2">
                    <a:lumMod val="10000"/>
                  </a:schemeClr>
                </a:solidFill>
              </a:rPr>
              <a:t>vagus</a:t>
            </a:r>
            <a:r>
              <a:rPr lang="en-US" sz="2800" dirty="0">
                <a:solidFill>
                  <a:schemeClr val="tx2">
                    <a:lumMod val="10000"/>
                  </a:schemeClr>
                </a:solidFill>
              </a:rPr>
              <a:t> nerve so that their more rational faculties kick in and reduces the stress response).</a:t>
            </a:r>
          </a:p>
        </p:txBody>
      </p:sp>
      <p:sp>
        <p:nvSpPr>
          <p:cNvPr id="2" name="TextBox 1">
            <a:extLst>
              <a:ext uri="{FF2B5EF4-FFF2-40B4-BE49-F238E27FC236}">
                <a16:creationId xmlns:a16="http://schemas.microsoft.com/office/drawing/2014/main" id="{3EAAFBE4-B169-45F9-96FE-B450DFD17DBC}"/>
              </a:ext>
            </a:extLst>
          </p:cNvPr>
          <p:cNvSpPr txBox="1"/>
          <p:nvPr/>
        </p:nvSpPr>
        <p:spPr>
          <a:xfrm>
            <a:off x="-1" y="136524"/>
            <a:ext cx="12188825" cy="642484"/>
          </a:xfrm>
          <a:prstGeom prst="rect">
            <a:avLst/>
          </a:prstGeom>
          <a:noFill/>
          <a:ln w="63500" cmpd="thickThin">
            <a:solidFill>
              <a:schemeClr val="accent1">
                <a:lumMod val="60000"/>
                <a:lumOff val="40000"/>
              </a:schemeClr>
            </a:solidFill>
          </a:ln>
        </p:spPr>
        <p:txBody>
          <a:bodyPr wrap="square" rtlCol="0">
            <a:spAutoFit/>
          </a:bodyPr>
          <a:lstStyle/>
          <a:p>
            <a:pPr algn="ctr">
              <a:lnSpc>
                <a:spcPct val="120000"/>
              </a:lnSpc>
              <a:spcBef>
                <a:spcPts val="0"/>
              </a:spcBef>
              <a:spcAft>
                <a:spcPts val="0"/>
              </a:spcAft>
            </a:pPr>
            <a:r>
              <a:rPr lang="en-US" sz="3200" b="1" dirty="0">
                <a:solidFill>
                  <a:schemeClr val="tx2">
                    <a:lumMod val="10000"/>
                  </a:schemeClr>
                </a:solidFill>
              </a:rPr>
              <a:t>So, make the last act of your workday one of civility or kindness </a:t>
            </a:r>
          </a:p>
        </p:txBody>
      </p:sp>
      <p:pic>
        <p:nvPicPr>
          <p:cNvPr id="6" name="Picture 5">
            <a:extLst>
              <a:ext uri="{FF2B5EF4-FFF2-40B4-BE49-F238E27FC236}">
                <a16:creationId xmlns:a16="http://schemas.microsoft.com/office/drawing/2014/main" id="{48FC6D9F-7404-4326-A523-130394BC38DC}"/>
              </a:ext>
            </a:extLst>
          </p:cNvPr>
          <p:cNvPicPr>
            <a:picLocks noChangeAspect="1"/>
          </p:cNvPicPr>
          <p:nvPr/>
        </p:nvPicPr>
        <p:blipFill>
          <a:blip r:embed="rId3"/>
          <a:stretch>
            <a:fillRect/>
          </a:stretch>
        </p:blipFill>
        <p:spPr>
          <a:xfrm>
            <a:off x="9797701" y="2574119"/>
            <a:ext cx="2000168" cy="1921682"/>
          </a:xfrm>
          <a:prstGeom prst="rect">
            <a:avLst/>
          </a:prstGeom>
          <a:ln w="60325">
            <a:solidFill>
              <a:schemeClr val="tx1"/>
            </a:solidFill>
          </a:ln>
        </p:spPr>
      </p:pic>
    </p:spTree>
    <p:extLst>
      <p:ext uri="{BB962C8B-B14F-4D97-AF65-F5344CB8AC3E}">
        <p14:creationId xmlns:p14="http://schemas.microsoft.com/office/powerpoint/2010/main" val="747774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EC8C-52D0-4EF4-AEB5-9F51521F2643}"/>
              </a:ext>
            </a:extLst>
          </p:cNvPr>
          <p:cNvSpPr>
            <a:spLocks noGrp="1"/>
          </p:cNvSpPr>
          <p:nvPr>
            <p:ph type="title" idx="4294967295"/>
          </p:nvPr>
        </p:nvSpPr>
        <p:spPr>
          <a:xfrm>
            <a:off x="0" y="252413"/>
            <a:ext cx="12188825" cy="758825"/>
          </a:xfrm>
          <a:noFill/>
        </p:spPr>
        <p:txBody>
          <a:bodyPr>
            <a:normAutofit fontScale="90000"/>
          </a:bodyPr>
          <a:lstStyle/>
          <a:p>
            <a:pPr algn="ctr"/>
            <a:r>
              <a:rPr lang="en-US" sz="3200" b="1" dirty="0">
                <a:solidFill>
                  <a:schemeClr val="tx2">
                    <a:lumMod val="10000"/>
                  </a:schemeClr>
                </a:solidFill>
              </a:rPr>
              <a:t>…And if they don’t smile back or thank you for your good deed?</a:t>
            </a:r>
          </a:p>
        </p:txBody>
      </p:sp>
      <p:sp>
        <p:nvSpPr>
          <p:cNvPr id="3" name="Content Placeholder 2">
            <a:extLst>
              <a:ext uri="{FF2B5EF4-FFF2-40B4-BE49-F238E27FC236}">
                <a16:creationId xmlns:a16="http://schemas.microsoft.com/office/drawing/2014/main" id="{454F88C6-B600-48E1-93B0-26C7A1E7BCDB}"/>
              </a:ext>
            </a:extLst>
          </p:cNvPr>
          <p:cNvSpPr>
            <a:spLocks noGrp="1"/>
          </p:cNvSpPr>
          <p:nvPr>
            <p:ph idx="4294967295"/>
          </p:nvPr>
        </p:nvSpPr>
        <p:spPr>
          <a:xfrm>
            <a:off x="380901" y="1154357"/>
            <a:ext cx="11807924" cy="5541963"/>
          </a:xfrm>
          <a:noFill/>
        </p:spPr>
        <p:txBody>
          <a:bodyPr>
            <a:normAutofit fontScale="77500" lnSpcReduction="20000"/>
          </a:bodyPr>
          <a:lstStyle/>
          <a:p>
            <a:pPr marL="0" indent="0">
              <a:lnSpc>
                <a:spcPct val="110000"/>
              </a:lnSpc>
              <a:spcBef>
                <a:spcPts val="0"/>
              </a:spcBef>
              <a:spcAft>
                <a:spcPts val="0"/>
              </a:spcAft>
              <a:buNone/>
            </a:pPr>
            <a:endParaRPr lang="en-US" sz="1400" dirty="0">
              <a:solidFill>
                <a:schemeClr val="tx2">
                  <a:lumMod val="10000"/>
                </a:schemeClr>
              </a:solidFill>
            </a:endParaRPr>
          </a:p>
          <a:p>
            <a:pPr marL="0" indent="0">
              <a:lnSpc>
                <a:spcPct val="110000"/>
              </a:lnSpc>
              <a:spcBef>
                <a:spcPts val="0"/>
              </a:spcBef>
              <a:spcAft>
                <a:spcPts val="0"/>
              </a:spcAft>
              <a:buNone/>
            </a:pPr>
            <a:r>
              <a:rPr lang="en-US" sz="3300" dirty="0">
                <a:solidFill>
                  <a:schemeClr val="tx2">
                    <a:lumMod val="10000"/>
                  </a:schemeClr>
                </a:solidFill>
              </a:rPr>
              <a:t>Smile and be thankful you had the grace, serenity, and wisdom to offer civility and kindness to a co-worker who was obviously having a worse day than you. </a:t>
            </a:r>
          </a:p>
          <a:p>
            <a:pPr marL="0" indent="0">
              <a:lnSpc>
                <a:spcPct val="110000"/>
              </a:lnSpc>
              <a:spcBef>
                <a:spcPts val="0"/>
              </a:spcBef>
              <a:spcAft>
                <a:spcPts val="0"/>
              </a:spcAft>
              <a:buNone/>
            </a:pPr>
            <a:endParaRPr lang="en-US" sz="2400" b="1" i="1" dirty="0">
              <a:solidFill>
                <a:schemeClr val="tx2">
                  <a:lumMod val="10000"/>
                </a:schemeClr>
              </a:solidFill>
            </a:endParaRPr>
          </a:p>
          <a:p>
            <a:pPr marL="0" indent="0">
              <a:lnSpc>
                <a:spcPct val="110000"/>
              </a:lnSpc>
              <a:spcBef>
                <a:spcPts val="0"/>
              </a:spcBef>
              <a:spcAft>
                <a:spcPts val="0"/>
              </a:spcAft>
              <a:buNone/>
            </a:pPr>
            <a:r>
              <a:rPr lang="en-US" sz="3600" b="1" i="1" u="sng" dirty="0">
                <a:solidFill>
                  <a:schemeClr val="tx2">
                    <a:lumMod val="10000"/>
                  </a:schemeClr>
                </a:solidFill>
              </a:rPr>
              <a:t>According to the Mayo Clinic</a:t>
            </a:r>
            <a:r>
              <a:rPr lang="en-US" sz="3600" b="1" i="1" dirty="0">
                <a:solidFill>
                  <a:schemeClr val="tx2">
                    <a:lumMod val="10000"/>
                  </a:schemeClr>
                </a:solidFill>
              </a:rPr>
              <a:t>…</a:t>
            </a:r>
          </a:p>
          <a:p>
            <a:pPr marL="0" indent="0">
              <a:buNone/>
            </a:pPr>
            <a:r>
              <a:rPr lang="en-US" sz="3600" i="1" dirty="0">
                <a:solidFill>
                  <a:schemeClr val="tx2">
                    <a:lumMod val="10000"/>
                  </a:schemeClr>
                </a:solidFill>
              </a:rPr>
              <a:t>Kindness is more than behavior. </a:t>
            </a:r>
          </a:p>
          <a:p>
            <a:pPr marL="0" indent="0">
              <a:buNone/>
            </a:pPr>
            <a:r>
              <a:rPr lang="en-US" sz="3600" i="1" dirty="0">
                <a:solidFill>
                  <a:schemeClr val="tx2">
                    <a:lumMod val="10000"/>
                  </a:schemeClr>
                </a:solidFill>
              </a:rPr>
              <a:t>The art of kindness means harboring a spirit of helpfulness, as well as being generous and considerate, and doing so </a:t>
            </a:r>
            <a:r>
              <a:rPr lang="en-US" sz="3600" i="1" u="sng" dirty="0">
                <a:solidFill>
                  <a:schemeClr val="tx2">
                    <a:lumMod val="10000"/>
                  </a:schemeClr>
                </a:solidFill>
              </a:rPr>
              <a:t>without expecting anything in return. </a:t>
            </a:r>
          </a:p>
          <a:p>
            <a:pPr marL="0" indent="0">
              <a:buNone/>
            </a:pPr>
            <a:endParaRPr lang="en-US" sz="3000" i="1" dirty="0">
              <a:solidFill>
                <a:schemeClr val="tx2">
                  <a:lumMod val="10000"/>
                </a:schemeClr>
              </a:solidFill>
            </a:endParaRPr>
          </a:p>
          <a:p>
            <a:pPr marL="0" indent="0">
              <a:buNone/>
            </a:pPr>
            <a:r>
              <a:rPr lang="en-US" sz="3600" i="1" dirty="0">
                <a:solidFill>
                  <a:schemeClr val="tx2">
                    <a:lumMod val="10000"/>
                  </a:schemeClr>
                </a:solidFill>
              </a:rPr>
              <a:t>Kindness is a quality of being. </a:t>
            </a:r>
          </a:p>
          <a:p>
            <a:pPr marL="0" indent="0">
              <a:buNone/>
            </a:pPr>
            <a:r>
              <a:rPr lang="en-US" sz="3600" i="1" dirty="0">
                <a:solidFill>
                  <a:schemeClr val="tx2">
                    <a:lumMod val="10000"/>
                  </a:schemeClr>
                </a:solidFill>
              </a:rPr>
              <a:t>The act of giving kindness often is simple, free, positive, and </a:t>
            </a:r>
            <a:r>
              <a:rPr lang="en-US" sz="3600" b="1" i="1" u="sng" dirty="0">
                <a:solidFill>
                  <a:schemeClr val="tx2">
                    <a:lumMod val="10000"/>
                  </a:schemeClr>
                </a:solidFill>
              </a:rPr>
              <a:t>healthy</a:t>
            </a:r>
            <a:r>
              <a:rPr lang="en-US" sz="3600" b="1" u="sng" dirty="0">
                <a:solidFill>
                  <a:schemeClr val="tx2">
                    <a:lumMod val="10000"/>
                  </a:schemeClr>
                </a:solidFill>
              </a:rPr>
              <a:t>.</a:t>
            </a:r>
          </a:p>
          <a:p>
            <a:pPr marL="0" indent="0">
              <a:buNone/>
            </a:pPr>
            <a:endParaRPr lang="en-US" sz="1500" i="1" dirty="0">
              <a:solidFill>
                <a:schemeClr val="tx2">
                  <a:lumMod val="10000"/>
                </a:schemeClr>
              </a:solidFill>
            </a:endParaRPr>
          </a:p>
          <a:p>
            <a:pPr marL="0" indent="0">
              <a:buNone/>
            </a:pPr>
            <a:r>
              <a:rPr lang="en-US" sz="1500" i="1" dirty="0">
                <a:solidFill>
                  <a:schemeClr val="tx2">
                    <a:lumMod val="10000"/>
                  </a:schemeClr>
                </a:solidFill>
              </a:rPr>
              <a:t>https://www.mayoclinichealthsystem.org/hometown-health/speaking-of-health/the-art-of-kindness</a:t>
            </a:r>
            <a:endParaRPr lang="en-US" sz="1400" i="1" dirty="0">
              <a:solidFill>
                <a:schemeClr val="tx2">
                  <a:lumMod val="10000"/>
                </a:schemeClr>
              </a:solidFill>
            </a:endParaRPr>
          </a:p>
        </p:txBody>
      </p:sp>
      <p:sp>
        <p:nvSpPr>
          <p:cNvPr id="4" name="Slide Number Placeholder 3">
            <a:extLst>
              <a:ext uri="{FF2B5EF4-FFF2-40B4-BE49-F238E27FC236}">
                <a16:creationId xmlns:a16="http://schemas.microsoft.com/office/drawing/2014/main" id="{6348D2A2-1904-4080-8B3D-8CCC471211F1}"/>
              </a:ext>
            </a:extLst>
          </p:cNvPr>
          <p:cNvSpPr>
            <a:spLocks noGrp="1"/>
          </p:cNvSpPr>
          <p:nvPr>
            <p:ph type="sldNum" sz="quarter" idx="11"/>
          </p:nvPr>
        </p:nvSpPr>
        <p:spPr>
          <a:xfrm>
            <a:off x="11047412" y="6356351"/>
            <a:ext cx="760512" cy="349249"/>
          </a:xfrm>
        </p:spPr>
        <p:txBody>
          <a:bodyPr/>
          <a:lstStyle/>
          <a:p>
            <a:fld id="{E5137D0E-4A4F-4307-8994-C1891D747D59}" type="slidenum">
              <a:rPr lang="en-US" sz="1600"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4120346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49315-60A5-EE3A-E56B-C7FA1A02D2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B8E880F-D232-6492-6C50-930B2F04DEF4}"/>
              </a:ext>
            </a:extLst>
          </p:cNvPr>
          <p:cNvSpPr txBox="1"/>
          <p:nvPr/>
        </p:nvSpPr>
        <p:spPr>
          <a:xfrm>
            <a:off x="760412" y="1524000"/>
            <a:ext cx="10896600" cy="3539430"/>
          </a:xfrm>
          <a:prstGeom prst="rect">
            <a:avLst/>
          </a:prstGeom>
          <a:noFill/>
        </p:spPr>
        <p:txBody>
          <a:bodyPr wrap="square" rtlCol="0">
            <a:spAutoFit/>
          </a:bodyPr>
          <a:lstStyle/>
          <a:p>
            <a:r>
              <a:rPr lang="en-US" sz="3200" dirty="0"/>
              <a:t>Thinking back on some of the examples of uncivil encounters that did not end well people gave at the beginning of the presentation…</a:t>
            </a:r>
          </a:p>
          <a:p>
            <a:endParaRPr lang="en-US" sz="3200" dirty="0"/>
          </a:p>
          <a:p>
            <a:r>
              <a:rPr lang="en-US" sz="3200" dirty="0"/>
              <a:t>is there anything you know now that would have been helpful in resolving those conflicts or helping you see it as less threatening or cope better?</a:t>
            </a:r>
          </a:p>
        </p:txBody>
      </p:sp>
      <p:sp>
        <p:nvSpPr>
          <p:cNvPr id="2" name="Slide Number Placeholder 1">
            <a:extLst>
              <a:ext uri="{FF2B5EF4-FFF2-40B4-BE49-F238E27FC236}">
                <a16:creationId xmlns:a16="http://schemas.microsoft.com/office/drawing/2014/main" id="{58B58D9C-D9A4-85B7-5E7B-85E2BE5F2EBC}"/>
              </a:ext>
            </a:extLst>
          </p:cNvPr>
          <p:cNvSpPr>
            <a:spLocks noGrp="1"/>
          </p:cNvSpPr>
          <p:nvPr>
            <p:ph type="sldNum" sz="quarter" idx="11"/>
          </p:nvPr>
        </p:nvSpPr>
        <p:spPr/>
        <p:txBody>
          <a:bodyPr/>
          <a:lstStyle/>
          <a:p>
            <a:fld id="{383B7B7A-CDDA-7C44-B1B0-1F1E45567B3B}" type="slidenum">
              <a:rPr lang="en-US" smtClean="0">
                <a:solidFill>
                  <a:schemeClr val="tx1"/>
                </a:solidFill>
              </a:rPr>
              <a:pPr/>
              <a:t>33</a:t>
            </a:fld>
            <a:endParaRPr lang="en-US" dirty="0">
              <a:solidFill>
                <a:schemeClr val="tx1"/>
              </a:solidFill>
            </a:endParaRPr>
          </a:p>
        </p:txBody>
      </p:sp>
    </p:spTree>
    <p:extLst>
      <p:ext uri="{BB962C8B-B14F-4D97-AF65-F5344CB8AC3E}">
        <p14:creationId xmlns:p14="http://schemas.microsoft.com/office/powerpoint/2010/main" val="3304948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90C83-7353-4D7A-BFBB-3A4787EE42AC}"/>
              </a:ext>
            </a:extLst>
          </p:cNvPr>
          <p:cNvSpPr>
            <a:spLocks noGrp="1"/>
          </p:cNvSpPr>
          <p:nvPr>
            <p:ph type="sldNum" sz="quarter" idx="11"/>
          </p:nvPr>
        </p:nvSpPr>
        <p:spPr/>
        <p:txBody>
          <a:bodyPr/>
          <a:lstStyle/>
          <a:p>
            <a:fld id="{E5137D0E-4A4F-4307-8994-C1891D747D59}" type="slidenum">
              <a:rPr lang="en-US" sz="1600" smtClean="0">
                <a:solidFill>
                  <a:schemeClr val="tx1"/>
                </a:solidFill>
              </a:rPr>
              <a:t>34</a:t>
            </a:fld>
            <a:endParaRPr lang="en-US" sz="1600" dirty="0">
              <a:solidFill>
                <a:schemeClr val="tx1"/>
              </a:solidFill>
            </a:endParaRPr>
          </a:p>
        </p:txBody>
      </p:sp>
      <p:sp>
        <p:nvSpPr>
          <p:cNvPr id="6" name="Content Placeholder 5">
            <a:extLst>
              <a:ext uri="{FF2B5EF4-FFF2-40B4-BE49-F238E27FC236}">
                <a16:creationId xmlns:a16="http://schemas.microsoft.com/office/drawing/2014/main" id="{92FF23EA-9CFE-497F-A3EA-0CDC765EE509}"/>
              </a:ext>
            </a:extLst>
          </p:cNvPr>
          <p:cNvSpPr>
            <a:spLocks noGrp="1"/>
          </p:cNvSpPr>
          <p:nvPr>
            <p:ph idx="4294967295"/>
          </p:nvPr>
        </p:nvSpPr>
        <p:spPr>
          <a:xfrm>
            <a:off x="531812" y="1143000"/>
            <a:ext cx="11126788" cy="4953000"/>
          </a:xfrm>
          <a:solidFill>
            <a:schemeClr val="bg1"/>
          </a:solidFill>
        </p:spPr>
        <p:txBody>
          <a:bodyPr>
            <a:normAutofit lnSpcReduction="10000"/>
          </a:bodyPr>
          <a:lstStyle/>
          <a:p>
            <a:pPr marL="0" indent="0">
              <a:buNone/>
            </a:pPr>
            <a:r>
              <a:rPr lang="en-US" sz="3200" b="1" dirty="0">
                <a:solidFill>
                  <a:schemeClr val="tx2">
                    <a:lumMod val="10000"/>
                  </a:schemeClr>
                </a:solidFill>
                <a:latin typeface="Calibri" panose="020F0502020204030204" pitchFamily="34" charset="0"/>
              </a:rPr>
              <a:t>Good Stress Reduction &amp; Stress Management information</a:t>
            </a:r>
            <a:r>
              <a:rPr lang="en-US" sz="2800" dirty="0">
                <a:solidFill>
                  <a:schemeClr val="tx2">
                    <a:lumMod val="10000"/>
                  </a:schemeClr>
                </a:solidFill>
                <a:latin typeface="Calibri" panose="020F0502020204030204" pitchFamily="34" charset="0"/>
              </a:rPr>
              <a:t>:</a:t>
            </a:r>
          </a:p>
          <a:p>
            <a:r>
              <a:rPr lang="en-US" sz="2800" dirty="0">
                <a:solidFill>
                  <a:schemeClr val="tx2">
                    <a:lumMod val="10000"/>
                  </a:schemeClr>
                </a:solidFill>
                <a:latin typeface="Calibri" panose="020F0502020204030204" pitchFamily="34" charset="0"/>
              </a:rPr>
              <a:t>Gulf Bend Center - </a:t>
            </a:r>
            <a:r>
              <a:rPr lang="en-US" sz="2800" u="sng" dirty="0">
                <a:solidFill>
                  <a:schemeClr val="tx2">
                    <a:lumMod val="10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https://www.gulfbend.org/poc/center_index.php?cn=117</a:t>
            </a:r>
            <a:r>
              <a:rPr lang="en-US" sz="2800" dirty="0">
                <a:solidFill>
                  <a:schemeClr val="tx2">
                    <a:lumMod val="10000"/>
                  </a:schemeClr>
                </a:solidFill>
                <a:latin typeface="Calibri" panose="020F0502020204030204" pitchFamily="34" charset="0"/>
              </a:rPr>
              <a:t> </a:t>
            </a:r>
          </a:p>
          <a:p>
            <a:pPr marL="0" indent="0">
              <a:buNone/>
            </a:pPr>
            <a:r>
              <a:rPr lang="en-US" sz="2800" dirty="0">
                <a:solidFill>
                  <a:schemeClr val="tx2">
                    <a:lumMod val="10000"/>
                  </a:schemeClr>
                </a:solidFill>
                <a:latin typeface="Calibri" panose="020F0502020204030204" pitchFamily="34" charset="0"/>
              </a:rPr>
              <a:t> -</a:t>
            </a:r>
            <a:r>
              <a:rPr lang="en-US" sz="2400" i="1" dirty="0">
                <a:solidFill>
                  <a:schemeClr val="tx2">
                    <a:lumMod val="10000"/>
                  </a:schemeClr>
                </a:solidFill>
                <a:latin typeface="Calibri" panose="020F0502020204030204" pitchFamily="34" charset="0"/>
              </a:rPr>
              <a:t>Nature of stress: biology, four stages of stress reaction, factors influence stress response, long-term consequences of negative stress</a:t>
            </a:r>
          </a:p>
          <a:p>
            <a:r>
              <a:rPr lang="en-US" sz="2800" dirty="0">
                <a:solidFill>
                  <a:schemeClr val="tx2">
                    <a:lumMod val="10000"/>
                  </a:schemeClr>
                </a:solidFill>
                <a:latin typeface="Calibri" panose="020F0502020204030204" pitchFamily="34" charset="0"/>
              </a:rPr>
              <a:t>Verywellmind.com – </a:t>
            </a:r>
          </a:p>
          <a:p>
            <a:pPr marL="0" indent="0">
              <a:buNone/>
            </a:pPr>
            <a:r>
              <a:rPr lang="en-US" sz="2800" u="sng" dirty="0">
                <a:solidFill>
                  <a:srgbClr val="FF0000"/>
                </a:solidFill>
                <a:latin typeface="Calibri" panose="020F0502020204030204" pitchFamily="34" charset="0"/>
                <a:hlinkClick r:id="rId4">
                  <a:extLst>
                    <a:ext uri="{A12FA001-AC4F-418D-AE19-62706E023703}">
                      <ahyp:hlinkClr xmlns:ahyp="http://schemas.microsoft.com/office/drawing/2018/hyperlinkcolor" val="tx"/>
                    </a:ext>
                  </a:extLst>
                </a:hlinkClick>
              </a:rPr>
              <a:t>https://www.verywellmind.com/stress-management-4157211</a:t>
            </a:r>
            <a:r>
              <a:rPr lang="en-US" dirty="0">
                <a:solidFill>
                  <a:schemeClr val="tx2">
                    <a:lumMod val="10000"/>
                  </a:schemeClr>
                </a:solidFill>
                <a:hlinkClick r:id="rId4">
                  <a:extLst>
                    <a:ext uri="{A12FA001-AC4F-418D-AE19-62706E023703}">
                      <ahyp:hlinkClr xmlns:ahyp="http://schemas.microsoft.com/office/drawing/2018/hyperlinkcolor" val="tx"/>
                    </a:ext>
                  </a:extLst>
                </a:hlinkClick>
              </a:rPr>
              <a:t>-</a:t>
            </a:r>
            <a:endParaRPr lang="en-US" dirty="0">
              <a:solidFill>
                <a:schemeClr val="tx2">
                  <a:lumMod val="10000"/>
                </a:schemeClr>
              </a:solidFill>
            </a:endParaRPr>
          </a:p>
          <a:p>
            <a:pPr marL="0" indent="0">
              <a:buNone/>
            </a:pPr>
            <a:r>
              <a:rPr lang="en-US" sz="2400" i="1" dirty="0">
                <a:solidFill>
                  <a:schemeClr val="tx2">
                    <a:lumMod val="10000"/>
                  </a:schemeClr>
                </a:solidFill>
                <a:latin typeface="Calibri" panose="020F0502020204030204" pitchFamily="34" charset="0"/>
              </a:rPr>
              <a:t>-Cognitive Reframing/cognitive restructuring (alternate interpretations; patterns of thinking),70 ways to reduce stress, breathing, progressive muscle relaxation, gratitude journal, positive problem-solving approach, nutrition, emotion regulation</a:t>
            </a:r>
            <a:endParaRPr lang="en-US" i="1" dirty="0">
              <a:solidFill>
                <a:schemeClr val="tx2">
                  <a:lumMod val="10000"/>
                </a:schemeClr>
              </a:solidFill>
              <a:latin typeface="Calibri" panose="020F0502020204030204" pitchFamily="34" charset="0"/>
            </a:endParaRPr>
          </a:p>
        </p:txBody>
      </p:sp>
      <p:sp>
        <p:nvSpPr>
          <p:cNvPr id="5" name="Title 1">
            <a:extLst>
              <a:ext uri="{FF2B5EF4-FFF2-40B4-BE49-F238E27FC236}">
                <a16:creationId xmlns:a16="http://schemas.microsoft.com/office/drawing/2014/main" id="{2E733703-39F9-4A1F-81E3-2A1AEEA7F7A1}"/>
              </a:ext>
            </a:extLst>
          </p:cNvPr>
          <p:cNvSpPr txBox="1">
            <a:spLocks/>
          </p:cNvSpPr>
          <p:nvPr/>
        </p:nvSpPr>
        <p:spPr>
          <a:xfrm>
            <a:off x="8922" y="220717"/>
            <a:ext cx="12188825" cy="730249"/>
          </a:xfrm>
          <a:prstGeom prst="rect">
            <a:avLst/>
          </a:prstGeom>
          <a:noFill/>
          <a:ln>
            <a:solidFill>
              <a:schemeClr val="accent1">
                <a:lumMod val="60000"/>
                <a:lumOff val="40000"/>
              </a:schemeClr>
            </a:solidFill>
          </a:ln>
          <a:scene3d>
            <a:camera prst="orthographicFront"/>
            <a:lightRig rig="threePt" dir="t"/>
          </a:scene3d>
          <a:sp3d>
            <a:bevelT/>
          </a:sp3d>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dirty="0">
                <a:solidFill>
                  <a:schemeClr val="tx2">
                    <a:lumMod val="10000"/>
                  </a:schemeClr>
                </a:solidFill>
                <a:latin typeface="Calibri" panose="020F0502020204030204" pitchFamily="34" charset="0"/>
              </a:rPr>
              <a:t>Resources </a:t>
            </a:r>
          </a:p>
        </p:txBody>
      </p:sp>
    </p:spTree>
    <p:extLst>
      <p:ext uri="{BB962C8B-B14F-4D97-AF65-F5344CB8AC3E}">
        <p14:creationId xmlns:p14="http://schemas.microsoft.com/office/powerpoint/2010/main" val="1957146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animal parents">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51412" y="266700"/>
            <a:ext cx="7085012" cy="6324600"/>
          </a:xfrm>
          <a:prstGeom prst="rect">
            <a:avLst/>
          </a:prstGeom>
          <a:noFill/>
          <a:ln>
            <a:noFill/>
          </a:ln>
        </p:spPr>
      </p:pic>
      <p:sp>
        <p:nvSpPr>
          <p:cNvPr id="3" name="Text Box 7"/>
          <p:cNvSpPr txBox="1"/>
          <p:nvPr/>
        </p:nvSpPr>
        <p:spPr>
          <a:xfrm>
            <a:off x="0" y="1"/>
            <a:ext cx="4951412" cy="6095999"/>
          </a:xfrm>
          <a:prstGeom prst="rect">
            <a:avLst/>
          </a:prstGeom>
          <a:solidFill>
            <a:schemeClr val="bg1">
              <a:lumMod val="60000"/>
              <a:lumOff val="4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b="1" dirty="0">
                <a:solidFill>
                  <a:schemeClr val="bg2">
                    <a:lumMod val="10000"/>
                  </a:schemeClr>
                </a:solidFill>
                <a:effectLst/>
                <a:latin typeface="Franklin Gothic Demi" panose="020B0703020102020204" pitchFamily="34" charset="0"/>
                <a:ea typeface="Calibri" panose="020F0502020204030204" pitchFamily="34" charset="0"/>
                <a:cs typeface="Times New Roman" panose="02020603050405020304" pitchFamily="18" charset="0"/>
              </a:rPr>
              <a:t>THE NATURE OF COMPASSION</a:t>
            </a:r>
            <a:endParaRPr lang="en-US" sz="2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chemeClr val="bg2">
                    <a:lumMod val="10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solidFill>
                  <a:schemeClr val="bg2">
                    <a:lumMod val="10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Resolve to be tender with the young,</a:t>
            </a:r>
            <a:endParaRPr lang="en-US" sz="24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20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Compassionate with the aged,</a:t>
            </a:r>
            <a:endParaRPr lang="en-US" sz="24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20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Sympathetic with the striving &amp;</a:t>
            </a:r>
            <a:endParaRPr lang="en-US" sz="24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20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Tolerant of the weak &amp; the wrong.</a:t>
            </a:r>
            <a:endParaRPr lang="en-US" sz="24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20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2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Sometime in your life, </a:t>
            </a:r>
            <a:r>
              <a:rPr lang="en-US" sz="2800" b="1" i="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you</a:t>
            </a:r>
            <a:r>
              <a:rPr lang="en-US" sz="2800" b="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 will have been all of these.</a:t>
            </a:r>
            <a:endParaRPr lang="en-US" sz="2800" dirty="0">
              <a:ln>
                <a:solidFill>
                  <a:srgbClr val="FF0000"/>
                </a:solidFill>
              </a:ln>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300" b="1" dirty="0">
                <a:ln>
                  <a:solidFill>
                    <a:srgbClr val="FF0000"/>
                  </a:solidFill>
                </a:ln>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US" sz="1100" dirty="0">
              <a:ln>
                <a:solidFill>
                  <a:srgbClr val="FF0000"/>
                </a:solidFill>
              </a:ln>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spcBef>
                <a:spcPts val="0"/>
              </a:spcBef>
              <a:spcAft>
                <a:spcPts val="0"/>
              </a:spcAft>
            </a:pPr>
            <a:r>
              <a:rPr lang="en-US" sz="1100" i="1" dirty="0">
                <a:solidFill>
                  <a:schemeClr val="bg2">
                    <a:lumMod val="10000"/>
                  </a:schemeClr>
                </a:solidFill>
                <a:effectLst/>
                <a:latin typeface="Century Gothic" panose="020B0502020202020204" pitchFamily="34" charset="0"/>
                <a:ea typeface="Times New Roman" panose="02020603050405020304" pitchFamily="18" charset="0"/>
                <a:cs typeface="Arial" panose="020B0604020202020204" pitchFamily="34" charset="0"/>
              </a:rPr>
              <a:t>--Lloyd Shearer</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solidFill>
                  <a:schemeClr val="bg2">
                    <a:lumMod val="10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9B1678-F96C-E66F-2FAF-BC9C98B59C90}"/>
              </a:ext>
            </a:extLst>
          </p:cNvPr>
          <p:cNvSpPr>
            <a:spLocks noGrp="1"/>
          </p:cNvSpPr>
          <p:nvPr>
            <p:ph type="sldNum" sz="quarter" idx="11"/>
          </p:nvPr>
        </p:nvSpPr>
        <p:spPr>
          <a:xfrm>
            <a:off x="9142412" y="6226175"/>
            <a:ext cx="2742486" cy="365125"/>
          </a:xfrm>
        </p:spPr>
        <p:txBody>
          <a:bodyPr/>
          <a:lstStyle/>
          <a:p>
            <a:fld id="{383B7B7A-CDDA-7C44-B1B0-1F1E45567B3B}" type="slidenum">
              <a:rPr lang="en-US" sz="1600" smtClean="0"/>
              <a:pPr/>
              <a:t>35</a:t>
            </a:fld>
            <a:endParaRPr lang="en-US" sz="1600" dirty="0"/>
          </a:p>
        </p:txBody>
      </p:sp>
    </p:spTree>
    <p:extLst>
      <p:ext uri="{BB962C8B-B14F-4D97-AF65-F5344CB8AC3E}">
        <p14:creationId xmlns:p14="http://schemas.microsoft.com/office/powerpoint/2010/main" val="1670391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52776FF-A3AE-1B13-D064-4116FD32FA7D}"/>
              </a:ext>
            </a:extLst>
          </p:cNvPr>
          <p:cNvSpPr>
            <a:spLocks noGrp="1"/>
          </p:cNvSpPr>
          <p:nvPr>
            <p:ph type="pic" sz="quarter" idx="10"/>
          </p:nvPr>
        </p:nvSpPr>
        <p:spPr>
          <a:noFill/>
          <a:ln>
            <a:noFill/>
          </a:ln>
        </p:spPr>
        <p:txBody>
          <a:bodyPr>
            <a:normAutofit/>
          </a:bodyPr>
          <a:lstStyle/>
          <a:p>
            <a:endParaRPr lang="en-US" dirty="0"/>
          </a:p>
          <a:p>
            <a:endParaRPr lang="en-US" dirty="0"/>
          </a:p>
          <a:p>
            <a:endParaRPr lang="en-US" dirty="0"/>
          </a:p>
          <a:p>
            <a:endParaRPr lang="en-US" dirty="0"/>
          </a:p>
          <a:p>
            <a:endParaRPr lang="en-US" dirty="0"/>
          </a:p>
          <a:p>
            <a:pPr marL="0" indent="0" algn="ctr">
              <a:buNone/>
            </a:pPr>
            <a:r>
              <a:rPr lang="en-US" sz="7200" dirty="0">
                <a:ln w="69850">
                  <a:noFill/>
                </a:ln>
                <a:solidFill>
                  <a:srgbClr val="C00000"/>
                </a:solidFill>
                <a:latin typeface="Cooper Black" panose="0208090404030B020404" pitchFamily="18" charset="0"/>
              </a:rPr>
              <a:t>QUESTIONS?</a:t>
            </a:r>
          </a:p>
        </p:txBody>
      </p:sp>
      <p:sp>
        <p:nvSpPr>
          <p:cNvPr id="3" name="Slide Number Placeholder 2">
            <a:extLst>
              <a:ext uri="{FF2B5EF4-FFF2-40B4-BE49-F238E27FC236}">
                <a16:creationId xmlns:a16="http://schemas.microsoft.com/office/drawing/2014/main" id="{33C3849E-3E31-2245-6382-C3C360DB3599}"/>
              </a:ext>
            </a:extLst>
          </p:cNvPr>
          <p:cNvSpPr>
            <a:spLocks noGrp="1"/>
          </p:cNvSpPr>
          <p:nvPr>
            <p:ph type="sldNum" sz="quarter" idx="12"/>
          </p:nvPr>
        </p:nvSpPr>
        <p:spPr/>
        <p:txBody>
          <a:bodyPr/>
          <a:lstStyle/>
          <a:p>
            <a:fld id="{383B7B7A-CDDA-7C44-B1B0-1F1E45567B3B}" type="slidenum">
              <a:rPr lang="en-US" smtClean="0"/>
              <a:pPr/>
              <a:t>36</a:t>
            </a:fld>
            <a:endParaRPr lang="en-US"/>
          </a:p>
        </p:txBody>
      </p:sp>
    </p:spTree>
    <p:extLst>
      <p:ext uri="{BB962C8B-B14F-4D97-AF65-F5344CB8AC3E}">
        <p14:creationId xmlns:p14="http://schemas.microsoft.com/office/powerpoint/2010/main" val="180259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31E273-6164-8A83-269C-7D781051E505}"/>
              </a:ext>
            </a:extLst>
          </p:cNvPr>
          <p:cNvSpPr>
            <a:spLocks noGrp="1"/>
          </p:cNvSpPr>
          <p:nvPr>
            <p:ph type="sldNum" sz="quarter" idx="11"/>
          </p:nvPr>
        </p:nvSpPr>
        <p:spPr>
          <a:xfrm>
            <a:off x="11279538" y="6356351"/>
            <a:ext cx="528385" cy="349249"/>
          </a:xfrm>
        </p:spPr>
        <p:txBody>
          <a:bodyPr/>
          <a:lstStyle/>
          <a:p>
            <a:fld id="{383B7B7A-CDDA-7C44-B1B0-1F1E45567B3B}" type="slidenum">
              <a:rPr lang="en-US" sz="1800" smtClean="0">
                <a:solidFill>
                  <a:schemeClr val="tx1"/>
                </a:solidFill>
              </a:rPr>
              <a:pPr/>
              <a:t>4</a:t>
            </a:fld>
            <a:endParaRPr lang="en-US" sz="1800">
              <a:solidFill>
                <a:schemeClr val="tx1"/>
              </a:solidFill>
            </a:endParaRPr>
          </a:p>
        </p:txBody>
      </p:sp>
      <p:sp>
        <p:nvSpPr>
          <p:cNvPr id="3" name="Title 1">
            <a:extLst>
              <a:ext uri="{FF2B5EF4-FFF2-40B4-BE49-F238E27FC236}">
                <a16:creationId xmlns:a16="http://schemas.microsoft.com/office/drawing/2014/main" id="{F489288A-C853-65B4-B4C3-AFE3E234B129}"/>
              </a:ext>
            </a:extLst>
          </p:cNvPr>
          <p:cNvSpPr txBox="1">
            <a:spLocks/>
          </p:cNvSpPr>
          <p:nvPr/>
        </p:nvSpPr>
        <p:spPr>
          <a:xfrm>
            <a:off x="531812" y="381000"/>
            <a:ext cx="10882422" cy="1447800"/>
          </a:xfrm>
          <a:prstGeom prst="rect">
            <a:avLst/>
          </a:prstGeom>
          <a:solidFill>
            <a:schemeClr val="bg1">
              <a:lumMod val="20000"/>
              <a:lumOff val="80000"/>
            </a:schemeClr>
          </a:solidFill>
          <a:ln w="82550" cmpd="thickThin">
            <a:solidFill>
              <a:schemeClr val="bg2">
                <a:lumMod val="10000"/>
              </a:schemeClr>
            </a:solidFill>
            <a:extLst>
              <a:ext uri="{C807C97D-BFC1-408E-A445-0C87EB9F89A2}">
                <ask:lineSketchStyleProps xmlns:ask="http://schemas.microsoft.com/office/drawing/2018/sketchyshapes">
                  <ask:type>
                    <ask:lineSketchNone/>
                  </ask:type>
                </ask:lineSketchStyleProps>
              </a:ext>
            </a:extLst>
          </a:ln>
        </p:spPr>
        <p:txBody>
          <a:bodyPr>
            <a:normAutofit fontScale="77500" lnSpcReduction="20000"/>
          </a:bodyPr>
          <a:lstStyle>
            <a:lvl1pPr algn="l" defTabSz="914126" rtl="0" eaLnBrk="1" latinLnBrk="0" hangingPunct="1">
              <a:lnSpc>
                <a:spcPct val="90000"/>
              </a:lnSpc>
              <a:spcBef>
                <a:spcPct val="0"/>
              </a:spcBef>
              <a:buNone/>
              <a:defRPr sz="3599" b="1" kern="1200" cap="all" baseline="0">
                <a:solidFill>
                  <a:srgbClr val="002060"/>
                </a:solidFill>
                <a:latin typeface="+mj-lt"/>
                <a:ea typeface="+mj-ea"/>
                <a:cs typeface="+mj-cs"/>
              </a:defRPr>
            </a:lvl1pPr>
          </a:lstStyle>
          <a:p>
            <a:endParaRPr lang="en-US" dirty="0"/>
          </a:p>
          <a:p>
            <a:pPr algn="ctr"/>
            <a:r>
              <a:rPr lang="en-US" sz="4500" dirty="0"/>
              <a:t>Refresher: Incivility in the Workplace</a:t>
            </a:r>
          </a:p>
          <a:p>
            <a:pPr algn="ctr"/>
            <a:r>
              <a:rPr lang="en-US" sz="4500" dirty="0"/>
              <a:t>WHY IT IS SO IMPORTANT TO UNDERSTAND &amp; CONTROL</a:t>
            </a:r>
          </a:p>
        </p:txBody>
      </p:sp>
      <p:sp>
        <p:nvSpPr>
          <p:cNvPr id="5" name="Content Placeholder 2">
            <a:extLst>
              <a:ext uri="{FF2B5EF4-FFF2-40B4-BE49-F238E27FC236}">
                <a16:creationId xmlns:a16="http://schemas.microsoft.com/office/drawing/2014/main" id="{9188C437-0AE5-AE9F-D94B-987D60647482}"/>
              </a:ext>
            </a:extLst>
          </p:cNvPr>
          <p:cNvSpPr txBox="1">
            <a:spLocks/>
          </p:cNvSpPr>
          <p:nvPr/>
        </p:nvSpPr>
        <p:spPr>
          <a:xfrm>
            <a:off x="1366485" y="2524125"/>
            <a:ext cx="9913054" cy="2819400"/>
          </a:xfrm>
          <a:prstGeom prst="rect">
            <a:avLst/>
          </a:prstGeom>
        </p:spPr>
        <p:txBody>
          <a:bodyPr>
            <a:normAutofit fontScale="77500" lnSpcReduction="20000"/>
          </a:bodyPr>
          <a:lstStyle>
            <a:lvl1pPr marL="228531" indent="-228531" algn="l" defTabSz="914126"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399" kern="1200" baseline="0">
                <a:solidFill>
                  <a:schemeClr val="tx1"/>
                </a:solidFill>
                <a:latin typeface="+mn-lt"/>
                <a:ea typeface="Open Sans" panose="020B0606030504020204" pitchFamily="34" charset="0"/>
                <a:cs typeface="Open Sans" panose="020B0606030504020204" pitchFamily="34" charset="0"/>
              </a:defRPr>
            </a:lvl1pPr>
            <a:lvl2pPr marL="777007" indent="-228531" algn="l" defTabSz="914126"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199" kern="1200">
                <a:solidFill>
                  <a:schemeClr val="tx1"/>
                </a:solidFill>
                <a:latin typeface="+mn-lt"/>
                <a:ea typeface="Open Sans" panose="020B0606030504020204" pitchFamily="34" charset="0"/>
                <a:cs typeface="Open Sans" panose="020B0606030504020204" pitchFamily="34" charset="0"/>
              </a:defRPr>
            </a:lvl2pPr>
            <a:lvl3pPr marL="123407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999" kern="1200">
                <a:solidFill>
                  <a:schemeClr val="tx1"/>
                </a:solidFill>
                <a:latin typeface="+mn-lt"/>
                <a:ea typeface="Open Sans" panose="020B0606030504020204" pitchFamily="34" charset="0"/>
                <a:cs typeface="Open Sans" panose="020B0606030504020204" pitchFamily="34" charset="0"/>
              </a:defRPr>
            </a:lvl3pPr>
            <a:lvl4pPr marL="159972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4pPr>
            <a:lvl5pPr marL="2056783"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900" b="1" dirty="0">
                <a:solidFill>
                  <a:schemeClr val="bg2">
                    <a:lumMod val="10000"/>
                  </a:schemeClr>
                </a:solidFill>
                <a:hlinkClick r:id="rId3">
                  <a:extLst>
                    <a:ext uri="{A12FA001-AC4F-418D-AE19-62706E023703}">
                      <ahyp:hlinkClr xmlns:ahyp="http://schemas.microsoft.com/office/drawing/2018/hyperlinkcolor" val="tx"/>
                    </a:ext>
                  </a:extLst>
                </a:hlinkClick>
              </a:rPr>
              <a:t>https://www.exxpectations.com/2019/12/civility-and-kindness-does-being-nice-make-a-better-life/</a:t>
            </a:r>
            <a:endParaRPr lang="en-US" sz="2900" b="1" dirty="0">
              <a:solidFill>
                <a:schemeClr val="bg2">
                  <a:lumMod val="10000"/>
                </a:schemeClr>
              </a:solidFill>
            </a:endParaRPr>
          </a:p>
          <a:p>
            <a:pPr marL="0" indent="0">
              <a:buNone/>
            </a:pPr>
            <a:r>
              <a:rPr lang="en-US" sz="3000" dirty="0">
                <a:solidFill>
                  <a:schemeClr val="bg2">
                    <a:lumMod val="10000"/>
                  </a:schemeClr>
                </a:solidFill>
              </a:rPr>
              <a:t>(</a:t>
            </a:r>
            <a:r>
              <a:rPr lang="en-US" sz="2600" u="sng" dirty="0">
                <a:solidFill>
                  <a:srgbClr val="0A2F41"/>
                </a:solidFill>
                <a:effectLst/>
                <a:latin typeface="Calibri Light" panose="020F0302020204030204" pitchFamily="34" charset="0"/>
                <a:ea typeface="Aptos" panose="020B0004020202020204" pitchFamily="34" charset="0"/>
                <a:cs typeface="Aptos" panose="020B0004020202020204" pitchFamily="34" charset="0"/>
                <a:hlinkClick r:id="rId4"/>
              </a:rPr>
              <a:t>Christine Porath: Why being respectful to your coworkers is good for business | TED Talk</a:t>
            </a:r>
            <a:r>
              <a:rPr lang="en-US" sz="2600" u="sng" dirty="0">
                <a:solidFill>
                  <a:srgbClr val="0A2F41"/>
                </a:solidFill>
                <a:effectLst/>
                <a:latin typeface="Calibri Light" panose="020F0302020204030204" pitchFamily="34" charset="0"/>
                <a:ea typeface="Aptos" panose="020B0004020202020204" pitchFamily="34" charset="0"/>
                <a:cs typeface="Aptos" panose="020B0004020202020204" pitchFamily="34" charset="0"/>
              </a:rPr>
              <a:t>)</a:t>
            </a:r>
            <a:endParaRPr lang="en-US" sz="3900" b="1" dirty="0">
              <a:solidFill>
                <a:schemeClr val="bg2">
                  <a:lumMod val="10000"/>
                </a:schemeClr>
              </a:solidFill>
            </a:endParaRPr>
          </a:p>
          <a:p>
            <a:endParaRPr lang="en-US" sz="2900" b="1" dirty="0">
              <a:solidFill>
                <a:schemeClr val="bg2">
                  <a:lumMod val="10000"/>
                </a:schemeClr>
              </a:solidFill>
            </a:endParaRPr>
          </a:p>
          <a:p>
            <a:endParaRPr lang="en-US" sz="2900" b="1" dirty="0">
              <a:solidFill>
                <a:schemeClr val="bg2">
                  <a:lumMod val="10000"/>
                </a:schemeClr>
              </a:solidFill>
            </a:endParaRPr>
          </a:p>
          <a:p>
            <a:r>
              <a:rPr lang="en-US" sz="2900" b="1" u="sng" dirty="0">
                <a:solidFill>
                  <a:schemeClr val="bg2">
                    <a:lumMod val="10000"/>
                  </a:schemeClr>
                </a:solidFill>
                <a:ea typeface="Calibri" panose="020F0502020204030204" pitchFamily="34" charset="0"/>
                <a:hlinkClick r:id="rId5">
                  <a:extLst>
                    <a:ext uri="{A12FA001-AC4F-418D-AE19-62706E023703}">
                      <ahyp:hlinkClr xmlns:ahyp="http://schemas.microsoft.com/office/drawing/2018/hyperlinkcolor" val="tx"/>
                    </a:ext>
                  </a:extLst>
                </a:hlinkClick>
              </a:rPr>
              <a:t>When rudeness in teams turns deadly | Chris Turner | </a:t>
            </a:r>
            <a:r>
              <a:rPr lang="en-US" sz="2900" b="1" u="sng" dirty="0" err="1">
                <a:solidFill>
                  <a:schemeClr val="bg2">
                    <a:lumMod val="10000"/>
                  </a:schemeClr>
                </a:solidFill>
                <a:ea typeface="Calibri" panose="020F0502020204030204" pitchFamily="34" charset="0"/>
                <a:hlinkClick r:id="rId5">
                  <a:extLst>
                    <a:ext uri="{A12FA001-AC4F-418D-AE19-62706E023703}">
                      <ahyp:hlinkClr xmlns:ahyp="http://schemas.microsoft.com/office/drawing/2018/hyperlinkcolor" val="tx"/>
                    </a:ext>
                  </a:extLst>
                </a:hlinkClick>
              </a:rPr>
              <a:t>TEDxExeter</a:t>
            </a:r>
            <a:r>
              <a:rPr lang="en-US" sz="2900" b="1" u="sng" dirty="0">
                <a:solidFill>
                  <a:schemeClr val="bg2">
                    <a:lumMod val="10000"/>
                  </a:schemeClr>
                </a:solidFill>
                <a:ea typeface="Calibri" panose="020F0502020204030204" pitchFamily="34" charset="0"/>
                <a:hlinkClick r:id="rId5">
                  <a:extLst>
                    <a:ext uri="{A12FA001-AC4F-418D-AE19-62706E023703}">
                      <ahyp:hlinkClr xmlns:ahyp="http://schemas.microsoft.com/office/drawing/2018/hyperlinkcolor" val="tx"/>
                    </a:ext>
                  </a:extLst>
                </a:hlinkClick>
              </a:rPr>
              <a:t> - YouTube</a:t>
            </a:r>
            <a:endParaRPr lang="en-US" sz="2900" b="1" dirty="0">
              <a:solidFill>
                <a:schemeClr val="bg2">
                  <a:lumMod val="10000"/>
                </a:schemeClr>
              </a:solidFill>
              <a:ea typeface="Calibri" panose="020F0502020204030204" pitchFamily="34" charset="0"/>
            </a:endParaRPr>
          </a:p>
          <a:p>
            <a:endParaRPr lang="en-US" sz="2900" b="1" dirty="0">
              <a:solidFill>
                <a:schemeClr val="bg2">
                  <a:lumMod val="10000"/>
                </a:schemeClr>
              </a:solidFill>
            </a:endParaRPr>
          </a:p>
          <a:p>
            <a:endParaRPr lang="en-US" dirty="0">
              <a:solidFill>
                <a:schemeClr val="bg2">
                  <a:lumMod val="10000"/>
                </a:schemeClr>
              </a:solidFill>
            </a:endParaRPr>
          </a:p>
        </p:txBody>
      </p:sp>
    </p:spTree>
    <p:extLst>
      <p:ext uri="{BB962C8B-B14F-4D97-AF65-F5344CB8AC3E}">
        <p14:creationId xmlns:p14="http://schemas.microsoft.com/office/powerpoint/2010/main" val="74088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9B7E-666B-3418-C8C5-97665A46F5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C6FF3C-ACA6-58EB-019A-2D134CAE34A0}"/>
              </a:ext>
            </a:extLst>
          </p:cNvPr>
          <p:cNvSpPr>
            <a:spLocks noGrp="1"/>
          </p:cNvSpPr>
          <p:nvPr>
            <p:ph type="sldNum" sz="quarter" idx="11"/>
          </p:nvPr>
        </p:nvSpPr>
        <p:spPr>
          <a:xfrm>
            <a:off x="11279538" y="6356351"/>
            <a:ext cx="528385" cy="349249"/>
          </a:xfrm>
        </p:spPr>
        <p:txBody>
          <a:bodyPr/>
          <a:lstStyle/>
          <a:p>
            <a:fld id="{383B7B7A-CDDA-7C44-B1B0-1F1E45567B3B}" type="slidenum">
              <a:rPr lang="en-US" sz="1800" smtClean="0">
                <a:solidFill>
                  <a:schemeClr val="tx1"/>
                </a:solidFill>
              </a:rPr>
              <a:pPr/>
              <a:t>5</a:t>
            </a:fld>
            <a:endParaRPr lang="en-US" sz="1800">
              <a:solidFill>
                <a:schemeClr val="tx1"/>
              </a:solidFill>
            </a:endParaRPr>
          </a:p>
        </p:txBody>
      </p:sp>
      <p:sp>
        <p:nvSpPr>
          <p:cNvPr id="3" name="Title 1">
            <a:extLst>
              <a:ext uri="{FF2B5EF4-FFF2-40B4-BE49-F238E27FC236}">
                <a16:creationId xmlns:a16="http://schemas.microsoft.com/office/drawing/2014/main" id="{15F33511-B69F-E524-37BF-9C44546F3ABB}"/>
              </a:ext>
            </a:extLst>
          </p:cNvPr>
          <p:cNvSpPr txBox="1">
            <a:spLocks/>
          </p:cNvSpPr>
          <p:nvPr/>
        </p:nvSpPr>
        <p:spPr>
          <a:xfrm>
            <a:off x="425233" y="157565"/>
            <a:ext cx="10882422" cy="501649"/>
          </a:xfrm>
          <a:prstGeom prst="rect">
            <a:avLst/>
          </a:prstGeom>
          <a:solidFill>
            <a:schemeClr val="bg1">
              <a:lumMod val="20000"/>
              <a:lumOff val="80000"/>
            </a:schemeClr>
          </a:solidFill>
          <a:ln w="82550" cmpd="thickThin">
            <a:solidFill>
              <a:schemeClr val="bg2">
                <a:lumMod val="10000"/>
              </a:schemeClr>
            </a:solidFill>
            <a:extLst>
              <a:ext uri="{C807C97D-BFC1-408E-A445-0C87EB9F89A2}">
                <ask:lineSketchStyleProps xmlns:ask="http://schemas.microsoft.com/office/drawing/2018/sketchyshapes">
                  <ask:type>
                    <ask:lineSketchNone/>
                  </ask:type>
                </ask:lineSketchStyleProps>
              </a:ext>
            </a:extLst>
          </a:ln>
        </p:spPr>
        <p:txBody>
          <a:bodyPr>
            <a:normAutofit fontScale="25000" lnSpcReduction="20000"/>
          </a:bodyPr>
          <a:lstStyle>
            <a:lvl1pPr algn="l" defTabSz="914126" rtl="0" eaLnBrk="1" latinLnBrk="0" hangingPunct="1">
              <a:lnSpc>
                <a:spcPct val="90000"/>
              </a:lnSpc>
              <a:spcBef>
                <a:spcPct val="0"/>
              </a:spcBef>
              <a:buNone/>
              <a:defRPr sz="3599" b="1" kern="1200" cap="all" baseline="0">
                <a:solidFill>
                  <a:srgbClr val="002060"/>
                </a:solidFill>
                <a:latin typeface="+mj-lt"/>
                <a:ea typeface="+mj-ea"/>
                <a:cs typeface="+mj-cs"/>
              </a:defRPr>
            </a:lvl1pPr>
          </a:lstStyle>
          <a:p>
            <a:endParaRPr lang="en-US" dirty="0"/>
          </a:p>
          <a:p>
            <a:pPr algn="ctr"/>
            <a:r>
              <a:rPr lang="en-US" sz="8600" dirty="0">
                <a:solidFill>
                  <a:srgbClr val="C00000"/>
                </a:solidFill>
              </a:rPr>
              <a:t>Take Aways?</a:t>
            </a:r>
          </a:p>
        </p:txBody>
      </p:sp>
      <p:sp>
        <p:nvSpPr>
          <p:cNvPr id="5" name="Content Placeholder 2">
            <a:extLst>
              <a:ext uri="{FF2B5EF4-FFF2-40B4-BE49-F238E27FC236}">
                <a16:creationId xmlns:a16="http://schemas.microsoft.com/office/drawing/2014/main" id="{A768F30E-7869-44F2-6186-767487689781}"/>
              </a:ext>
            </a:extLst>
          </p:cNvPr>
          <p:cNvSpPr txBox="1">
            <a:spLocks/>
          </p:cNvSpPr>
          <p:nvPr/>
        </p:nvSpPr>
        <p:spPr>
          <a:xfrm>
            <a:off x="380902" y="990601"/>
            <a:ext cx="11561716" cy="5715000"/>
          </a:xfrm>
          <a:prstGeom prst="rect">
            <a:avLst/>
          </a:prstGeom>
          <a:solidFill>
            <a:schemeClr val="bg1"/>
          </a:solidFill>
        </p:spPr>
        <p:txBody>
          <a:bodyPr>
            <a:normAutofit fontScale="55000" lnSpcReduction="20000"/>
          </a:bodyPr>
          <a:lstStyle>
            <a:lvl1pPr marL="228531" indent="-228531" algn="l" defTabSz="914126"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399" kern="1200" baseline="0">
                <a:solidFill>
                  <a:schemeClr val="tx1"/>
                </a:solidFill>
                <a:latin typeface="+mn-lt"/>
                <a:ea typeface="Open Sans" panose="020B0606030504020204" pitchFamily="34" charset="0"/>
                <a:cs typeface="Open Sans" panose="020B0606030504020204" pitchFamily="34" charset="0"/>
              </a:defRPr>
            </a:lvl1pPr>
            <a:lvl2pPr marL="777007" indent="-228531" algn="l" defTabSz="914126"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199" kern="1200">
                <a:solidFill>
                  <a:schemeClr val="tx1"/>
                </a:solidFill>
                <a:latin typeface="+mn-lt"/>
                <a:ea typeface="Open Sans" panose="020B0606030504020204" pitchFamily="34" charset="0"/>
                <a:cs typeface="Open Sans" panose="020B0606030504020204" pitchFamily="34" charset="0"/>
              </a:defRPr>
            </a:lvl2pPr>
            <a:lvl3pPr marL="123407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999" kern="1200">
                <a:solidFill>
                  <a:schemeClr val="tx1"/>
                </a:solidFill>
                <a:latin typeface="+mn-lt"/>
                <a:ea typeface="Open Sans" panose="020B0606030504020204" pitchFamily="34" charset="0"/>
                <a:cs typeface="Open Sans" panose="020B0606030504020204" pitchFamily="34" charset="0"/>
              </a:defRPr>
            </a:lvl3pPr>
            <a:lvl4pPr marL="159972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4pPr>
            <a:lvl5pPr marL="2056783"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buFont typeface="Wingdings" panose="05000000000000000000" pitchFamily="2" charset="2"/>
              <a:buChar char="q"/>
            </a:pPr>
            <a:r>
              <a:rPr lang="en-US" sz="3300" b="1" dirty="0">
                <a:solidFill>
                  <a:schemeClr val="bg2">
                    <a:lumMod val="10000"/>
                  </a:schemeClr>
                </a:solidFill>
              </a:rPr>
              <a:t> </a:t>
            </a:r>
            <a:r>
              <a:rPr lang="en-US" sz="3600" b="1" dirty="0">
                <a:solidFill>
                  <a:schemeClr val="bg2">
                    <a:lumMod val="10000"/>
                  </a:schemeClr>
                </a:solidFill>
              </a:rPr>
              <a:t>Considerably more difficult to manage and eliminate -</a:t>
            </a:r>
            <a:r>
              <a:rPr lang="en-US" sz="3600" dirty="0">
                <a:solidFill>
                  <a:schemeClr val="bg2">
                    <a:lumMod val="10000"/>
                  </a:schemeClr>
                </a:solidFill>
              </a:rPr>
              <a:t>Unlike sexual harassment or physical abuse, incivility is more nuanced and under the legal radar (3 key features: norm violation, ambiguous intent, and low intensity (infrequent)).</a:t>
            </a:r>
          </a:p>
          <a:p>
            <a:pPr marL="0" indent="0">
              <a:buNone/>
            </a:pPr>
            <a:endParaRPr lang="en-US" sz="1600" dirty="0">
              <a:solidFill>
                <a:schemeClr val="bg2">
                  <a:lumMod val="10000"/>
                </a:schemeClr>
              </a:solidFill>
            </a:endParaRPr>
          </a:p>
          <a:p>
            <a:pPr>
              <a:buFont typeface="Wingdings" panose="05000000000000000000" pitchFamily="2" charset="2"/>
              <a:buChar char="q"/>
            </a:pPr>
            <a:r>
              <a:rPr lang="en-US" sz="3600" b="1" dirty="0">
                <a:solidFill>
                  <a:schemeClr val="bg2">
                    <a:lumMod val="10000"/>
                  </a:schemeClr>
                </a:solidFill>
              </a:rPr>
              <a:t> Not an objective phenomenon</a:t>
            </a:r>
            <a:r>
              <a:rPr lang="en-US" sz="3600" dirty="0">
                <a:solidFill>
                  <a:schemeClr val="bg2">
                    <a:lumMod val="10000"/>
                  </a:schemeClr>
                </a:solidFill>
              </a:rPr>
              <a:t>;’ what's uncivil to one person may be absolutely fine to another. </a:t>
            </a:r>
          </a:p>
          <a:p>
            <a:pPr marL="288925" indent="0">
              <a:buNone/>
            </a:pPr>
            <a:r>
              <a:rPr lang="en-US" sz="3600" dirty="0">
                <a:solidFill>
                  <a:schemeClr val="bg2">
                    <a:lumMod val="10000"/>
                  </a:schemeClr>
                </a:solidFill>
              </a:rPr>
              <a:t>Appraisal of act as uncivil reflects how it made them feel. While others may claim the behavior was unintentional or harmless, it is defined in the eyes of the beholder.’</a:t>
            </a:r>
          </a:p>
          <a:p>
            <a:pPr marL="0" indent="0">
              <a:buNone/>
            </a:pPr>
            <a:endParaRPr lang="en-US" sz="1600" dirty="0">
              <a:solidFill>
                <a:schemeClr val="bg2">
                  <a:lumMod val="10000"/>
                </a:schemeClr>
              </a:solidFill>
            </a:endParaRPr>
          </a:p>
          <a:p>
            <a:pPr>
              <a:buFont typeface="Wingdings" panose="05000000000000000000" pitchFamily="2" charset="2"/>
              <a:buChar char="q"/>
            </a:pPr>
            <a:r>
              <a:rPr lang="en-US" sz="3600" dirty="0">
                <a:solidFill>
                  <a:schemeClr val="bg2">
                    <a:lumMod val="10000"/>
                  </a:schemeClr>
                </a:solidFill>
              </a:rPr>
              <a:t> </a:t>
            </a:r>
            <a:r>
              <a:rPr lang="en-US" sz="3600" b="1" dirty="0">
                <a:solidFill>
                  <a:schemeClr val="bg2">
                    <a:lumMod val="10000"/>
                  </a:schemeClr>
                </a:solidFill>
              </a:rPr>
              <a:t>Cognitive impairment </a:t>
            </a:r>
            <a:r>
              <a:rPr lang="en-US" sz="3600" dirty="0">
                <a:solidFill>
                  <a:schemeClr val="bg2">
                    <a:lumMod val="10000"/>
                  </a:schemeClr>
                </a:solidFill>
              </a:rPr>
              <a:t>– medical teams not able to see important information right in front of them</a:t>
            </a:r>
          </a:p>
          <a:p>
            <a:pPr marL="0" indent="0">
              <a:buNone/>
            </a:pPr>
            <a:endParaRPr lang="en-US" sz="1600" dirty="0">
              <a:solidFill>
                <a:schemeClr val="bg2">
                  <a:lumMod val="10000"/>
                </a:schemeClr>
              </a:solidFill>
            </a:endParaRPr>
          </a:p>
          <a:p>
            <a:pPr>
              <a:buFont typeface="Wingdings" panose="05000000000000000000" pitchFamily="2" charset="2"/>
              <a:buChar char="q"/>
            </a:pPr>
            <a:r>
              <a:rPr lang="en-US" sz="3600" dirty="0">
                <a:solidFill>
                  <a:schemeClr val="bg2">
                    <a:lumMod val="10000"/>
                  </a:schemeClr>
                </a:solidFill>
              </a:rPr>
              <a:t> </a:t>
            </a:r>
            <a:r>
              <a:rPr lang="en-US" sz="3600" b="1" dirty="0">
                <a:solidFill>
                  <a:schemeClr val="bg2">
                    <a:lumMod val="10000"/>
                  </a:schemeClr>
                </a:solidFill>
              </a:rPr>
              <a:t>#1 reason there is so much incivility is stress </a:t>
            </a:r>
            <a:r>
              <a:rPr lang="en-US" sz="3600" dirty="0">
                <a:solidFill>
                  <a:schemeClr val="bg2">
                    <a:lumMod val="10000"/>
                  </a:schemeClr>
                </a:solidFill>
              </a:rPr>
              <a:t>(#2 – fear of appearing “nice” = less leader-like)</a:t>
            </a:r>
          </a:p>
          <a:p>
            <a:pPr marL="0" indent="0">
              <a:buNone/>
            </a:pPr>
            <a:endParaRPr lang="en-US" sz="1600" dirty="0">
              <a:solidFill>
                <a:schemeClr val="bg2">
                  <a:lumMod val="10000"/>
                </a:schemeClr>
              </a:solidFill>
            </a:endParaRPr>
          </a:p>
          <a:p>
            <a:pPr>
              <a:buFont typeface="Wingdings" panose="05000000000000000000" pitchFamily="2" charset="2"/>
              <a:buChar char="q"/>
            </a:pPr>
            <a:r>
              <a:rPr lang="en-US" sz="3600" dirty="0">
                <a:solidFill>
                  <a:schemeClr val="bg2">
                    <a:lumMod val="10000"/>
                  </a:schemeClr>
                </a:solidFill>
              </a:rPr>
              <a:t> </a:t>
            </a:r>
            <a:r>
              <a:rPr lang="en-US" sz="3600" b="1" dirty="0">
                <a:solidFill>
                  <a:schemeClr val="bg2">
                    <a:lumMod val="10000"/>
                  </a:schemeClr>
                </a:solidFill>
              </a:rPr>
              <a:t>Being treated with respect </a:t>
            </a:r>
            <a:r>
              <a:rPr lang="en-US" sz="3600" dirty="0">
                <a:solidFill>
                  <a:schemeClr val="bg2">
                    <a:lumMod val="10000"/>
                  </a:schemeClr>
                </a:solidFill>
              </a:rPr>
              <a:t>more important than recognition, appreciation, useful feedback, opportunities for learning. </a:t>
            </a:r>
          </a:p>
          <a:p>
            <a:pPr>
              <a:buFont typeface="Wingdings" panose="05000000000000000000" pitchFamily="2" charset="2"/>
              <a:buChar char="q"/>
            </a:pPr>
            <a:endParaRPr lang="en-US" sz="3600" dirty="0">
              <a:solidFill>
                <a:schemeClr val="bg2">
                  <a:lumMod val="10000"/>
                </a:schemeClr>
              </a:solidFill>
            </a:endParaRPr>
          </a:p>
          <a:p>
            <a:pPr>
              <a:buFont typeface="Wingdings" panose="05000000000000000000" pitchFamily="2" charset="2"/>
              <a:buChar char="q"/>
            </a:pPr>
            <a:r>
              <a:rPr lang="en-US" sz="3600" b="1" dirty="0">
                <a:solidFill>
                  <a:schemeClr val="bg2">
                    <a:lumMod val="10000"/>
                  </a:schemeClr>
                </a:solidFill>
              </a:rPr>
              <a:t> Solution - Being truly civil means doing the small things </a:t>
            </a:r>
            <a:r>
              <a:rPr lang="en-US" sz="3600" dirty="0">
                <a:solidFill>
                  <a:schemeClr val="bg2">
                    <a:lumMod val="10000"/>
                  </a:schemeClr>
                </a:solidFill>
              </a:rPr>
              <a:t>(</a:t>
            </a:r>
            <a:r>
              <a:rPr lang="en-US" sz="3600" i="1" dirty="0">
                <a:solidFill>
                  <a:schemeClr val="bg2">
                    <a:lumMod val="10000"/>
                  </a:schemeClr>
                </a:solidFill>
              </a:rPr>
              <a:t>thanking people, sharing credit, listening attentively, humbly asking questions, acknowledging others and smiling &amp; radical candor-personally care; civilly challenge directly</a:t>
            </a:r>
            <a:r>
              <a:rPr lang="en-US" sz="3600" dirty="0">
                <a:solidFill>
                  <a:schemeClr val="bg2">
                    <a:lumMod val="10000"/>
                  </a:schemeClr>
                </a:solidFill>
              </a:rPr>
              <a:t>)</a:t>
            </a:r>
          </a:p>
          <a:p>
            <a:pPr marL="0" indent="0">
              <a:buNone/>
            </a:pPr>
            <a:endParaRPr lang="en-US" sz="1500" dirty="0">
              <a:solidFill>
                <a:schemeClr val="bg2">
                  <a:lumMod val="10000"/>
                </a:schemeClr>
              </a:solidFill>
            </a:endParaRPr>
          </a:p>
        </p:txBody>
      </p:sp>
    </p:spTree>
    <p:extLst>
      <p:ext uri="{BB962C8B-B14F-4D97-AF65-F5344CB8AC3E}">
        <p14:creationId xmlns:p14="http://schemas.microsoft.com/office/powerpoint/2010/main" val="124823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7E51D0-12F5-59E9-DFD3-A7D44EAEE5DE}"/>
              </a:ext>
            </a:extLst>
          </p:cNvPr>
          <p:cNvSpPr>
            <a:spLocks noGrp="1"/>
          </p:cNvSpPr>
          <p:nvPr>
            <p:ph type="sldNum" sz="quarter" idx="11"/>
          </p:nvPr>
        </p:nvSpPr>
        <p:spPr/>
        <p:txBody>
          <a:bodyPr/>
          <a:lstStyle/>
          <a:p>
            <a:fld id="{383B7B7A-CDDA-7C44-B1B0-1F1E45567B3B}" type="slidenum">
              <a:rPr lang="en-US" smtClean="0">
                <a:solidFill>
                  <a:schemeClr val="tx1"/>
                </a:solidFill>
              </a:rPr>
              <a:pPr/>
              <a:t>6</a:t>
            </a:fld>
            <a:endParaRPr lang="en-US" dirty="0">
              <a:solidFill>
                <a:schemeClr val="tx1"/>
              </a:solidFill>
            </a:endParaRPr>
          </a:p>
        </p:txBody>
      </p:sp>
      <p:sp>
        <p:nvSpPr>
          <p:cNvPr id="3" name="TextBox 2">
            <a:extLst>
              <a:ext uri="{FF2B5EF4-FFF2-40B4-BE49-F238E27FC236}">
                <a16:creationId xmlns:a16="http://schemas.microsoft.com/office/drawing/2014/main" id="{E8525B05-6A07-031F-F5B0-0ACE690D4E6F}"/>
              </a:ext>
            </a:extLst>
          </p:cNvPr>
          <p:cNvSpPr txBox="1"/>
          <p:nvPr/>
        </p:nvSpPr>
        <p:spPr>
          <a:xfrm>
            <a:off x="531812" y="609600"/>
            <a:ext cx="10896600" cy="5509200"/>
          </a:xfrm>
          <a:prstGeom prst="rect">
            <a:avLst/>
          </a:prstGeom>
          <a:noFill/>
        </p:spPr>
        <p:txBody>
          <a:bodyPr wrap="square" rtlCol="0">
            <a:spAutoFit/>
          </a:bodyPr>
          <a:lstStyle/>
          <a:p>
            <a:r>
              <a:rPr lang="en-US" sz="2400" dirty="0"/>
              <a:t>PORATH in 2010 article: </a:t>
            </a:r>
            <a:r>
              <a:rPr lang="en-US" sz="2000" b="1" dirty="0"/>
              <a:t>Across the years, 96% of the employees we’ve studied report experiencing workplace incivility; 99% have witnessed it. Incivility seems to run across all industries.</a:t>
            </a:r>
          </a:p>
          <a:p>
            <a:endParaRPr lang="en-US" sz="2400" dirty="0"/>
          </a:p>
          <a:p>
            <a:endParaRPr lang="en-US" sz="2400" dirty="0"/>
          </a:p>
          <a:p>
            <a:pPr marL="854075" indent="-342900">
              <a:buFont typeface="Wingdings" panose="05000000000000000000" pitchFamily="2" charset="2"/>
              <a:buChar char="v"/>
            </a:pPr>
            <a:r>
              <a:rPr lang="en-US" sz="2400" dirty="0"/>
              <a:t>Examples of your responses to uncivil encounters – maybe that ended well…some not so well?</a:t>
            </a:r>
          </a:p>
          <a:p>
            <a:pPr marL="854075" indent="-342900">
              <a:buFont typeface="Wingdings" panose="05000000000000000000" pitchFamily="2" charset="2"/>
              <a:buChar char="v"/>
            </a:pPr>
            <a:endParaRPr lang="en-US" sz="2400" dirty="0"/>
          </a:p>
          <a:p>
            <a:pPr marL="854075" indent="-342900">
              <a:buFont typeface="Wingdings" panose="05000000000000000000" pitchFamily="2" charset="2"/>
              <a:buChar char="v"/>
            </a:pPr>
            <a:r>
              <a:rPr lang="en-US" sz="2400" dirty="0"/>
              <a:t>Examples of when you were unintentionally uncivil?</a:t>
            </a:r>
          </a:p>
          <a:p>
            <a:endParaRPr lang="en-US" sz="2400" dirty="0"/>
          </a:p>
          <a:p>
            <a:r>
              <a:rPr lang="en-US" sz="2400" dirty="0"/>
              <a:t>During the presentation, think about: </a:t>
            </a:r>
          </a:p>
          <a:p>
            <a:endParaRPr lang="en-US" sz="2400" dirty="0"/>
          </a:p>
          <a:p>
            <a:pPr marL="1379538" indent="-342900">
              <a:buFont typeface="Wingdings" panose="05000000000000000000" pitchFamily="2" charset="2"/>
              <a:buChar char="Ø"/>
            </a:pPr>
            <a:r>
              <a:rPr lang="en-US" sz="2400" dirty="0"/>
              <a:t>How you eventually resolved the conflict or if you did.</a:t>
            </a:r>
          </a:p>
          <a:p>
            <a:pPr marL="1379538" indent="-342900">
              <a:buFont typeface="Wingdings" panose="05000000000000000000" pitchFamily="2" charset="2"/>
              <a:buChar char="Ø"/>
            </a:pPr>
            <a:endParaRPr lang="en-US" sz="2400" dirty="0"/>
          </a:p>
          <a:p>
            <a:pPr marL="1379538" indent="-342900">
              <a:buFont typeface="Wingdings" panose="05000000000000000000" pitchFamily="2" charset="2"/>
              <a:buChar char="Ø"/>
            </a:pPr>
            <a:r>
              <a:rPr lang="en-US" sz="2400" dirty="0"/>
              <a:t>Think about how you could have handled it differently.</a:t>
            </a:r>
          </a:p>
        </p:txBody>
      </p:sp>
      <p:sp>
        <p:nvSpPr>
          <p:cNvPr id="4" name="Rectangle 3">
            <a:extLst>
              <a:ext uri="{FF2B5EF4-FFF2-40B4-BE49-F238E27FC236}">
                <a16:creationId xmlns:a16="http://schemas.microsoft.com/office/drawing/2014/main" id="{A2E23EE9-E9C8-FEA2-C805-F4F06860A294}"/>
              </a:ext>
            </a:extLst>
          </p:cNvPr>
          <p:cNvSpPr/>
          <p:nvPr/>
        </p:nvSpPr>
        <p:spPr>
          <a:xfrm>
            <a:off x="531812" y="609600"/>
            <a:ext cx="10896600" cy="1066800"/>
          </a:xfrm>
          <a:prstGeom prst="rect">
            <a:avLst/>
          </a:prstGeom>
          <a:noFill/>
          <a:ln w="73025" cmpd="thickThi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96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A322BEE-8E5B-9404-16BE-958BDD873500}"/>
              </a:ext>
            </a:extLst>
          </p:cNvPr>
          <p:cNvSpPr txBox="1">
            <a:spLocks/>
          </p:cNvSpPr>
          <p:nvPr/>
        </p:nvSpPr>
        <p:spPr>
          <a:xfrm>
            <a:off x="2858297" y="2380324"/>
            <a:ext cx="5486400" cy="1077219"/>
          </a:xfrm>
          <a:prstGeom prst="rect">
            <a:avLst/>
          </a:prstGeom>
          <a:solidFill>
            <a:schemeClr val="bg1"/>
          </a:solidFill>
          <a:ln>
            <a:solidFill>
              <a:schemeClr val="tx1"/>
            </a:solidFill>
          </a:ln>
        </p:spPr>
        <p:txBody>
          <a:bodyPr>
            <a:normAutofit fontScale="85000" lnSpcReduction="10000"/>
          </a:bodyPr>
          <a:lstStyle>
            <a:lvl1pPr marL="228531" indent="-228531" algn="l" defTabSz="914126"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399" kern="1200" baseline="0">
                <a:solidFill>
                  <a:schemeClr val="tx1"/>
                </a:solidFill>
                <a:latin typeface="+mn-lt"/>
                <a:ea typeface="Open Sans" panose="020B0606030504020204" pitchFamily="34" charset="0"/>
                <a:cs typeface="Open Sans" panose="020B0606030504020204" pitchFamily="34" charset="0"/>
              </a:defRPr>
            </a:lvl1pPr>
            <a:lvl2pPr marL="777007" indent="-228531" algn="l" defTabSz="914126"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199" kern="1200">
                <a:solidFill>
                  <a:schemeClr val="tx1"/>
                </a:solidFill>
                <a:latin typeface="+mn-lt"/>
                <a:ea typeface="Open Sans" panose="020B0606030504020204" pitchFamily="34" charset="0"/>
                <a:cs typeface="Open Sans" panose="020B0606030504020204" pitchFamily="34" charset="0"/>
              </a:defRPr>
            </a:lvl2pPr>
            <a:lvl3pPr marL="123407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999" kern="1200">
                <a:solidFill>
                  <a:schemeClr val="tx1"/>
                </a:solidFill>
                <a:latin typeface="+mn-lt"/>
                <a:ea typeface="Open Sans" panose="020B0606030504020204" pitchFamily="34" charset="0"/>
                <a:cs typeface="Open Sans" panose="020B0606030504020204" pitchFamily="34" charset="0"/>
              </a:defRPr>
            </a:lvl3pPr>
            <a:lvl4pPr marL="1599720"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4pPr>
            <a:lvl5pPr marL="2056783" indent="-228531" algn="l" defTabSz="914126"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799" kern="1200">
                <a:solidFill>
                  <a:schemeClr val="tx1"/>
                </a:solidFill>
                <a:latin typeface="+mn-lt"/>
                <a:ea typeface="Open Sans" panose="020B0606030504020204" pitchFamily="34" charset="0"/>
                <a:cs typeface="Open Sans" panose="020B0606030504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nSpc>
                <a:spcPct val="100000"/>
              </a:lnSpc>
              <a:spcAft>
                <a:spcPts val="0"/>
              </a:spcAft>
              <a:buFont typeface="Arial" panose="020B0604020202020204" pitchFamily="34" charset="0"/>
              <a:buNone/>
            </a:pPr>
            <a:r>
              <a:rPr lang="en-US" sz="2800" b="1" dirty="0"/>
              <a:t>Incivility as a </a:t>
            </a:r>
            <a:r>
              <a:rPr lang="en-US" sz="2800" b="1" u="sng" dirty="0"/>
              <a:t>Reaction</a:t>
            </a:r>
            <a:r>
              <a:rPr lang="en-US" sz="2800" b="1" dirty="0"/>
              <a:t> to Stress</a:t>
            </a:r>
            <a:r>
              <a:rPr lang="en-US" sz="2800" dirty="0"/>
              <a:t>: </a:t>
            </a:r>
            <a:r>
              <a:rPr lang="en-US" sz="2400" i="1" dirty="0"/>
              <a:t>When people are stressed, rushed, unhappy, fatigued and hungry, incivility is a possible outcome</a:t>
            </a:r>
            <a:r>
              <a:rPr lang="en-US" sz="2000" b="1" i="1" dirty="0"/>
              <a:t>.</a:t>
            </a:r>
            <a:r>
              <a:rPr lang="en-US" sz="2000" i="1" dirty="0"/>
              <a:t> </a:t>
            </a:r>
            <a:endParaRPr lang="en-US" sz="2400" b="1" i="1" dirty="0"/>
          </a:p>
        </p:txBody>
      </p:sp>
      <p:sp>
        <p:nvSpPr>
          <p:cNvPr id="5" name="TextBox 4">
            <a:extLst>
              <a:ext uri="{FF2B5EF4-FFF2-40B4-BE49-F238E27FC236}">
                <a16:creationId xmlns:a16="http://schemas.microsoft.com/office/drawing/2014/main" id="{F4315757-10FD-06F1-B3F8-EF39A03C27A9}"/>
              </a:ext>
            </a:extLst>
          </p:cNvPr>
          <p:cNvSpPr txBox="1"/>
          <p:nvPr/>
        </p:nvSpPr>
        <p:spPr>
          <a:xfrm>
            <a:off x="150811" y="5576597"/>
            <a:ext cx="11887201" cy="1200329"/>
          </a:xfrm>
          <a:prstGeom prst="rect">
            <a:avLst/>
          </a:prstGeom>
          <a:gradFill>
            <a:gsLst>
              <a:gs pos="0">
                <a:schemeClr val="accent1">
                  <a:lumMod val="5000"/>
                  <a:lumOff val="95000"/>
                </a:schemeClr>
              </a:gs>
              <a:gs pos="100000">
                <a:schemeClr val="tx1">
                  <a:lumMod val="10000"/>
                  <a:lumOff val="90000"/>
                </a:schemeClr>
              </a:gs>
            </a:gsLst>
            <a:lin ang="5400000" scaled="1"/>
          </a:gradFill>
          <a:ln w="15875">
            <a:solidFill>
              <a:schemeClr val="tx1"/>
            </a:solidFill>
          </a:ln>
          <a:scene3d>
            <a:camera prst="orthographicFront"/>
            <a:lightRig rig="threePt" dir="t"/>
          </a:scene3d>
          <a:sp3d>
            <a:bevelT/>
          </a:sp3d>
        </p:spPr>
        <p:txBody>
          <a:bodyPr wrap="square">
            <a:spAutoFit/>
          </a:bodyPr>
          <a:lstStyle/>
          <a:p>
            <a:r>
              <a:rPr lang="en-US" sz="2400" i="1" dirty="0">
                <a:solidFill>
                  <a:srgbClr val="FF0000"/>
                </a:solidFill>
                <a:latin typeface="Calibri" panose="020F0502020204030204" pitchFamily="34" charset="0"/>
                <a:cs typeface="Calibri" panose="020F0502020204030204" pitchFamily="34" charset="0"/>
              </a:rPr>
              <a:t>**Research on compassion fatigue identifies incivility as a potential symptom of Compassion Fatigue: “a perfectly normal response for professionals who work in high-stress, trauma-exposed settings.” </a:t>
            </a:r>
          </a:p>
        </p:txBody>
      </p:sp>
      <p:sp>
        <p:nvSpPr>
          <p:cNvPr id="2" name="Slide Number Placeholder 1">
            <a:extLst>
              <a:ext uri="{FF2B5EF4-FFF2-40B4-BE49-F238E27FC236}">
                <a16:creationId xmlns:a16="http://schemas.microsoft.com/office/drawing/2014/main" id="{25DA58F8-4D33-B758-97A3-47A8CEC9C3C8}"/>
              </a:ext>
            </a:extLst>
          </p:cNvPr>
          <p:cNvSpPr>
            <a:spLocks noGrp="1"/>
          </p:cNvSpPr>
          <p:nvPr>
            <p:ph type="sldNum" sz="quarter" idx="11"/>
          </p:nvPr>
        </p:nvSpPr>
        <p:spPr>
          <a:xfrm>
            <a:off x="10971212" y="6369707"/>
            <a:ext cx="836712" cy="321875"/>
          </a:xfrm>
        </p:spPr>
        <p:txBody>
          <a:bodyPr/>
          <a:lstStyle/>
          <a:p>
            <a:fld id="{383B7B7A-CDDA-7C44-B1B0-1F1E45567B3B}" type="slidenum">
              <a:rPr lang="en-US" sz="1800" smtClean="0">
                <a:solidFill>
                  <a:schemeClr val="tx1"/>
                </a:solidFill>
              </a:rPr>
              <a:pPr/>
              <a:t>7</a:t>
            </a:fld>
            <a:endParaRPr lang="en-US" sz="1800" dirty="0">
              <a:solidFill>
                <a:schemeClr val="tx1"/>
              </a:solidFill>
            </a:endParaRPr>
          </a:p>
        </p:txBody>
      </p:sp>
      <p:sp>
        <p:nvSpPr>
          <p:cNvPr id="4" name="TextBox 3">
            <a:extLst>
              <a:ext uri="{FF2B5EF4-FFF2-40B4-BE49-F238E27FC236}">
                <a16:creationId xmlns:a16="http://schemas.microsoft.com/office/drawing/2014/main" id="{A4516D63-78D6-6FDF-7F34-6F1EBF63B92B}"/>
              </a:ext>
            </a:extLst>
          </p:cNvPr>
          <p:cNvSpPr txBox="1"/>
          <p:nvPr/>
        </p:nvSpPr>
        <p:spPr>
          <a:xfrm>
            <a:off x="328746" y="295066"/>
            <a:ext cx="11504712" cy="1446550"/>
          </a:xfrm>
          <a:prstGeom prst="rect">
            <a:avLst/>
          </a:prstGeom>
          <a:noFill/>
          <a:ln w="57150" cmpd="thickThin">
            <a:solidFill>
              <a:schemeClr val="accent1"/>
            </a:solidFill>
          </a:ln>
        </p:spPr>
        <p:txBody>
          <a:bodyPr wrap="square" rtlCol="0">
            <a:spAutoFit/>
          </a:bodyPr>
          <a:lstStyle/>
          <a:p>
            <a:pPr algn="ctr"/>
            <a:r>
              <a:rPr lang="en-US" sz="3200" b="1" dirty="0"/>
              <a:t>KEEP IN MIND THE RECIPROCAL RELATIONSHIP BETWEEN WORK-RELATED STRESS &amp; INCIVILITY IN THE WORKPLACE</a:t>
            </a:r>
          </a:p>
          <a:p>
            <a:pPr algn="ctr"/>
            <a:r>
              <a:rPr lang="en-US" sz="2400" i="1" dirty="0"/>
              <a:t>(especially in Corrections)</a:t>
            </a:r>
          </a:p>
        </p:txBody>
      </p:sp>
      <p:sp>
        <p:nvSpPr>
          <p:cNvPr id="10" name="Arrow: Curved Down 9">
            <a:extLst>
              <a:ext uri="{FF2B5EF4-FFF2-40B4-BE49-F238E27FC236}">
                <a16:creationId xmlns:a16="http://schemas.microsoft.com/office/drawing/2014/main" id="{5C54FC0F-05A2-8786-F859-0B37AD3C682A}"/>
              </a:ext>
            </a:extLst>
          </p:cNvPr>
          <p:cNvSpPr/>
          <p:nvPr/>
        </p:nvSpPr>
        <p:spPr>
          <a:xfrm rot="5400000">
            <a:off x="8173083" y="3496105"/>
            <a:ext cx="1200331" cy="43016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Down 10">
            <a:extLst>
              <a:ext uri="{FF2B5EF4-FFF2-40B4-BE49-F238E27FC236}">
                <a16:creationId xmlns:a16="http://schemas.microsoft.com/office/drawing/2014/main" id="{B4BFDD83-57F8-E1CE-F3F0-5D643143E3FA}"/>
              </a:ext>
            </a:extLst>
          </p:cNvPr>
          <p:cNvSpPr/>
          <p:nvPr/>
        </p:nvSpPr>
        <p:spPr>
          <a:xfrm rot="16365990">
            <a:off x="1826458" y="3447467"/>
            <a:ext cx="1182515" cy="39761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B268B379-27D3-7B84-8F5A-0EA20CB7CB46}"/>
              </a:ext>
            </a:extLst>
          </p:cNvPr>
          <p:cNvSpPr txBox="1"/>
          <p:nvPr/>
        </p:nvSpPr>
        <p:spPr>
          <a:xfrm>
            <a:off x="2858297" y="3953716"/>
            <a:ext cx="5486400" cy="1077218"/>
          </a:xfrm>
          <a:prstGeom prst="rect">
            <a:avLst/>
          </a:prstGeom>
          <a:noFill/>
          <a:ln>
            <a:solidFill>
              <a:schemeClr val="tx1"/>
            </a:solidFill>
          </a:ln>
        </p:spPr>
        <p:txBody>
          <a:bodyPr wrap="square" rtlCol="0">
            <a:spAutoFit/>
          </a:bodyPr>
          <a:lstStyle/>
          <a:p>
            <a:r>
              <a:rPr lang="en-US" sz="2400" b="1" dirty="0"/>
              <a:t>Incivility as a </a:t>
            </a:r>
            <a:r>
              <a:rPr lang="en-US" sz="2400" b="1" u="sng" dirty="0"/>
              <a:t>Cause</a:t>
            </a:r>
            <a:r>
              <a:rPr lang="en-US" sz="2400" b="1" dirty="0"/>
              <a:t> of Stress:  </a:t>
            </a:r>
            <a:r>
              <a:rPr lang="en-US" sz="2000" i="1" dirty="0"/>
              <a:t>Being the target of INCIVILITY is a cause of </a:t>
            </a:r>
            <a:r>
              <a:rPr lang="en-US" sz="2000" dirty="0"/>
              <a:t>interpersonal stress </a:t>
            </a:r>
            <a:r>
              <a:rPr lang="en-US" sz="2000" i="1" dirty="0"/>
              <a:t>for many people</a:t>
            </a:r>
            <a:r>
              <a:rPr lang="en-US" sz="2000" dirty="0"/>
              <a:t>.</a:t>
            </a:r>
          </a:p>
        </p:txBody>
      </p:sp>
    </p:spTree>
    <p:extLst>
      <p:ext uri="{BB962C8B-B14F-4D97-AF65-F5344CB8AC3E}">
        <p14:creationId xmlns:p14="http://schemas.microsoft.com/office/powerpoint/2010/main" val="383987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B282C8-0119-8A76-AD87-25C9790514C3}"/>
              </a:ext>
            </a:extLst>
          </p:cNvPr>
          <p:cNvPicPr>
            <a:picLocks noChangeAspect="1"/>
          </p:cNvPicPr>
          <p:nvPr/>
        </p:nvPicPr>
        <p:blipFill>
          <a:blip r:embed="rId3"/>
          <a:stretch>
            <a:fillRect/>
          </a:stretch>
        </p:blipFill>
        <p:spPr>
          <a:xfrm>
            <a:off x="2436836" y="515115"/>
            <a:ext cx="6890937" cy="5917951"/>
          </a:xfrm>
          <a:prstGeom prst="rect">
            <a:avLst/>
          </a:prstGeom>
        </p:spPr>
      </p:pic>
      <p:sp>
        <p:nvSpPr>
          <p:cNvPr id="5" name="TextBox 4">
            <a:extLst>
              <a:ext uri="{FF2B5EF4-FFF2-40B4-BE49-F238E27FC236}">
                <a16:creationId xmlns:a16="http://schemas.microsoft.com/office/drawing/2014/main" id="{A3F64CC4-6061-6BCA-2509-8A4D48334196}"/>
              </a:ext>
            </a:extLst>
          </p:cNvPr>
          <p:cNvSpPr txBox="1"/>
          <p:nvPr/>
        </p:nvSpPr>
        <p:spPr>
          <a:xfrm>
            <a:off x="101949" y="92752"/>
            <a:ext cx="2546996" cy="1120243"/>
          </a:xfrm>
          <a:prstGeom prst="rect">
            <a:avLst/>
          </a:prstGeom>
          <a:solidFill>
            <a:schemeClr val="accent6">
              <a:lumMod val="60000"/>
              <a:lumOff val="40000"/>
            </a:schemeClr>
          </a:solidFill>
          <a:ln w="101600" cmpd="thickThin">
            <a:solidFill>
              <a:schemeClr val="tx2"/>
            </a:solidFill>
          </a:ln>
        </p:spPr>
        <p:txBody>
          <a:bodyPr wrap="square" rtlCol="0">
            <a:spAutoFit/>
          </a:bodyPr>
          <a:lstStyle/>
          <a:p>
            <a:pPr marL="0" marR="0" algn="ctr">
              <a:lnSpc>
                <a:spcPct val="107000"/>
              </a:lnSpc>
              <a:spcBef>
                <a:spcPts val="0"/>
              </a:spcBef>
              <a:spcAft>
                <a:spcPts val="800"/>
              </a:spcAft>
            </a:pPr>
            <a:r>
              <a:rPr lang="en-US" sz="3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Mind/Body Connection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6C61BA3-1260-E7FA-10D7-C5556BEC4319}"/>
              </a:ext>
            </a:extLst>
          </p:cNvPr>
          <p:cNvSpPr txBox="1"/>
          <p:nvPr/>
        </p:nvSpPr>
        <p:spPr>
          <a:xfrm>
            <a:off x="279865" y="2866708"/>
            <a:ext cx="2133600" cy="1077218"/>
          </a:xfrm>
          <a:prstGeom prst="rect">
            <a:avLst/>
          </a:prstGeom>
          <a:solidFill>
            <a:srgbClr val="9FD8E3"/>
          </a:solidFill>
        </p:spPr>
        <p:txBody>
          <a:bodyPr wrap="square" rtlCol="0">
            <a:spAutoFit/>
          </a:bodyPr>
          <a:lstStyle/>
          <a:p>
            <a:r>
              <a:rPr lang="en-US" sz="2400" b="1" dirty="0"/>
              <a:t>Rest &amp; Digest</a:t>
            </a:r>
          </a:p>
          <a:p>
            <a:pPr algn="ctr"/>
            <a:r>
              <a:rPr lang="en-US" sz="2000" dirty="0"/>
              <a:t>Long-term survival</a:t>
            </a:r>
          </a:p>
        </p:txBody>
      </p:sp>
      <p:sp>
        <p:nvSpPr>
          <p:cNvPr id="7" name="TextBox 6">
            <a:extLst>
              <a:ext uri="{FF2B5EF4-FFF2-40B4-BE49-F238E27FC236}">
                <a16:creationId xmlns:a16="http://schemas.microsoft.com/office/drawing/2014/main" id="{71254780-8551-075E-2CDE-91CD48CB66ED}"/>
              </a:ext>
            </a:extLst>
          </p:cNvPr>
          <p:cNvSpPr txBox="1"/>
          <p:nvPr/>
        </p:nvSpPr>
        <p:spPr>
          <a:xfrm>
            <a:off x="9567494" y="1673597"/>
            <a:ext cx="2013310" cy="1446550"/>
          </a:xfrm>
          <a:prstGeom prst="rect">
            <a:avLst/>
          </a:prstGeom>
          <a:solidFill>
            <a:schemeClr val="accent1">
              <a:lumMod val="20000"/>
              <a:lumOff val="80000"/>
            </a:schemeClr>
          </a:solidFill>
        </p:spPr>
        <p:txBody>
          <a:bodyPr wrap="square" rtlCol="0">
            <a:spAutoFit/>
          </a:bodyPr>
          <a:lstStyle/>
          <a:p>
            <a:r>
              <a:rPr lang="en-US" sz="2400" b="1" dirty="0"/>
              <a:t>Fight, Flight, Freeze</a:t>
            </a:r>
          </a:p>
          <a:p>
            <a:r>
              <a:rPr lang="en-US" sz="2000" dirty="0"/>
              <a:t>Environmental stressor</a:t>
            </a:r>
          </a:p>
        </p:txBody>
      </p:sp>
      <p:sp>
        <p:nvSpPr>
          <p:cNvPr id="13" name="TextBox 12">
            <a:extLst>
              <a:ext uri="{FF2B5EF4-FFF2-40B4-BE49-F238E27FC236}">
                <a16:creationId xmlns:a16="http://schemas.microsoft.com/office/drawing/2014/main" id="{5FF24628-BD1B-FD5F-4C17-58A3DB6B4D63}"/>
              </a:ext>
            </a:extLst>
          </p:cNvPr>
          <p:cNvSpPr txBox="1"/>
          <p:nvPr/>
        </p:nvSpPr>
        <p:spPr>
          <a:xfrm>
            <a:off x="9358567" y="698805"/>
            <a:ext cx="2482385" cy="738664"/>
          </a:xfrm>
          <a:prstGeom prst="rect">
            <a:avLst/>
          </a:prstGeom>
          <a:noFill/>
        </p:spPr>
        <p:txBody>
          <a:bodyPr wrap="square" rtlCol="0">
            <a:spAutoFit/>
          </a:bodyPr>
          <a:lstStyle/>
          <a:p>
            <a:r>
              <a:rPr lang="en-US" sz="1400" dirty="0"/>
              <a:t>Upregulates stress response - Secretes Catecholamines (e.g., norepinephrine &amp; epinephrine)</a:t>
            </a:r>
          </a:p>
        </p:txBody>
      </p:sp>
      <p:sp>
        <p:nvSpPr>
          <p:cNvPr id="3" name="TextBox 2">
            <a:extLst>
              <a:ext uri="{FF2B5EF4-FFF2-40B4-BE49-F238E27FC236}">
                <a16:creationId xmlns:a16="http://schemas.microsoft.com/office/drawing/2014/main" id="{C5E1AF2D-1AEE-3E85-42D4-2893DB8EDE0E}"/>
              </a:ext>
            </a:extLst>
          </p:cNvPr>
          <p:cNvSpPr txBox="1"/>
          <p:nvPr/>
        </p:nvSpPr>
        <p:spPr>
          <a:xfrm>
            <a:off x="11428412" y="6248400"/>
            <a:ext cx="533400" cy="369332"/>
          </a:xfrm>
          <a:prstGeom prst="rect">
            <a:avLst/>
          </a:prstGeom>
          <a:noFill/>
        </p:spPr>
        <p:txBody>
          <a:bodyPr wrap="square" rtlCol="0">
            <a:spAutoFit/>
          </a:bodyPr>
          <a:lstStyle/>
          <a:p>
            <a:r>
              <a:rPr lang="en-US" dirty="0"/>
              <a:t>36</a:t>
            </a:r>
          </a:p>
        </p:txBody>
      </p:sp>
      <p:sp>
        <p:nvSpPr>
          <p:cNvPr id="9" name="TextBox 8">
            <a:extLst>
              <a:ext uri="{FF2B5EF4-FFF2-40B4-BE49-F238E27FC236}">
                <a16:creationId xmlns:a16="http://schemas.microsoft.com/office/drawing/2014/main" id="{2E59478E-E31A-9440-FB5D-C13CD60B6D7E}"/>
              </a:ext>
            </a:extLst>
          </p:cNvPr>
          <p:cNvSpPr txBox="1"/>
          <p:nvPr/>
        </p:nvSpPr>
        <p:spPr>
          <a:xfrm>
            <a:off x="3014002" y="79666"/>
            <a:ext cx="5486400" cy="369332"/>
          </a:xfrm>
          <a:prstGeom prst="rect">
            <a:avLst/>
          </a:prstGeom>
          <a:solidFill>
            <a:schemeClr val="accent3">
              <a:lumMod val="40000"/>
              <a:lumOff val="60000"/>
            </a:schemeClr>
          </a:solidFill>
        </p:spPr>
        <p:txBody>
          <a:bodyPr wrap="square" rtlCol="0">
            <a:spAutoFit/>
          </a:bodyPr>
          <a:lstStyle/>
          <a:p>
            <a:pPr algn="ctr"/>
            <a:r>
              <a:rPr lang="en-US" b="1" dirty="0"/>
              <a:t>Autonomic Nervous System</a:t>
            </a:r>
            <a:endParaRPr lang="en-US" sz="1600" dirty="0"/>
          </a:p>
        </p:txBody>
      </p:sp>
      <p:pic>
        <p:nvPicPr>
          <p:cNvPr id="10" name="Picture 9">
            <a:extLst>
              <a:ext uri="{FF2B5EF4-FFF2-40B4-BE49-F238E27FC236}">
                <a16:creationId xmlns:a16="http://schemas.microsoft.com/office/drawing/2014/main" id="{3F5ED15E-B1B9-D215-0B51-F647355899C6}"/>
              </a:ext>
            </a:extLst>
          </p:cNvPr>
          <p:cNvPicPr>
            <a:picLocks noChangeAspect="1"/>
          </p:cNvPicPr>
          <p:nvPr/>
        </p:nvPicPr>
        <p:blipFill>
          <a:blip r:embed="rId4"/>
          <a:stretch>
            <a:fillRect/>
          </a:stretch>
        </p:blipFill>
        <p:spPr>
          <a:xfrm>
            <a:off x="9415840" y="3793398"/>
            <a:ext cx="2634039" cy="2848943"/>
          </a:xfrm>
          <a:prstGeom prst="rect">
            <a:avLst/>
          </a:prstGeom>
          <a:ln w="19050">
            <a:solidFill>
              <a:schemeClr val="tx1"/>
            </a:solidFill>
          </a:ln>
        </p:spPr>
      </p:pic>
      <p:sp>
        <p:nvSpPr>
          <p:cNvPr id="11" name="TextBox 10">
            <a:extLst>
              <a:ext uri="{FF2B5EF4-FFF2-40B4-BE49-F238E27FC236}">
                <a16:creationId xmlns:a16="http://schemas.microsoft.com/office/drawing/2014/main" id="{CBB50E63-C1FD-4E5A-E728-62B098922F53}"/>
              </a:ext>
            </a:extLst>
          </p:cNvPr>
          <p:cNvSpPr txBox="1"/>
          <p:nvPr/>
        </p:nvSpPr>
        <p:spPr>
          <a:xfrm>
            <a:off x="10259431" y="3440102"/>
            <a:ext cx="1219199" cy="369332"/>
          </a:xfrm>
          <a:prstGeom prst="rect">
            <a:avLst/>
          </a:prstGeom>
          <a:noFill/>
        </p:spPr>
        <p:txBody>
          <a:bodyPr wrap="square" rtlCol="0">
            <a:spAutoFit/>
          </a:bodyPr>
          <a:lstStyle/>
          <a:p>
            <a:r>
              <a:rPr lang="en-US" b="1" dirty="0">
                <a:highlight>
                  <a:srgbClr val="C0C0C0"/>
                </a:highlight>
              </a:rPr>
              <a:t>HPA axis</a:t>
            </a:r>
          </a:p>
        </p:txBody>
      </p:sp>
      <p:sp>
        <p:nvSpPr>
          <p:cNvPr id="12" name="TextBox 11">
            <a:extLst>
              <a:ext uri="{FF2B5EF4-FFF2-40B4-BE49-F238E27FC236}">
                <a16:creationId xmlns:a16="http://schemas.microsoft.com/office/drawing/2014/main" id="{9AC1255E-D049-A6D7-BFC7-F32A57AE0CB0}"/>
              </a:ext>
            </a:extLst>
          </p:cNvPr>
          <p:cNvSpPr txBox="1"/>
          <p:nvPr/>
        </p:nvSpPr>
        <p:spPr>
          <a:xfrm>
            <a:off x="379412" y="2135262"/>
            <a:ext cx="2006281" cy="523220"/>
          </a:xfrm>
          <a:prstGeom prst="rect">
            <a:avLst/>
          </a:prstGeom>
          <a:noFill/>
        </p:spPr>
        <p:txBody>
          <a:bodyPr wrap="square" rtlCol="0">
            <a:spAutoFit/>
          </a:bodyPr>
          <a:lstStyle/>
          <a:p>
            <a:r>
              <a:rPr lang="en-US" sz="1400" dirty="0"/>
              <a:t>Downregulates stress response ( </a:t>
            </a:r>
            <a:r>
              <a:rPr lang="en-US" sz="1400" dirty="0" err="1"/>
              <a:t>vagus</a:t>
            </a:r>
            <a:r>
              <a:rPr lang="en-US" sz="1400" dirty="0"/>
              <a:t> nerve)</a:t>
            </a:r>
          </a:p>
        </p:txBody>
      </p:sp>
    </p:spTree>
    <p:extLst>
      <p:ext uri="{BB962C8B-B14F-4D97-AF65-F5344CB8AC3E}">
        <p14:creationId xmlns:p14="http://schemas.microsoft.com/office/powerpoint/2010/main" val="224454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447FF2-AF47-D263-DF62-680F432DDDCB}"/>
              </a:ext>
            </a:extLst>
          </p:cNvPr>
          <p:cNvSpPr txBox="1"/>
          <p:nvPr/>
        </p:nvSpPr>
        <p:spPr>
          <a:xfrm>
            <a:off x="356066" y="1392603"/>
            <a:ext cx="11504712" cy="4516621"/>
          </a:xfrm>
          <a:prstGeom prst="rect">
            <a:avLst/>
          </a:prstGeom>
          <a:solidFill>
            <a:schemeClr val="bg1"/>
          </a:solidFill>
        </p:spPr>
        <p:txBody>
          <a:bodyPr wrap="square" rtlCol="0">
            <a:spAutoFit/>
          </a:bodyPr>
          <a:lstStyle/>
          <a:p>
            <a:endParaRPr lang="en-US" sz="1050" i="1" dirty="0">
              <a:solidFill>
                <a:srgbClr val="FF0000"/>
              </a:solidFill>
              <a:latin typeface="Calibri" panose="020F0502020204030204" pitchFamily="34" charset="0"/>
            </a:endParaRPr>
          </a:p>
          <a:p>
            <a:pPr algn="ctr"/>
            <a:r>
              <a:rPr lang="en-US" sz="3600" b="1" i="1" dirty="0">
                <a:latin typeface="Calibri" panose="020F0502020204030204" pitchFamily="34" charset="0"/>
              </a:rPr>
              <a:t>“It's not stress that kills us, it is our reaction to it.” </a:t>
            </a:r>
          </a:p>
          <a:p>
            <a:pPr algn="ctr"/>
            <a:r>
              <a:rPr lang="en-US" sz="2800" b="1" i="1" dirty="0">
                <a:latin typeface="Calibri" panose="020F0502020204030204" pitchFamily="34" charset="0"/>
              </a:rPr>
              <a:t>	-- </a:t>
            </a:r>
            <a:r>
              <a:rPr lang="en-US" sz="2000" dirty="0">
                <a:latin typeface="Calibri" panose="020F0502020204030204" pitchFamily="34" charset="0"/>
              </a:rPr>
              <a:t>Hans Selye (1907-1982) Father of Stress Research</a:t>
            </a:r>
            <a:endParaRPr lang="en-US" sz="2800" dirty="0">
              <a:latin typeface="Calibri" panose="020F0502020204030204" pitchFamily="34" charset="0"/>
            </a:endParaRPr>
          </a:p>
          <a:p>
            <a:endParaRPr lang="en-US" sz="900" i="1" dirty="0">
              <a:latin typeface="Calibri" panose="020F0502020204030204" pitchFamily="34" charset="0"/>
            </a:endParaRPr>
          </a:p>
          <a:p>
            <a:pPr algn="ctr"/>
            <a:r>
              <a:rPr lang="en-US" i="1" dirty="0">
                <a:latin typeface="Calibri" panose="020F0502020204030204" pitchFamily="34" charset="0"/>
              </a:rPr>
              <a:t>Dr. Selye recognized that stress is simply a part of everyday life for each of us, </a:t>
            </a:r>
          </a:p>
          <a:p>
            <a:pPr algn="ctr"/>
            <a:r>
              <a:rPr lang="en-US" i="1" dirty="0">
                <a:latin typeface="Calibri" panose="020F0502020204030204" pitchFamily="34" charset="0"/>
              </a:rPr>
              <a:t>but that we all respond to or experience it differently from one another.</a:t>
            </a:r>
          </a:p>
          <a:p>
            <a:endParaRPr lang="en-US" sz="2800" i="1" dirty="0">
              <a:latin typeface="Calibri" panose="020F0502020204030204" pitchFamily="34" charset="0"/>
            </a:endParaRPr>
          </a:p>
          <a:p>
            <a:r>
              <a:rPr lang="en-US" sz="2800" i="1" dirty="0">
                <a:latin typeface="Calibri" panose="020F0502020204030204" pitchFamily="34" charset="0"/>
              </a:rPr>
              <a:t>Folkman and Lazarus (1984) – </a:t>
            </a:r>
            <a:r>
              <a:rPr lang="en-US" sz="2800" b="1" i="1" dirty="0">
                <a:latin typeface="Calibri" panose="020F0502020204030204" pitchFamily="34" charset="0"/>
              </a:rPr>
              <a:t>Cognitive-Transactional Model </a:t>
            </a:r>
            <a:r>
              <a:rPr lang="en-US" sz="2800" i="1" dirty="0">
                <a:latin typeface="Calibri" panose="020F0502020204030204" pitchFamily="34" charset="0"/>
              </a:rPr>
              <a:t>- </a:t>
            </a:r>
            <a:r>
              <a:rPr lang="en-US" sz="2400" b="0" i="0" dirty="0"/>
              <a:t>stress is experienced as a process that is initially triggered by situational demands, but then mainly by the </a:t>
            </a:r>
            <a:r>
              <a:rPr lang="en-US" sz="2400" b="1" i="0" dirty="0"/>
              <a:t>cognitive appraisal </a:t>
            </a:r>
            <a:r>
              <a:rPr lang="en-US" sz="2400" b="0" i="0" dirty="0"/>
              <a:t>of these demands.</a:t>
            </a:r>
          </a:p>
          <a:p>
            <a:endParaRPr lang="en-US" sz="2400" b="0" i="0" dirty="0"/>
          </a:p>
          <a:p>
            <a:pPr marL="285750" indent="-285750">
              <a:buFont typeface="Arial" panose="020B0604020202020204" pitchFamily="34" charset="0"/>
              <a:buChar char="•"/>
            </a:pPr>
            <a:r>
              <a:rPr lang="en-US" sz="2000" dirty="0">
                <a:latin typeface="Calibri" panose="020F0502020204030204" pitchFamily="34" charset="0"/>
              </a:rPr>
              <a:t>Appraise the situation as dangerous or not [</a:t>
            </a:r>
            <a:r>
              <a:rPr lang="en-US" sz="2000" b="1" dirty="0">
                <a:latin typeface="Calibri" panose="020F0502020204030204" pitchFamily="34" charset="0"/>
              </a:rPr>
              <a:t>primary appraisal</a:t>
            </a:r>
            <a:r>
              <a:rPr lang="en-US" sz="2000" dirty="0">
                <a:latin typeface="Calibri" panose="020F0502020204030204" pitchFamily="34" charset="0"/>
              </a:rPr>
              <a:t>] </a:t>
            </a:r>
          </a:p>
          <a:p>
            <a:pPr marL="285750" indent="-285750">
              <a:buFont typeface="Arial" panose="020B0604020202020204" pitchFamily="34" charset="0"/>
              <a:buChar char="•"/>
            </a:pPr>
            <a:r>
              <a:rPr lang="en-US" sz="2000" dirty="0">
                <a:latin typeface="Calibri" panose="020F0502020204030204" pitchFamily="34" charset="0"/>
              </a:rPr>
              <a:t>Reactions is based on our appraisal of our ability  to cope &amp; available resources [</a:t>
            </a:r>
            <a:r>
              <a:rPr lang="en-US" sz="2000" b="1" dirty="0">
                <a:latin typeface="Calibri" panose="020F0502020204030204" pitchFamily="34" charset="0"/>
              </a:rPr>
              <a:t>secondary appraisal</a:t>
            </a:r>
            <a:r>
              <a:rPr lang="en-US" sz="2000" dirty="0">
                <a:latin typeface="Calibri" panose="020F0502020204030204" pitchFamily="34" charset="0"/>
              </a:rPr>
              <a:t>]</a:t>
            </a:r>
          </a:p>
        </p:txBody>
      </p:sp>
      <p:sp>
        <p:nvSpPr>
          <p:cNvPr id="2" name="Slide Number Placeholder 1">
            <a:extLst>
              <a:ext uri="{FF2B5EF4-FFF2-40B4-BE49-F238E27FC236}">
                <a16:creationId xmlns:a16="http://schemas.microsoft.com/office/drawing/2014/main" id="{915C3E76-B1F5-6921-DB56-49BBFDAEBCCC}"/>
              </a:ext>
            </a:extLst>
          </p:cNvPr>
          <p:cNvSpPr>
            <a:spLocks noGrp="1"/>
          </p:cNvSpPr>
          <p:nvPr>
            <p:ph type="sldNum" sz="quarter" idx="11"/>
          </p:nvPr>
        </p:nvSpPr>
        <p:spPr/>
        <p:txBody>
          <a:bodyPr/>
          <a:lstStyle/>
          <a:p>
            <a:fld id="{383B7B7A-CDDA-7C44-B1B0-1F1E45567B3B}" type="slidenum">
              <a:rPr lang="en-US" sz="1400" smtClean="0">
                <a:solidFill>
                  <a:schemeClr val="tx1"/>
                </a:solidFill>
              </a:rPr>
              <a:pPr/>
              <a:t>9</a:t>
            </a:fld>
            <a:endParaRPr lang="en-US" sz="1400" dirty="0">
              <a:solidFill>
                <a:schemeClr val="tx1"/>
              </a:solidFill>
            </a:endParaRPr>
          </a:p>
        </p:txBody>
      </p:sp>
      <p:sp>
        <p:nvSpPr>
          <p:cNvPr id="3" name="Title 1">
            <a:extLst>
              <a:ext uri="{FF2B5EF4-FFF2-40B4-BE49-F238E27FC236}">
                <a16:creationId xmlns:a16="http://schemas.microsoft.com/office/drawing/2014/main" id="{DE427C67-DAFF-46FA-4613-219148F8DEBB}"/>
              </a:ext>
            </a:extLst>
          </p:cNvPr>
          <p:cNvSpPr txBox="1">
            <a:spLocks/>
          </p:cNvSpPr>
          <p:nvPr/>
        </p:nvSpPr>
        <p:spPr>
          <a:xfrm>
            <a:off x="653201" y="157860"/>
            <a:ext cx="10882422" cy="914400"/>
          </a:xfrm>
          <a:prstGeom prst="rect">
            <a:avLst/>
          </a:prstGeom>
          <a:solidFill>
            <a:schemeClr val="bg1">
              <a:lumMod val="20000"/>
              <a:lumOff val="80000"/>
            </a:schemeClr>
          </a:solidFill>
          <a:ln w="82550" cmpd="thickThin">
            <a:solidFill>
              <a:schemeClr val="bg2">
                <a:lumMod val="10000"/>
              </a:schemeClr>
            </a:solidFill>
            <a:extLst>
              <a:ext uri="{C807C97D-BFC1-408E-A445-0C87EB9F89A2}">
                <ask:lineSketchStyleProps xmlns:ask="http://schemas.microsoft.com/office/drawing/2018/sketchyshapes">
                  <ask:type>
                    <ask:lineSketchNone/>
                  </ask:type>
                </ask:lineSketchStyleProps>
              </a:ext>
            </a:extLst>
          </a:ln>
        </p:spPr>
        <p:txBody>
          <a:bodyPr>
            <a:normAutofit fontScale="85000" lnSpcReduction="20000"/>
          </a:bodyPr>
          <a:lstStyle>
            <a:lvl1pPr algn="l" defTabSz="914126" rtl="0" eaLnBrk="1" latinLnBrk="0" hangingPunct="1">
              <a:lnSpc>
                <a:spcPct val="90000"/>
              </a:lnSpc>
              <a:spcBef>
                <a:spcPct val="0"/>
              </a:spcBef>
              <a:buNone/>
              <a:defRPr sz="3599" b="1" kern="1200" cap="all" baseline="0">
                <a:solidFill>
                  <a:srgbClr val="002060"/>
                </a:solidFill>
                <a:latin typeface="+mj-lt"/>
                <a:ea typeface="+mj-ea"/>
                <a:cs typeface="+mj-cs"/>
              </a:defRPr>
            </a:lvl1pPr>
          </a:lstStyle>
          <a:p>
            <a:endParaRPr lang="en-US" dirty="0">
              <a:solidFill>
                <a:schemeClr val="accent1"/>
              </a:solidFill>
            </a:endParaRPr>
          </a:p>
          <a:p>
            <a:pPr algn="ctr"/>
            <a:r>
              <a:rPr lang="en-US" sz="4500" dirty="0">
                <a:solidFill>
                  <a:schemeClr val="accent1"/>
                </a:solidFill>
              </a:rPr>
              <a:t>THIS PRESENTATION</a:t>
            </a:r>
          </a:p>
        </p:txBody>
      </p:sp>
    </p:spTree>
    <p:extLst>
      <p:ext uri="{BB962C8B-B14F-4D97-AF65-F5344CB8AC3E}">
        <p14:creationId xmlns:p14="http://schemas.microsoft.com/office/powerpoint/2010/main" val="1568304405"/>
      </p:ext>
    </p:extLst>
  </p:cSld>
  <p:clrMapOvr>
    <a:masterClrMapping/>
  </p:clrMapOvr>
</p:sld>
</file>

<file path=ppt/theme/theme1.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13699</Words>
  <Application>Microsoft Office PowerPoint</Application>
  <PresentationFormat>Custom</PresentationFormat>
  <Paragraphs>1092</Paragraphs>
  <Slides>36</Slides>
  <Notes>34</Notes>
  <HiddenSlides>0</HiddenSlides>
  <MMClips>0</MMClips>
  <ScaleCrop>false</ScaleCrop>
  <HeadingPairs>
    <vt:vector size="6" baseType="variant">
      <vt:variant>
        <vt:lpstr>Fonts Used</vt:lpstr>
      </vt:variant>
      <vt:variant>
        <vt:i4>32</vt:i4>
      </vt:variant>
      <vt:variant>
        <vt:lpstr>Theme</vt:lpstr>
      </vt:variant>
      <vt:variant>
        <vt:i4>2</vt:i4>
      </vt:variant>
      <vt:variant>
        <vt:lpstr>Slide Titles</vt:lpstr>
      </vt:variant>
      <vt:variant>
        <vt:i4>36</vt:i4>
      </vt:variant>
    </vt:vector>
  </HeadingPairs>
  <TitlesOfParts>
    <vt:vector size="70" baseType="lpstr">
      <vt:lpstr>Aharoni</vt:lpstr>
      <vt:lpstr>Amasis MT Pro Black</vt:lpstr>
      <vt:lpstr>AmericanaStd</vt:lpstr>
      <vt:lpstr>AmericanaStd-Bold</vt:lpstr>
      <vt:lpstr>Arial</vt:lpstr>
      <vt:lpstr>ATTriumvirate</vt:lpstr>
      <vt:lpstr>ATTriumvirate-Bold</vt:lpstr>
      <vt:lpstr>ATTriumvirate-Italic</vt:lpstr>
      <vt:lpstr>Calibri</vt:lpstr>
      <vt:lpstr>Calibri Light</vt:lpstr>
      <vt:lpstr>Century Gothic</vt:lpstr>
      <vt:lpstr>Cooper Black</vt:lpstr>
      <vt:lpstr>ElsevierGulliver</vt:lpstr>
      <vt:lpstr>Franklin Gothic Demi</vt:lpstr>
      <vt:lpstr>Google Sans</vt:lpstr>
      <vt:lpstr>Helvetica</vt:lpstr>
      <vt:lpstr>HelveticaLTStd-Roman</vt:lpstr>
      <vt:lpstr>Lato-Regular</vt:lpstr>
      <vt:lpstr>MinionPro-Regular</vt:lpstr>
      <vt:lpstr>Open Sans</vt:lpstr>
      <vt:lpstr>OptimaLTStd</vt:lpstr>
      <vt:lpstr>Palatino Linotype</vt:lpstr>
      <vt:lpstr>Roboto</vt:lpstr>
      <vt:lpstr>SabonLTStd-Italic</vt:lpstr>
      <vt:lpstr>SabonLTStd-Roman</vt:lpstr>
      <vt:lpstr>Source Sans Pro</vt:lpstr>
      <vt:lpstr>Source Sans Pro SemiBold</vt:lpstr>
      <vt:lpstr>Times New Roman</vt:lpstr>
      <vt:lpstr>TimesNewRomanPSMT</vt:lpstr>
      <vt:lpstr>TimesNRMT</vt:lpstr>
      <vt:lpstr>Wingdings</vt:lpstr>
      <vt:lpstr>Wingdings 3</vt:lpstr>
      <vt:lpstr>Opening and Closing Slides</vt:lpstr>
      <vt:lpstr>Heart of it All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importance of Leadership in the effort to create/            maintain a culture of civility in the workplace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if they don’t smile back or thank you for your good deed?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2021-02-22T11:21:52Z</dcterms:created>
  <dcterms:modified xsi:type="dcterms:W3CDTF">2024-12-02T15:37:24Z</dcterms:modified>
</cp:coreProperties>
</file>